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BEF20A-3213-4387-8504-19C2003B94F3}" type="datetimeFigureOut">
              <a:rPr lang="cs-CZ" smtClean="0"/>
              <a:pPr/>
              <a:t>07.02.2023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BC0B85-628B-48E7-BBD0-F7D6141AA8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Petra Koudelková, Ph.D.</a:t>
            </a:r>
          </a:p>
        </p:txBody>
      </p:sp>
      <p:pic>
        <p:nvPicPr>
          <p:cNvPr id="4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27" y="692696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89992" y="4950141"/>
            <a:ext cx="8458200" cy="12223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t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lt1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Projektový management – projektová fáze (plánování a vše co k tomu náleží)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24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 usnadňuje orientaci v osobách zapojených do projekt. Lidé mohou být do projektu zapojeni odlišnými způsoby:</a:t>
            </a:r>
          </a:p>
          <a:p>
            <a:pPr lvl="1"/>
            <a:r>
              <a:rPr lang="cs-CZ" dirty="0"/>
              <a:t>Ti, kteří pracují na plný úvazek, nebo jen zčásti</a:t>
            </a:r>
          </a:p>
          <a:p>
            <a:pPr lvl="1"/>
            <a:r>
              <a:rPr lang="cs-CZ" dirty="0"/>
              <a:t>Ti, kteří pracují na projektu od jeho začátku až do konce, nebo ti, kteří jsou zapojeni jen po určitou část trvání projektu</a:t>
            </a:r>
          </a:p>
          <a:p>
            <a:pPr lvl="1"/>
            <a:r>
              <a:rPr lang="cs-CZ" dirty="0"/>
              <a:t>Ti, kteří jsou přímo podřízení projektovému manažerovi nebo jsou začleněni jinam</a:t>
            </a:r>
          </a:p>
          <a:p>
            <a:r>
              <a:rPr lang="cs-CZ" dirty="0"/>
              <a:t>Těchto rozdílů si musí být manažer vědom a přistupovat podle toho ke každému pracovníkovi zvlášť - (může zde být problém s motivací)</a:t>
            </a:r>
          </a:p>
        </p:txBody>
      </p:sp>
    </p:spTree>
    <p:extLst>
      <p:ext uri="{BB962C8B-B14F-4D97-AF65-F5344CB8AC3E}">
        <p14:creationId xmlns:p14="http://schemas.microsoft.com/office/powerpoint/2010/main" val="183433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Vedle OBS je vhodné vytvořit dokument „Seznam účastníků projektu“, kde jsou vytyčeny jejich role, odpovědnosti a kontakty, případně období, na které jsou do projektu zapojeny, mateřská organizace apod. </a:t>
            </a:r>
          </a:p>
        </p:txBody>
      </p:sp>
    </p:spTree>
    <p:extLst>
      <p:ext uri="{BB962C8B-B14F-4D97-AF65-F5344CB8AC3E}">
        <p14:creationId xmlns:p14="http://schemas.microsoft.com/office/powerpoint/2010/main" val="229501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odpovědnosti 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Matice odpovědnosti dává do souvislosti :</a:t>
            </a:r>
          </a:p>
          <a:p>
            <a:pPr lvl="1"/>
            <a:r>
              <a:rPr lang="cs-CZ" dirty="0"/>
              <a:t> kdo bude řešit jaké úkoly;</a:t>
            </a:r>
          </a:p>
          <a:p>
            <a:pPr lvl="1"/>
            <a:r>
              <a:rPr lang="cs-CZ" dirty="0"/>
              <a:t>Jaké bude mít pravomoci a zodpovědnosti;</a:t>
            </a:r>
          </a:p>
          <a:p>
            <a:pPr lvl="1"/>
            <a:r>
              <a:rPr lang="cs-CZ" dirty="0"/>
              <a:t>S kým bude spolupracovat;</a:t>
            </a:r>
          </a:p>
        </p:txBody>
      </p:sp>
    </p:spTree>
    <p:extLst>
      <p:ext uri="{BB962C8B-B14F-4D97-AF65-F5344CB8AC3E}">
        <p14:creationId xmlns:p14="http://schemas.microsoft.com/office/powerpoint/2010/main" val="344744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 – kdo vykonává úkol (</a:t>
            </a:r>
            <a:r>
              <a:rPr lang="cs-CZ" dirty="0" err="1"/>
              <a:t>responsible</a:t>
            </a:r>
            <a:r>
              <a:rPr lang="cs-CZ" dirty="0"/>
              <a:t>)</a:t>
            </a:r>
          </a:p>
          <a:p>
            <a:r>
              <a:rPr lang="cs-CZ" dirty="0"/>
              <a:t>A – kdo je zodpovědný za výsledek, podepisuje a schvaluje (</a:t>
            </a:r>
            <a:r>
              <a:rPr lang="cs-CZ" dirty="0" err="1"/>
              <a:t>accountable</a:t>
            </a:r>
            <a:r>
              <a:rPr lang="cs-CZ" dirty="0"/>
              <a:t>) – má jen jedna osoba</a:t>
            </a:r>
          </a:p>
          <a:p>
            <a:r>
              <a:rPr lang="cs-CZ" dirty="0"/>
              <a:t>C – kdo může poradit (</a:t>
            </a:r>
            <a:r>
              <a:rPr lang="cs-CZ" dirty="0" err="1"/>
              <a:t>consulted</a:t>
            </a:r>
            <a:r>
              <a:rPr lang="cs-CZ" dirty="0"/>
              <a:t>) – v ČJ se užívá K</a:t>
            </a:r>
          </a:p>
          <a:p>
            <a:r>
              <a:rPr lang="cs-CZ" dirty="0"/>
              <a:t>I – kdo má být informován o průběhu či rozhodnutích (</a:t>
            </a:r>
            <a:r>
              <a:rPr lang="cs-CZ" dirty="0" err="1"/>
              <a:t>informed</a:t>
            </a:r>
            <a:r>
              <a:rPr lang="cs-CZ" dirty="0"/>
              <a:t>)</a:t>
            </a:r>
          </a:p>
          <a:p>
            <a:r>
              <a:rPr lang="cs-CZ" dirty="0"/>
              <a:t>S – kdo zajišťuje podporu v průběhu realizace činnosti, kdo se podílí na plnění úkolů (support)</a:t>
            </a:r>
          </a:p>
        </p:txBody>
      </p:sp>
    </p:spTree>
    <p:extLst>
      <p:ext uri="{BB962C8B-B14F-4D97-AF65-F5344CB8AC3E}">
        <p14:creationId xmlns:p14="http://schemas.microsoft.com/office/powerpoint/2010/main" val="198997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Projektová fáze (kompaktně)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Zahájení projektu</a:t>
            </a:r>
          </a:p>
          <a:p>
            <a:r>
              <a:rPr lang="cs-CZ" b="1" dirty="0">
                <a:solidFill>
                  <a:srgbClr val="7030A0"/>
                </a:solidFill>
              </a:rPr>
              <a:t>Plánování projektu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WBS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OBS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RAM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dirty="0">
                <a:solidFill>
                  <a:srgbClr val="7030A0"/>
                </a:solidFill>
              </a:rPr>
              <a:t>Realizace projektu </a:t>
            </a:r>
          </a:p>
          <a:p>
            <a:r>
              <a:rPr lang="cs-CZ" dirty="0">
                <a:solidFill>
                  <a:srgbClr val="7030A0"/>
                </a:solidFill>
              </a:rPr>
              <a:t>Ukončení projektu </a:t>
            </a:r>
          </a:p>
        </p:txBody>
      </p:sp>
    </p:spTree>
    <p:extLst>
      <p:ext uri="{BB962C8B-B14F-4D97-AF65-F5344CB8AC3E}">
        <p14:creationId xmlns:p14="http://schemas.microsoft.com/office/powerpoint/2010/main" val="34907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 projektové fázi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Dokumenty vytvořené v projektové fázi v částech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zahájení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plánování </a:t>
            </a:r>
            <a:r>
              <a:rPr lang="cs-CZ" dirty="0"/>
              <a:t>a rozhodování</a:t>
            </a:r>
          </a:p>
          <a:p>
            <a:pPr lvl="1"/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Trojimperativ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Zahajovací listina</a:t>
            </a:r>
          </a:p>
          <a:p>
            <a:pPr lvl="1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Logický rámec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OBS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WBS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RAM</a:t>
            </a:r>
          </a:p>
          <a:p>
            <a:pPr lvl="1"/>
            <a:r>
              <a:rPr lang="cs-CZ" dirty="0" err="1"/>
              <a:t>Ganttův</a:t>
            </a:r>
            <a:r>
              <a:rPr lang="cs-CZ" dirty="0"/>
              <a:t> diagram (harmonogram)</a:t>
            </a:r>
          </a:p>
          <a:p>
            <a:pPr lvl="1"/>
            <a:r>
              <a:rPr lang="cs-CZ" dirty="0"/>
              <a:t>Analýza zdrojů</a:t>
            </a:r>
          </a:p>
          <a:p>
            <a:pPr lvl="1"/>
            <a:r>
              <a:rPr lang="cs-CZ" dirty="0"/>
              <a:t>Analýza rizik</a:t>
            </a:r>
          </a:p>
          <a:p>
            <a:pPr lvl="1"/>
            <a:r>
              <a:rPr lang="cs-CZ" dirty="0"/>
              <a:t>Rozpočet a cash </a:t>
            </a:r>
            <a:r>
              <a:rPr lang="cs-CZ" dirty="0" err="1"/>
              <a:t>flow</a:t>
            </a:r>
            <a:endParaRPr lang="cs-CZ" dirty="0"/>
          </a:p>
          <a:p>
            <a:pPr lvl="1"/>
            <a:r>
              <a:rPr lang="cs-CZ" dirty="0"/>
              <a:t>Plán řízení kvality a změn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Strukturování a organizace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Strukturování projektu:</a:t>
            </a:r>
          </a:p>
          <a:p>
            <a:pPr>
              <a:buFontTx/>
              <a:buChar char="-"/>
            </a:pPr>
            <a:r>
              <a:rPr lang="cs-CZ" dirty="0"/>
              <a:t>Pomocí hierarchické struktury prací (WBS)</a:t>
            </a:r>
          </a:p>
          <a:p>
            <a:pPr>
              <a:buFontTx/>
              <a:buChar char="-"/>
            </a:pPr>
            <a:r>
              <a:rPr lang="cs-CZ" dirty="0"/>
              <a:t>Identifikují se všechny činnosti tak, aby žádná nebyla zapomenuta</a:t>
            </a:r>
          </a:p>
          <a:p>
            <a:pPr>
              <a:buFontTx/>
              <a:buChar char="-"/>
            </a:pPr>
            <a:r>
              <a:rPr lang="cs-CZ" dirty="0"/>
              <a:t>Hierarchickou strukturu lze znázornit z různých hledisek</a:t>
            </a:r>
          </a:p>
          <a:p>
            <a:pPr>
              <a:buFontTx/>
              <a:buChar char="-"/>
            </a:pPr>
            <a:r>
              <a:rPr lang="cs-CZ" dirty="0"/>
              <a:t>Je organizována formou stromu, který má na vrcholu právě jeden kořen – kořenem WBS je projektový cíl (proto je vhodné si vytvořit právě jeden)</a:t>
            </a:r>
          </a:p>
        </p:txBody>
      </p:sp>
    </p:spTree>
    <p:extLst>
      <p:ext uri="{BB962C8B-B14F-4D97-AF65-F5344CB8AC3E}">
        <p14:creationId xmlns:p14="http://schemas.microsoft.com/office/powerpoint/2010/main" val="71060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WBS</a:t>
            </a:r>
          </a:p>
        </p:txBody>
      </p:sp>
      <p:sp>
        <p:nvSpPr>
          <p:cNvPr id="4" name="Vývojový diagram: postup 3"/>
          <p:cNvSpPr/>
          <p:nvPr/>
        </p:nvSpPr>
        <p:spPr>
          <a:xfrm>
            <a:off x="3203848" y="1196752"/>
            <a:ext cx="3024336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Projekt</a:t>
            </a:r>
          </a:p>
        </p:txBody>
      </p:sp>
      <p:sp>
        <p:nvSpPr>
          <p:cNvPr id="5" name="Vývojový diagram: postup 4"/>
          <p:cNvSpPr/>
          <p:nvPr/>
        </p:nvSpPr>
        <p:spPr>
          <a:xfrm>
            <a:off x="251520" y="2984716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 produkt	</a:t>
            </a:r>
          </a:p>
        </p:txBody>
      </p:sp>
      <p:sp>
        <p:nvSpPr>
          <p:cNvPr id="7" name="Vývojový diagram: postup 6"/>
          <p:cNvSpPr/>
          <p:nvPr/>
        </p:nvSpPr>
        <p:spPr>
          <a:xfrm>
            <a:off x="1979712" y="2999584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 produkt</a:t>
            </a:r>
          </a:p>
        </p:txBody>
      </p:sp>
      <p:sp>
        <p:nvSpPr>
          <p:cNvPr id="8" name="Vývojový diagram: postup 7"/>
          <p:cNvSpPr/>
          <p:nvPr/>
        </p:nvSpPr>
        <p:spPr>
          <a:xfrm>
            <a:off x="7290474" y="2983849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 produkt</a:t>
            </a:r>
          </a:p>
        </p:txBody>
      </p:sp>
      <p:sp>
        <p:nvSpPr>
          <p:cNvPr id="9" name="Vývojový diagram: postup 8"/>
          <p:cNvSpPr/>
          <p:nvPr/>
        </p:nvSpPr>
        <p:spPr>
          <a:xfrm>
            <a:off x="5508104" y="3008361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 produkt</a:t>
            </a:r>
          </a:p>
        </p:txBody>
      </p:sp>
      <p:sp>
        <p:nvSpPr>
          <p:cNvPr id="10" name="Vývojový diagram: postup 9"/>
          <p:cNvSpPr/>
          <p:nvPr/>
        </p:nvSpPr>
        <p:spPr>
          <a:xfrm>
            <a:off x="3707904" y="3008361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 produkt</a:t>
            </a:r>
          </a:p>
        </p:txBody>
      </p:sp>
      <p:sp>
        <p:nvSpPr>
          <p:cNvPr id="18" name="Vývojový diagram: postup 17"/>
          <p:cNvSpPr/>
          <p:nvPr/>
        </p:nvSpPr>
        <p:spPr>
          <a:xfrm>
            <a:off x="8019723" y="3855297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5.2</a:t>
            </a:r>
          </a:p>
        </p:txBody>
      </p:sp>
      <p:sp>
        <p:nvSpPr>
          <p:cNvPr id="19" name="Vývojový diagram: postup 18"/>
          <p:cNvSpPr/>
          <p:nvPr/>
        </p:nvSpPr>
        <p:spPr>
          <a:xfrm>
            <a:off x="7146458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5.1</a:t>
            </a:r>
          </a:p>
        </p:txBody>
      </p:sp>
      <p:sp>
        <p:nvSpPr>
          <p:cNvPr id="20" name="Vývojový diagram: postup 19"/>
          <p:cNvSpPr/>
          <p:nvPr/>
        </p:nvSpPr>
        <p:spPr>
          <a:xfrm>
            <a:off x="6207018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4.2</a:t>
            </a:r>
          </a:p>
        </p:txBody>
      </p:sp>
      <p:sp>
        <p:nvSpPr>
          <p:cNvPr id="21" name="Vývojový diagram: postup 20"/>
          <p:cNvSpPr/>
          <p:nvPr/>
        </p:nvSpPr>
        <p:spPr>
          <a:xfrm>
            <a:off x="5292080" y="3855297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4.1</a:t>
            </a:r>
          </a:p>
        </p:txBody>
      </p:sp>
      <p:sp>
        <p:nvSpPr>
          <p:cNvPr id="22" name="Vývojový diagram: postup 21"/>
          <p:cNvSpPr/>
          <p:nvPr/>
        </p:nvSpPr>
        <p:spPr>
          <a:xfrm>
            <a:off x="3455741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3.1</a:t>
            </a:r>
          </a:p>
        </p:txBody>
      </p:sp>
      <p:sp>
        <p:nvSpPr>
          <p:cNvPr id="23" name="Vývojový diagram: postup 22"/>
          <p:cNvSpPr/>
          <p:nvPr/>
        </p:nvSpPr>
        <p:spPr>
          <a:xfrm>
            <a:off x="4355976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3.2</a:t>
            </a:r>
          </a:p>
        </p:txBody>
      </p:sp>
      <p:sp>
        <p:nvSpPr>
          <p:cNvPr id="24" name="Vývojový diagram: postup 23"/>
          <p:cNvSpPr/>
          <p:nvPr/>
        </p:nvSpPr>
        <p:spPr>
          <a:xfrm>
            <a:off x="1744048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2.1</a:t>
            </a:r>
          </a:p>
        </p:txBody>
      </p:sp>
      <p:sp>
        <p:nvSpPr>
          <p:cNvPr id="25" name="Vývojový diagram: postup 24"/>
          <p:cNvSpPr/>
          <p:nvPr/>
        </p:nvSpPr>
        <p:spPr>
          <a:xfrm>
            <a:off x="2555776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2.2</a:t>
            </a:r>
          </a:p>
        </p:txBody>
      </p:sp>
      <p:sp>
        <p:nvSpPr>
          <p:cNvPr id="26" name="Vývojový diagram: postup 25"/>
          <p:cNvSpPr/>
          <p:nvPr/>
        </p:nvSpPr>
        <p:spPr>
          <a:xfrm>
            <a:off x="899592" y="3840253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1.2</a:t>
            </a:r>
          </a:p>
        </p:txBody>
      </p:sp>
      <p:sp>
        <p:nvSpPr>
          <p:cNvPr id="27" name="Vývojový diagram: postup 26"/>
          <p:cNvSpPr/>
          <p:nvPr/>
        </p:nvSpPr>
        <p:spPr>
          <a:xfrm>
            <a:off x="0" y="3855297"/>
            <a:ext cx="720080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1.1</a:t>
            </a:r>
          </a:p>
        </p:txBody>
      </p:sp>
      <p:cxnSp>
        <p:nvCxnSpPr>
          <p:cNvPr id="32" name="Přímá spojnice se šipkou 31"/>
          <p:cNvCxnSpPr>
            <a:stCxn id="5" idx="2"/>
            <a:endCxn id="27" idx="0"/>
          </p:cNvCxnSpPr>
          <p:nvPr/>
        </p:nvCxnSpPr>
        <p:spPr>
          <a:xfrm flipH="1">
            <a:off x="360040" y="3488772"/>
            <a:ext cx="467544" cy="366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5" idx="2"/>
            <a:endCxn id="26" idx="0"/>
          </p:cNvCxnSpPr>
          <p:nvPr/>
        </p:nvCxnSpPr>
        <p:spPr>
          <a:xfrm>
            <a:off x="827584" y="3488772"/>
            <a:ext cx="432048" cy="35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" idx="2"/>
            <a:endCxn id="24" idx="0"/>
          </p:cNvCxnSpPr>
          <p:nvPr/>
        </p:nvCxnSpPr>
        <p:spPr>
          <a:xfrm flipH="1">
            <a:off x="2104088" y="3503640"/>
            <a:ext cx="451688" cy="336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7" idx="2"/>
            <a:endCxn id="25" idx="0"/>
          </p:cNvCxnSpPr>
          <p:nvPr/>
        </p:nvCxnSpPr>
        <p:spPr>
          <a:xfrm>
            <a:off x="2555776" y="3503640"/>
            <a:ext cx="360040" cy="336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0" idx="2"/>
            <a:endCxn id="22" idx="0"/>
          </p:cNvCxnSpPr>
          <p:nvPr/>
        </p:nvCxnSpPr>
        <p:spPr>
          <a:xfrm flipH="1">
            <a:off x="3815781" y="3512417"/>
            <a:ext cx="468187" cy="327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0" idx="2"/>
            <a:endCxn id="23" idx="0"/>
          </p:cNvCxnSpPr>
          <p:nvPr/>
        </p:nvCxnSpPr>
        <p:spPr>
          <a:xfrm>
            <a:off x="4283968" y="3512417"/>
            <a:ext cx="432048" cy="327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9" idx="2"/>
            <a:endCxn id="21" idx="0"/>
          </p:cNvCxnSpPr>
          <p:nvPr/>
        </p:nvCxnSpPr>
        <p:spPr>
          <a:xfrm flipH="1">
            <a:off x="5652120" y="3512417"/>
            <a:ext cx="432048" cy="34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9" idx="2"/>
            <a:endCxn id="20" idx="0"/>
          </p:cNvCxnSpPr>
          <p:nvPr/>
        </p:nvCxnSpPr>
        <p:spPr>
          <a:xfrm>
            <a:off x="6084168" y="3512417"/>
            <a:ext cx="482890" cy="327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endCxn id="19" idx="0"/>
          </p:cNvCxnSpPr>
          <p:nvPr/>
        </p:nvCxnSpPr>
        <p:spPr>
          <a:xfrm flipH="1">
            <a:off x="7506498" y="3512417"/>
            <a:ext cx="360040" cy="327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>
            <a:stCxn id="8" idx="2"/>
            <a:endCxn id="18" idx="0"/>
          </p:cNvCxnSpPr>
          <p:nvPr/>
        </p:nvCxnSpPr>
        <p:spPr>
          <a:xfrm>
            <a:off x="7866538" y="3487905"/>
            <a:ext cx="513225" cy="367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stCxn id="4" idx="2"/>
          </p:cNvCxnSpPr>
          <p:nvPr/>
        </p:nvCxnSpPr>
        <p:spPr>
          <a:xfrm>
            <a:off x="4716016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827584" y="2357264"/>
            <a:ext cx="6984776" cy="8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5" idx="0"/>
          </p:cNvCxnSpPr>
          <p:nvPr/>
        </p:nvCxnSpPr>
        <p:spPr>
          <a:xfrm>
            <a:off x="827584" y="2366041"/>
            <a:ext cx="0" cy="618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7" idx="0"/>
          </p:cNvCxnSpPr>
          <p:nvPr/>
        </p:nvCxnSpPr>
        <p:spPr>
          <a:xfrm>
            <a:off x="2555776" y="2357264"/>
            <a:ext cx="0" cy="642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4283968" y="2366041"/>
            <a:ext cx="0" cy="642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>
            <a:off x="6093749" y="2357264"/>
            <a:ext cx="0" cy="642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7814507" y="2335601"/>
            <a:ext cx="0" cy="642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7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pořádání konference:</a:t>
            </a:r>
          </a:p>
          <a:p>
            <a:pPr lvl="1"/>
            <a:r>
              <a:rPr lang="cs-CZ" dirty="0"/>
              <a:t>1.stupeň úrovně WBS mohou tvořit např. tyto prvky:</a:t>
            </a:r>
          </a:p>
          <a:p>
            <a:pPr lvl="2"/>
            <a:r>
              <a:rPr lang="cs-CZ" dirty="0"/>
              <a:t>Odborný program</a:t>
            </a:r>
          </a:p>
          <a:p>
            <a:pPr lvl="2"/>
            <a:r>
              <a:rPr lang="cs-CZ" dirty="0"/>
              <a:t>Doprovodný program</a:t>
            </a:r>
          </a:p>
          <a:p>
            <a:pPr lvl="2"/>
            <a:r>
              <a:rPr lang="cs-CZ" dirty="0"/>
              <a:t>Propagace (tvorba a rozeslání pozvánek, www prezentace, zajištění registračního systému, tvorba a distribuce propagační publikace)</a:t>
            </a:r>
          </a:p>
          <a:p>
            <a:pPr lvl="2"/>
            <a:r>
              <a:rPr lang="cs-CZ" dirty="0"/>
              <a:t>Finance</a:t>
            </a:r>
          </a:p>
          <a:p>
            <a:pPr lvl="2"/>
            <a:r>
              <a:rPr lang="cs-CZ" dirty="0"/>
              <a:t>Organizační zajištění konference</a:t>
            </a:r>
          </a:p>
          <a:p>
            <a:pPr lvl="2"/>
            <a:r>
              <a:rPr lang="cs-CZ" dirty="0"/>
              <a:t>Řízení projektu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34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Hierarchická organizační struktura OBS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Jedná se o základní dokument, který se vytváří v souvislosti s organizací projekt</a:t>
            </a:r>
          </a:p>
          <a:p>
            <a:r>
              <a:rPr lang="cs-CZ" dirty="0"/>
              <a:t>Ukazuje, jaké organizační jednotky budou zodpovědné za vypracování jednotlivých částí WBS</a:t>
            </a:r>
          </a:p>
          <a:p>
            <a:r>
              <a:rPr lang="cs-CZ" dirty="0"/>
              <a:t>OBS odpovídá na otázky KDO? a CO?</a:t>
            </a:r>
          </a:p>
          <a:p>
            <a:r>
              <a:rPr lang="cs-CZ" dirty="0"/>
              <a:t>OBS – vychází z WBS, zohledňuje organizační strukturu trvalé organizace, mý vyhraněně problémovou orientaci, může se v průběhu projektu měnit</a:t>
            </a:r>
          </a:p>
        </p:txBody>
      </p:sp>
    </p:spTree>
    <p:extLst>
      <p:ext uri="{BB962C8B-B14F-4D97-AF65-F5344CB8AC3E}">
        <p14:creationId xmlns:p14="http://schemas.microsoft.com/office/powerpoint/2010/main" val="4221332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role v OBS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Řídící výbor neboli dozor projektu</a:t>
            </a:r>
          </a:p>
          <a:p>
            <a:r>
              <a:rPr lang="cs-CZ" dirty="0"/>
              <a:t>Sponzor projektu</a:t>
            </a:r>
          </a:p>
          <a:p>
            <a:r>
              <a:rPr lang="cs-CZ" dirty="0"/>
              <a:t>Zadavatel projektu (někdy také zákazník)</a:t>
            </a:r>
          </a:p>
          <a:p>
            <a:r>
              <a:rPr lang="cs-CZ" dirty="0"/>
              <a:t>Manažer projektu</a:t>
            </a:r>
          </a:p>
          <a:p>
            <a:r>
              <a:rPr lang="cs-CZ" dirty="0"/>
              <a:t>Projektový tým</a:t>
            </a:r>
          </a:p>
          <a:p>
            <a:r>
              <a:rPr lang="cs-CZ" dirty="0"/>
              <a:t>Manažer činnosti</a:t>
            </a:r>
          </a:p>
        </p:txBody>
      </p:sp>
    </p:spTree>
    <p:extLst>
      <p:ext uri="{BB962C8B-B14F-4D97-AF65-F5344CB8AC3E}">
        <p14:creationId xmlns:p14="http://schemas.microsoft.com/office/powerpoint/2010/main" val="320614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</a:t>
            </a:r>
          </a:p>
        </p:txBody>
      </p:sp>
      <p:sp>
        <p:nvSpPr>
          <p:cNvPr id="4" name="Vývojový diagram: postup 3"/>
          <p:cNvSpPr/>
          <p:nvPr/>
        </p:nvSpPr>
        <p:spPr>
          <a:xfrm>
            <a:off x="4067944" y="1610508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Ředitel</a:t>
            </a:r>
            <a:r>
              <a:rPr lang="cs-CZ" dirty="0"/>
              <a:t> </a:t>
            </a:r>
            <a:r>
              <a:rPr lang="cs-CZ" sz="1200" dirty="0"/>
              <a:t>trvalé organizace</a:t>
            </a:r>
          </a:p>
        </p:txBody>
      </p:sp>
      <p:sp>
        <p:nvSpPr>
          <p:cNvPr id="5" name="Vývojový diagram: postup 4"/>
          <p:cNvSpPr/>
          <p:nvPr/>
        </p:nvSpPr>
        <p:spPr>
          <a:xfrm>
            <a:off x="2812045" y="235600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Zástupce zákazníka</a:t>
            </a:r>
          </a:p>
        </p:txBody>
      </p:sp>
      <p:sp>
        <p:nvSpPr>
          <p:cNvPr id="6" name="Vývojový diagram: postup 5"/>
          <p:cNvSpPr/>
          <p:nvPr/>
        </p:nvSpPr>
        <p:spPr>
          <a:xfrm>
            <a:off x="5292080" y="2348880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Vedoucí projektové kanceláře</a:t>
            </a:r>
          </a:p>
        </p:txBody>
      </p:sp>
      <p:sp>
        <p:nvSpPr>
          <p:cNvPr id="7" name="Vývojový diagram: postup 6"/>
          <p:cNvSpPr/>
          <p:nvPr/>
        </p:nvSpPr>
        <p:spPr>
          <a:xfrm>
            <a:off x="4067944" y="3201391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Sponzor</a:t>
            </a:r>
          </a:p>
        </p:txBody>
      </p:sp>
      <p:sp>
        <p:nvSpPr>
          <p:cNvPr id="8" name="Vývojový diagram: postup 7"/>
          <p:cNvSpPr/>
          <p:nvPr/>
        </p:nvSpPr>
        <p:spPr>
          <a:xfrm>
            <a:off x="4067944" y="4082776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Manažer projektu</a:t>
            </a:r>
          </a:p>
        </p:txBody>
      </p:sp>
      <p:sp>
        <p:nvSpPr>
          <p:cNvPr id="9" name="Vývojový diagram: postup 8"/>
          <p:cNvSpPr/>
          <p:nvPr/>
        </p:nvSpPr>
        <p:spPr>
          <a:xfrm>
            <a:off x="251520" y="5015736"/>
            <a:ext cx="1656184" cy="7175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/>
              <a:t>Člen</a:t>
            </a:r>
            <a:r>
              <a:rPr lang="cs-CZ" dirty="0"/>
              <a:t> </a:t>
            </a:r>
            <a:r>
              <a:rPr lang="cs-CZ" sz="1100" dirty="0" err="1"/>
              <a:t>projek</a:t>
            </a:r>
            <a:r>
              <a:rPr lang="cs-CZ" sz="1100" dirty="0"/>
              <a:t>. Týmu 1 – manažer činnosti</a:t>
            </a:r>
          </a:p>
        </p:txBody>
      </p:sp>
      <p:sp>
        <p:nvSpPr>
          <p:cNvPr id="11" name="Vývojový diagram: postup 10"/>
          <p:cNvSpPr/>
          <p:nvPr/>
        </p:nvSpPr>
        <p:spPr>
          <a:xfrm>
            <a:off x="2354845" y="5013176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Člen projektového týmu 2</a:t>
            </a:r>
          </a:p>
        </p:txBody>
      </p:sp>
      <p:sp>
        <p:nvSpPr>
          <p:cNvPr id="12" name="Vývojový diagram: postup 11"/>
          <p:cNvSpPr/>
          <p:nvPr/>
        </p:nvSpPr>
        <p:spPr>
          <a:xfrm>
            <a:off x="5508104" y="5013176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Člen projektového týmu 3</a:t>
            </a:r>
          </a:p>
        </p:txBody>
      </p:sp>
      <p:sp>
        <p:nvSpPr>
          <p:cNvPr id="13" name="Vývojový diagram: postup 12"/>
          <p:cNvSpPr/>
          <p:nvPr/>
        </p:nvSpPr>
        <p:spPr>
          <a:xfrm>
            <a:off x="6804248" y="5013176"/>
            <a:ext cx="1728192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Člen projektového týmu 4 – manažer </a:t>
            </a:r>
            <a:r>
              <a:rPr lang="cs-CZ" sz="1200" dirty="0" err="1"/>
              <a:t>subprojektu</a:t>
            </a:r>
            <a:r>
              <a:rPr lang="cs-CZ" sz="1200" dirty="0"/>
              <a:t> B</a:t>
            </a:r>
          </a:p>
        </p:txBody>
      </p:sp>
      <p:sp>
        <p:nvSpPr>
          <p:cNvPr id="14" name="Vývojový diagram: postup 13"/>
          <p:cNvSpPr/>
          <p:nvPr/>
        </p:nvSpPr>
        <p:spPr>
          <a:xfrm>
            <a:off x="251520" y="6021288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Pracovník 1</a:t>
            </a:r>
          </a:p>
        </p:txBody>
      </p:sp>
      <p:sp>
        <p:nvSpPr>
          <p:cNvPr id="15" name="Vývojový diagram: postup 14"/>
          <p:cNvSpPr/>
          <p:nvPr/>
        </p:nvSpPr>
        <p:spPr>
          <a:xfrm>
            <a:off x="7568005" y="5921136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Pracovník 1</a:t>
            </a:r>
          </a:p>
        </p:txBody>
      </p:sp>
      <p:cxnSp>
        <p:nvCxnSpPr>
          <p:cNvPr id="17" name="Přímá spojnice 16"/>
          <p:cNvCxnSpPr>
            <a:stCxn id="4" idx="2"/>
            <a:endCxn id="7" idx="0"/>
          </p:cNvCxnSpPr>
          <p:nvPr/>
        </p:nvCxnSpPr>
        <p:spPr>
          <a:xfrm>
            <a:off x="4525144" y="2223156"/>
            <a:ext cx="0" cy="978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5" idx="3"/>
            <a:endCxn id="6" idx="1"/>
          </p:cNvCxnSpPr>
          <p:nvPr/>
        </p:nvCxnSpPr>
        <p:spPr>
          <a:xfrm flipV="1">
            <a:off x="3726445" y="2655204"/>
            <a:ext cx="1565635" cy="7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7" idx="2"/>
            <a:endCxn id="8" idx="0"/>
          </p:cNvCxnSpPr>
          <p:nvPr/>
        </p:nvCxnSpPr>
        <p:spPr>
          <a:xfrm>
            <a:off x="4525144" y="3814039"/>
            <a:ext cx="0" cy="268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endCxn id="14" idx="0"/>
          </p:cNvCxnSpPr>
          <p:nvPr/>
        </p:nvCxnSpPr>
        <p:spPr>
          <a:xfrm>
            <a:off x="708720" y="5733255"/>
            <a:ext cx="0" cy="288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endCxn id="15" idx="0"/>
          </p:cNvCxnSpPr>
          <p:nvPr/>
        </p:nvCxnSpPr>
        <p:spPr>
          <a:xfrm>
            <a:off x="8025205" y="5625824"/>
            <a:ext cx="0" cy="29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899592" y="4869160"/>
            <a:ext cx="7125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899592" y="4869160"/>
            <a:ext cx="0" cy="14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endCxn id="11" idx="0"/>
          </p:cNvCxnSpPr>
          <p:nvPr/>
        </p:nvCxnSpPr>
        <p:spPr>
          <a:xfrm>
            <a:off x="2812045" y="48691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endCxn id="12" idx="0"/>
          </p:cNvCxnSpPr>
          <p:nvPr/>
        </p:nvCxnSpPr>
        <p:spPr>
          <a:xfrm>
            <a:off x="5965304" y="48691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025205" y="4869160"/>
            <a:ext cx="0" cy="14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907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429</TotalTime>
  <Words>566</Words>
  <Application>Microsoft Office PowerPoint</Application>
  <PresentationFormat>Předvádění na obrazovce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Franklin Gothic Book</vt:lpstr>
      <vt:lpstr>Franklin Gothic Medium</vt:lpstr>
      <vt:lpstr>Wingdings 2</vt:lpstr>
      <vt:lpstr>Cesta</vt:lpstr>
      <vt:lpstr>Prezentace aplikace PowerPoint</vt:lpstr>
      <vt:lpstr>Projektová fáze (kompaktně) </vt:lpstr>
      <vt:lpstr>Plánování v projektové fázi</vt:lpstr>
      <vt:lpstr>Strukturování a organizace projektu</vt:lpstr>
      <vt:lpstr>WBS</vt:lpstr>
      <vt:lpstr>WBS</vt:lpstr>
      <vt:lpstr>Hierarchická organizační struktura OBS</vt:lpstr>
      <vt:lpstr>Projektové role v OBS</vt:lpstr>
      <vt:lpstr>OBS</vt:lpstr>
      <vt:lpstr>OBS</vt:lpstr>
      <vt:lpstr>OBS</vt:lpstr>
      <vt:lpstr>Matice odpovědnosti RAM</vt:lpstr>
      <vt:lpstr>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</dc:title>
  <dc:creator>POKUSNY UCET,ZAM,CIVT</dc:creator>
  <cp:lastModifiedBy>Petra Koudelková</cp:lastModifiedBy>
  <cp:revision>17</cp:revision>
  <dcterms:created xsi:type="dcterms:W3CDTF">2014-04-01T08:36:40Z</dcterms:created>
  <dcterms:modified xsi:type="dcterms:W3CDTF">2023-02-07T09:06:46Z</dcterms:modified>
</cp:coreProperties>
</file>