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9" r:id="rId3"/>
    <p:sldId id="258" r:id="rId4"/>
    <p:sldId id="260" r:id="rId5"/>
    <p:sldId id="261" r:id="rId6"/>
    <p:sldId id="272" r:id="rId7"/>
    <p:sldId id="262" r:id="rId8"/>
    <p:sldId id="264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71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60"/>
  </p:normalViewPr>
  <p:slideViewPr>
    <p:cSldViewPr>
      <p:cViewPr varScale="1">
        <p:scale>
          <a:sx n="112" d="100"/>
          <a:sy n="112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42A5F-135C-4111-964C-2FAFD11C3556}" type="datetimeFigureOut">
              <a:rPr lang="cs-CZ" smtClean="0"/>
              <a:t>18.2.2020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23C87-A80E-4048-9A56-13D852F9BA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0624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B5811-98F8-49AD-AF3B-698630B8EB6E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374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1EE0B-0CA6-4F22-8C65-35A867DE1D68}" type="datetimeFigureOut">
              <a:rPr lang="cs-CZ" smtClean="0"/>
              <a:t>18.2.2020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9D7CBF6-0396-49E9-9427-5A84B32CD4D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1EE0B-0CA6-4F22-8C65-35A867DE1D68}" type="datetimeFigureOut">
              <a:rPr lang="cs-CZ" smtClean="0"/>
              <a:t>18.2.2020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7CBF6-0396-49E9-9427-5A84B32CD4D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1EE0B-0CA6-4F22-8C65-35A867DE1D68}" type="datetimeFigureOut">
              <a:rPr lang="cs-CZ" smtClean="0"/>
              <a:t>18.2.2020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7CBF6-0396-49E9-9427-5A84B32CD4D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1EE0B-0CA6-4F22-8C65-35A867DE1D68}" type="datetimeFigureOut">
              <a:rPr lang="cs-CZ" smtClean="0"/>
              <a:t>18.2.2020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9D7CBF6-0396-49E9-9427-5A84B32CD4D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1EE0B-0CA6-4F22-8C65-35A867DE1D68}" type="datetimeFigureOut">
              <a:rPr lang="cs-CZ" smtClean="0"/>
              <a:t>18.2.2020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7CBF6-0396-49E9-9427-5A84B32CD4D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1EE0B-0CA6-4F22-8C65-35A867DE1D68}" type="datetimeFigureOut">
              <a:rPr lang="cs-CZ" smtClean="0"/>
              <a:t>18.2.2020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7CBF6-0396-49E9-9427-5A84B32CD4D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1EE0B-0CA6-4F22-8C65-35A867DE1D68}" type="datetimeFigureOut">
              <a:rPr lang="cs-CZ" smtClean="0"/>
              <a:t>18.2.2020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9D7CBF6-0396-49E9-9427-5A84B32CD4D1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1EE0B-0CA6-4F22-8C65-35A867DE1D68}" type="datetimeFigureOut">
              <a:rPr lang="cs-CZ" smtClean="0"/>
              <a:t>18.2.2020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7CBF6-0396-49E9-9427-5A84B32CD4D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1EE0B-0CA6-4F22-8C65-35A867DE1D68}" type="datetimeFigureOut">
              <a:rPr lang="cs-CZ" smtClean="0"/>
              <a:t>18.2.2020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7CBF6-0396-49E9-9427-5A84B32CD4D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1EE0B-0CA6-4F22-8C65-35A867DE1D68}" type="datetimeFigureOut">
              <a:rPr lang="cs-CZ" smtClean="0"/>
              <a:t>18.2.2020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7CBF6-0396-49E9-9427-5A84B32CD4D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1EE0B-0CA6-4F22-8C65-35A867DE1D68}" type="datetimeFigureOut">
              <a:rPr lang="cs-CZ" smtClean="0"/>
              <a:t>18.2.2020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7CBF6-0396-49E9-9427-5A84B32CD4D1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961EE0B-0CA6-4F22-8C65-35A867DE1D68}" type="datetimeFigureOut">
              <a:rPr lang="cs-CZ" smtClean="0"/>
              <a:t>18.2.2020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9D7CBF6-0396-49E9-9427-5A84B32CD4D1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Projektový </a:t>
            </a:r>
            <a:r>
              <a:rPr lang="cs-CZ" dirty="0" smtClean="0"/>
              <a:t>management – předprojektová fáze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Petra Koudelková</a:t>
            </a:r>
            <a:endParaRPr lang="cs-CZ" dirty="0"/>
          </a:p>
        </p:txBody>
      </p:sp>
      <p:pic>
        <p:nvPicPr>
          <p:cNvPr id="4" name="Picture 2" descr="C:\Users\koudelp1\AppData\Local\Microsoft\Windows\Temporary Internet Files\Content.IE5\4NLPW2FG\MC90041040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32655"/>
            <a:ext cx="2823978" cy="2142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409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Studie proveditelnosti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5060776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Úvodní list, obsah</a:t>
            </a:r>
          </a:p>
          <a:p>
            <a:r>
              <a:rPr lang="cs-CZ" dirty="0" smtClean="0"/>
              <a:t>Úvodní informace (ZLP)</a:t>
            </a:r>
          </a:p>
          <a:p>
            <a:r>
              <a:rPr lang="cs-CZ" dirty="0" smtClean="0"/>
              <a:t>Stručné vyhodnocení projektu</a:t>
            </a:r>
          </a:p>
          <a:p>
            <a:r>
              <a:rPr lang="cs-CZ" dirty="0" smtClean="0"/>
              <a:t>Popis projektu a jeho etap</a:t>
            </a:r>
          </a:p>
          <a:p>
            <a:r>
              <a:rPr lang="cs-CZ" dirty="0" smtClean="0"/>
              <a:t>Analýza trhu, odhad poptávky, marketingová studie</a:t>
            </a:r>
          </a:p>
          <a:p>
            <a:r>
              <a:rPr lang="cs-CZ" dirty="0" smtClean="0"/>
              <a:t>Management projektu a jeho personální zabezpečení</a:t>
            </a:r>
          </a:p>
          <a:p>
            <a:r>
              <a:rPr lang="cs-CZ" dirty="0" smtClean="0"/>
              <a:t>Technické a technologické řešení projektu</a:t>
            </a:r>
          </a:p>
          <a:p>
            <a:r>
              <a:rPr lang="cs-CZ" dirty="0" smtClean="0"/>
              <a:t>Vliv na životní prostředí</a:t>
            </a:r>
          </a:p>
          <a:p>
            <a:r>
              <a:rPr lang="cs-CZ" dirty="0" smtClean="0"/>
              <a:t>Zajištění hmotného a oběžného majetku</a:t>
            </a:r>
          </a:p>
          <a:p>
            <a:r>
              <a:rPr lang="cs-CZ" dirty="0" smtClean="0"/>
              <a:t>Rozpočet</a:t>
            </a:r>
          </a:p>
          <a:p>
            <a:r>
              <a:rPr lang="cs-CZ" dirty="0" smtClean="0"/>
              <a:t>Finanční plán</a:t>
            </a:r>
          </a:p>
          <a:p>
            <a:r>
              <a:rPr lang="cs-CZ" dirty="0" smtClean="0"/>
              <a:t>Hodnocení efektivity a udržitelnosti projektu</a:t>
            </a:r>
          </a:p>
          <a:p>
            <a:r>
              <a:rPr lang="cs-CZ" dirty="0" smtClean="0"/>
              <a:t>Analýza a řízení rizik</a:t>
            </a:r>
          </a:p>
          <a:p>
            <a:r>
              <a:rPr lang="cs-CZ" dirty="0" smtClean="0"/>
              <a:t>Harmonogram </a:t>
            </a:r>
          </a:p>
          <a:p>
            <a:r>
              <a:rPr lang="cs-CZ" dirty="0" smtClean="0"/>
              <a:t>Ukončení projektu + přílohy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23790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Podrobněji…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114300" indent="0">
              <a:buNone/>
            </a:pPr>
            <a:r>
              <a:rPr lang="cs-CZ" dirty="0" smtClean="0"/>
              <a:t>1</a:t>
            </a:r>
            <a:r>
              <a:rPr lang="cs-CZ" dirty="0"/>
              <a:t>. Obsah</a:t>
            </a:r>
          </a:p>
          <a:p>
            <a:r>
              <a:rPr lang="cs-CZ" dirty="0"/>
              <a:t>obsahuje informace o počtu a struktuře kapitol a o tom, na které stránce je lze nalézt. Slouží k přehlednosti pro čtenáře a k lepší orientaci v textu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pPr marL="114300" indent="0">
              <a:buNone/>
            </a:pPr>
            <a:r>
              <a:rPr lang="cs-CZ" dirty="0"/>
              <a:t>2. Úvodní informace</a:t>
            </a:r>
          </a:p>
          <a:p>
            <a:r>
              <a:rPr lang="cs-CZ" dirty="0"/>
              <a:t>na prostoru zhruba jedné stránky by měly být uvedeny následující údaje: účel, pro který je </a:t>
            </a:r>
            <a:r>
              <a:rPr lang="cs-CZ" dirty="0" err="1"/>
              <a:t>Feasibility</a:t>
            </a:r>
            <a:r>
              <a:rPr lang="cs-CZ" dirty="0"/>
              <a:t> Study zpracována a k jakému datu, identifikační údaje o zadavateli a zpracovateli studie</a:t>
            </a:r>
            <a:r>
              <a:rPr lang="cs-CZ" dirty="0" smtClean="0"/>
              <a:t>. 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3</a:t>
            </a:r>
            <a:r>
              <a:rPr lang="cs-CZ" dirty="0"/>
              <a:t>. Stručné vyhodnocení projektu</a:t>
            </a:r>
          </a:p>
          <a:p>
            <a:r>
              <a:rPr lang="cs-CZ" dirty="0"/>
              <a:t>na tomto místě by měly být v rozsahu 1 – 2 stran popsány závěry, které vyplývají z vypracované studie proveditelnosti. Jsou zde uvedeny důležité ukazatele a jejich hodnoty vypočítané z výsledných hotovostních toků, které jsou tvořeny náklady a výnosy obsaženými ve finančním plánu a které reflektují i výsledky citlivostní analýzy. Ve stručném shrnutí je zde uvedeno zhodnocení finanční efektivitu projektu, jeho realizovatelnost a výsledky analýzy rizik.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29133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Podrobněji…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114300" indent="0">
              <a:buNone/>
            </a:pPr>
            <a:r>
              <a:rPr lang="cs-CZ" dirty="0"/>
              <a:t>4. Stručný popis podstaty projektu a jeho etap</a:t>
            </a:r>
          </a:p>
          <a:p>
            <a:r>
              <a:rPr lang="cs-CZ" dirty="0"/>
              <a:t>obsahuje ucelený popis hlavních charakteristik projektu a jeho etap. Čtenář zde najde odpovědi na základní otázky, jaký je název, smysl a zaměření projektu, jaké služby případně produkty budou díky projektu poskytovány a jaký problém řeší, kdo je investorem projektu, jaká je velikost projektu a jaká je jeho lokalizace, jakými etapami bude projekt procházet a v čem jsou jeho specifika, jak se řeší další varianty zpracování v rámci studie a jaká jsou další specifika projektu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pPr marL="114300" indent="0">
              <a:buNone/>
            </a:pPr>
            <a:r>
              <a:rPr lang="cs-CZ" dirty="0"/>
              <a:t>5. Analýzy trhu, odhad poptávky, marketingová strategie a marketingový mix</a:t>
            </a:r>
          </a:p>
          <a:p>
            <a:r>
              <a:rPr lang="cs-CZ" dirty="0"/>
              <a:t>zde čtenář nalezne popis marketingových částí projektu. Jsou zde také uvedeny odhady a doporučení týkající se jednotlivých potřeb koncových uživatelů, konkurenceschopnosti produktu v následující struktuře: výzkumná a analytická část (i). Ta přechází do dalších částí, které obsahují řešení daných problémů (</a:t>
            </a:r>
            <a:r>
              <a:rPr lang="cs-CZ" dirty="0" err="1"/>
              <a:t>ii</a:t>
            </a:r>
            <a:r>
              <a:rPr lang="cs-CZ" dirty="0"/>
              <a:t>, </a:t>
            </a:r>
            <a:r>
              <a:rPr lang="cs-CZ" dirty="0" err="1"/>
              <a:t>iii</a:t>
            </a:r>
            <a:r>
              <a:rPr lang="cs-CZ" dirty="0"/>
              <a:t>). Tyto části jsou pak členěny dle rovin na strategické (</a:t>
            </a:r>
            <a:r>
              <a:rPr lang="cs-CZ" dirty="0" err="1"/>
              <a:t>ii</a:t>
            </a:r>
            <a:r>
              <a:rPr lang="cs-CZ" dirty="0"/>
              <a:t>) a takticko-operativní (</a:t>
            </a:r>
            <a:r>
              <a:rPr lang="cs-CZ" dirty="0" err="1"/>
              <a:t>iii</a:t>
            </a:r>
            <a:r>
              <a:rPr lang="cs-CZ" dirty="0"/>
              <a:t>).</a:t>
            </a:r>
          </a:p>
          <a:p>
            <a:pPr lvl="1"/>
            <a:r>
              <a:rPr lang="cs-CZ" dirty="0"/>
              <a:t>Analýza trhu a odhad poptávky</a:t>
            </a:r>
          </a:p>
          <a:p>
            <a:pPr lvl="1"/>
            <a:r>
              <a:rPr lang="cs-CZ" dirty="0"/>
              <a:t>Marketingová strategie</a:t>
            </a:r>
          </a:p>
          <a:p>
            <a:pPr lvl="1"/>
            <a:r>
              <a:rPr lang="cs-CZ" dirty="0"/>
              <a:t>Marketingový </a:t>
            </a:r>
            <a:r>
              <a:rPr lang="cs-CZ" dirty="0" smtClean="0"/>
              <a:t>mix</a:t>
            </a:r>
            <a:endParaRPr lang="cs-CZ" dirty="0"/>
          </a:p>
          <a:p>
            <a:pPr marL="114300" indent="0">
              <a:buNone/>
            </a:pPr>
            <a:r>
              <a:rPr lang="cs-CZ" dirty="0"/>
              <a:t>6. Management projektu a řízení lidských zdrojů</a:t>
            </a:r>
          </a:p>
          <a:p>
            <a:r>
              <a:rPr lang="cs-CZ" dirty="0"/>
              <a:t>obsahem je plán a uspořádání problémů souvisejících s otázkou samotného managementu projektu. Sem patří jakékoliv plánování, organizování, řízení a kontroly všech procesů, organizačních jednotek a veškerých lidských zdrojů.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08248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Podrobněji…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14300" indent="0">
              <a:buNone/>
            </a:pPr>
            <a:r>
              <a:rPr lang="cs-CZ" dirty="0"/>
              <a:t>7. Technické a technologické řešení projektu</a:t>
            </a:r>
          </a:p>
          <a:p>
            <a:r>
              <a:rPr lang="cs-CZ" dirty="0"/>
              <a:t>shrnuje podstatné technické a technologické aspekty projektu, jako je zvolená technologie, technické parametry jednotlivých zařízení, výhody a nevýhody těchto možných řešení, vyplývající technická rizika, potřebné energetické a materiálové toky, údaje o životnostech jednotlivých zařízení, potřebné údržbě a nákladnosti oprav, změny v provozní náročnosti vlivem opotřebení </a:t>
            </a:r>
            <a:r>
              <a:rPr lang="cs-CZ" dirty="0" err="1" smtClean="0"/>
              <a:t>apod</a:t>
            </a:r>
            <a:endParaRPr lang="cs-CZ" dirty="0" smtClean="0"/>
          </a:p>
          <a:p>
            <a:endParaRPr lang="cs-CZ" dirty="0"/>
          </a:p>
          <a:p>
            <a:pPr marL="114300" indent="0">
              <a:buNone/>
            </a:pPr>
            <a:r>
              <a:rPr lang="cs-CZ" dirty="0"/>
              <a:t>8. Dopad projektu na životní prostředí</a:t>
            </a:r>
          </a:p>
          <a:p>
            <a:r>
              <a:rPr lang="cs-CZ" dirty="0"/>
              <a:t>popis všech možných kladných i negativních vlivů, které plynou z realizace projektu v jeho jednotlivých etapách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pPr marL="114300" indent="0">
              <a:buNone/>
            </a:pPr>
            <a:r>
              <a:rPr lang="cs-CZ" dirty="0"/>
              <a:t>9. Zajištění investičního majetku</a:t>
            </a:r>
          </a:p>
          <a:p>
            <a:r>
              <a:rPr lang="cs-CZ" dirty="0"/>
              <a:t>vymezení struktury dlouhodobého majetku, určení výše investičních nákladů, problematika servisních podmínek a případného znovupořízení, amortizační schéma apod.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03645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Podrobněji…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14300" indent="0">
              <a:buNone/>
            </a:pPr>
            <a:r>
              <a:rPr lang="cs-CZ" dirty="0"/>
              <a:t>10. Řízení pracovního kapitálu (oběžný majetek)</a:t>
            </a:r>
          </a:p>
          <a:p>
            <a:r>
              <a:rPr lang="cs-CZ" dirty="0"/>
              <a:t>vymezení struktury a velikosti oběžného majetku, jaké druhy materiálu, nedokončené výroby, výrobků a zboží bude nutné skladovat, případně v jakých objemech, vzniklé pohledávky, krátkodobé závazky, náročnost projektu na držbu hotovostních prostředků a jejich řízení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pPr marL="114300" indent="0">
              <a:buNone/>
            </a:pPr>
            <a:r>
              <a:rPr lang="cs-CZ" dirty="0"/>
              <a:t>11. Finanční plán a analýza projektu</a:t>
            </a:r>
          </a:p>
          <a:p>
            <a:r>
              <a:rPr lang="cs-CZ" dirty="0"/>
              <a:t>komplexní finanční zohlednění předchozích bodů v následující struktuře:</a:t>
            </a:r>
          </a:p>
          <a:p>
            <a:pPr marL="114300" lvl="0" indent="0">
              <a:buNone/>
            </a:pPr>
            <a:r>
              <a:rPr lang="cs-CZ" dirty="0" smtClean="0"/>
              <a:t>    Základní </a:t>
            </a:r>
            <a:r>
              <a:rPr lang="cs-CZ" dirty="0"/>
              <a:t>kalkulace a analýza bodu zvratu</a:t>
            </a:r>
          </a:p>
          <a:p>
            <a:pPr lvl="1"/>
            <a:r>
              <a:rPr lang="cs-CZ" dirty="0"/>
              <a:t>Kalkulace</a:t>
            </a:r>
          </a:p>
          <a:p>
            <a:pPr lvl="1"/>
            <a:r>
              <a:rPr lang="cs-CZ" dirty="0"/>
              <a:t>Analýza bodu zvratu</a:t>
            </a:r>
          </a:p>
          <a:p>
            <a:pPr marL="114300" lvl="0" indent="0">
              <a:buNone/>
            </a:pPr>
            <a:r>
              <a:rPr lang="cs-CZ" dirty="0" smtClean="0"/>
              <a:t>    Finanční </a:t>
            </a:r>
            <a:r>
              <a:rPr lang="cs-CZ" dirty="0"/>
              <a:t>plán</a:t>
            </a:r>
          </a:p>
          <a:p>
            <a:pPr lvl="1"/>
            <a:r>
              <a:rPr lang="cs-CZ" dirty="0"/>
              <a:t>Plán průběhu nákladů a výnosů</a:t>
            </a:r>
          </a:p>
          <a:p>
            <a:pPr lvl="1"/>
            <a:r>
              <a:rPr lang="cs-CZ" dirty="0"/>
              <a:t>Plánované stavy majetku a zdrojů krytí</a:t>
            </a:r>
          </a:p>
          <a:p>
            <a:pPr lvl="1"/>
            <a:r>
              <a:rPr lang="cs-CZ" dirty="0"/>
              <a:t>Plán průběhu cash </a:t>
            </a:r>
            <a:r>
              <a:rPr lang="cs-CZ" dirty="0" err="1"/>
              <a:t>flow</a:t>
            </a:r>
            <a:r>
              <a:rPr lang="cs-CZ" dirty="0"/>
              <a:t> (příjmů a výdajů)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9153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Podrobněji…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14300" indent="0">
              <a:buNone/>
            </a:pPr>
            <a:r>
              <a:rPr lang="cs-CZ" dirty="0"/>
              <a:t>12. Hodnocení efektivity a udržitelnosti projektu</a:t>
            </a:r>
          </a:p>
          <a:p>
            <a:r>
              <a:rPr lang="cs-CZ" dirty="0"/>
              <a:t>vyhodnocení projektu pomocí tzv. kriteriálních ukazatelů jako např. NPV, IRR, Doba návratnost, Index rentability a finanční analýza projektu, kalkulovaných z finančních toků, kterými jsou náklady a výnosy.</a:t>
            </a:r>
          </a:p>
          <a:p>
            <a:endParaRPr lang="cs-CZ" dirty="0" smtClean="0"/>
          </a:p>
          <a:p>
            <a:pPr marL="114300" indent="0">
              <a:buNone/>
            </a:pPr>
            <a:r>
              <a:rPr lang="cs-CZ" dirty="0" smtClean="0"/>
              <a:t>13</a:t>
            </a:r>
            <a:r>
              <a:rPr lang="cs-CZ" dirty="0"/>
              <a:t>. Analýza a řízení rizik (citlivostní analýza)</a:t>
            </a:r>
          </a:p>
          <a:p>
            <a:r>
              <a:rPr lang="cs-CZ" dirty="0"/>
              <a:t>vymezení největších zdrojů rizika v projektu, uvedení jejich případných pravděpodobností a možných opatření na jejich snížení, výsledky citlivostní analýzy.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95020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Podrobněji…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14300" indent="0">
              <a:buNone/>
            </a:pPr>
            <a:r>
              <a:rPr lang="cs-CZ" dirty="0"/>
              <a:t>14. Harmonogram projektu</a:t>
            </a:r>
          </a:p>
          <a:p>
            <a:r>
              <a:rPr lang="cs-CZ" dirty="0"/>
              <a:t>časový plán jednotlivých činností a fází projektu, který by měl být zpracován do podoby tabulky – harmonogramu. Mělo by z něj být patrné, kdy jednotlivé činnosti začínají a kdy končí (pokud končí), které činnosti na které navazují a jaké se vzájemně překrývají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pPr marL="114300" indent="0">
              <a:buNone/>
            </a:pPr>
            <a:r>
              <a:rPr lang="cs-CZ" dirty="0"/>
              <a:t>15. Závěrečné shrnující hodnocení projektu</a:t>
            </a:r>
          </a:p>
          <a:p>
            <a:r>
              <a:rPr lang="cs-CZ" dirty="0"/>
              <a:t>celkový a propracovaný závěr, který zahrnuje výsledné posouzení projektu ze všech možných hledisek a vyjádření, zda je vhodné projekt realizovat a zhodnotit finanční rentabilitu projektu.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Přílohy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18058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722313" y="3717032"/>
            <a:ext cx="7772400" cy="689868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Petra.koudelkova@fsv.cuni.cz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291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Životní fáze do IPMA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1) Předprojektová fáze</a:t>
            </a:r>
          </a:p>
          <a:p>
            <a:pPr lvl="2"/>
            <a:r>
              <a:rPr lang="cs-CZ" dirty="0" smtClean="0">
                <a:solidFill>
                  <a:srgbClr val="FF0000"/>
                </a:solidFill>
              </a:rPr>
              <a:t>Strategické úvahy</a:t>
            </a:r>
            <a:r>
              <a:rPr lang="cs-CZ" dirty="0" smtClean="0"/>
              <a:t>, analýzy a studie</a:t>
            </a:r>
          </a:p>
          <a:p>
            <a:pPr marL="0" indent="0">
              <a:buNone/>
            </a:pPr>
            <a:r>
              <a:rPr lang="cs-CZ" dirty="0" smtClean="0"/>
              <a:t>2) Projektová fáze</a:t>
            </a:r>
          </a:p>
          <a:p>
            <a:pPr lvl="2"/>
            <a:r>
              <a:rPr lang="cs-CZ" dirty="0" smtClean="0"/>
              <a:t>Zahájení (iniciace)</a:t>
            </a:r>
          </a:p>
          <a:p>
            <a:pPr lvl="2"/>
            <a:r>
              <a:rPr lang="cs-CZ" dirty="0" smtClean="0"/>
              <a:t>Analýza (struktura projektu)</a:t>
            </a:r>
          </a:p>
          <a:p>
            <a:pPr lvl="2"/>
            <a:r>
              <a:rPr lang="cs-CZ" dirty="0" smtClean="0"/>
              <a:t>Syntéza (vazby na okolní projekty apod.)</a:t>
            </a:r>
          </a:p>
          <a:p>
            <a:pPr lvl="2"/>
            <a:r>
              <a:rPr lang="cs-CZ" dirty="0" smtClean="0"/>
              <a:t>Optimalizace</a:t>
            </a:r>
          </a:p>
          <a:p>
            <a:pPr lvl="2"/>
            <a:r>
              <a:rPr lang="cs-CZ" dirty="0" smtClean="0"/>
              <a:t>Komplementace</a:t>
            </a:r>
          </a:p>
          <a:p>
            <a:pPr lvl="2"/>
            <a:r>
              <a:rPr lang="cs-CZ" dirty="0" smtClean="0"/>
              <a:t>Implementace</a:t>
            </a:r>
          </a:p>
          <a:p>
            <a:pPr lvl="2"/>
            <a:r>
              <a:rPr lang="cs-CZ" dirty="0" smtClean="0"/>
              <a:t>Ukončení</a:t>
            </a:r>
          </a:p>
          <a:p>
            <a:pPr marL="0" indent="0">
              <a:buNone/>
            </a:pPr>
            <a:r>
              <a:rPr lang="cs-CZ" dirty="0" smtClean="0"/>
              <a:t>3) </a:t>
            </a:r>
            <a:r>
              <a:rPr lang="cs-CZ" dirty="0" err="1" smtClean="0"/>
              <a:t>Poprojektová</a:t>
            </a:r>
            <a:r>
              <a:rPr lang="cs-CZ" dirty="0" smtClean="0"/>
              <a:t> fáze</a:t>
            </a:r>
          </a:p>
          <a:p>
            <a:pPr lvl="2"/>
            <a:r>
              <a:rPr lang="cs-CZ" dirty="0" smtClean="0">
                <a:solidFill>
                  <a:srgbClr val="FF0000"/>
                </a:solidFill>
              </a:rPr>
              <a:t>Rozbor a poučení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54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Význam </a:t>
            </a:r>
            <a:r>
              <a:rPr lang="cs-CZ" dirty="0" smtClean="0">
                <a:solidFill>
                  <a:srgbClr val="FF0000"/>
                </a:solidFill>
              </a:rPr>
              <a:t>předprojektové fáze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Jejím účelem je posoudit příležitosti a prozkoumat možnosti její realizace, neboli PROVEDITELNOSTI (odtud název Studie proveditelnosti / </a:t>
            </a:r>
            <a:r>
              <a:rPr lang="cs-CZ" dirty="0" err="1" smtClean="0"/>
              <a:t>feasibility</a:t>
            </a:r>
            <a:r>
              <a:rPr lang="cs-CZ" dirty="0" smtClean="0"/>
              <a:t> study)</a:t>
            </a:r>
          </a:p>
          <a:p>
            <a:endParaRPr lang="cs-CZ" dirty="0" smtClean="0"/>
          </a:p>
          <a:p>
            <a:r>
              <a:rPr lang="cs-CZ" dirty="0" smtClean="0"/>
              <a:t>Pokud má být projekt dotovaný prostředky z EU, potom předprojektová fáze je rozhodující o přidělení dotací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127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SPIN – vydefinování problému a cíle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cs-CZ" dirty="0" smtClean="0"/>
              <a:t>Metoda pro odůvodnění projektu – spadá do předprojektové fáze</a:t>
            </a:r>
          </a:p>
          <a:p>
            <a:pPr marL="0" indent="0">
              <a:buNone/>
            </a:pPr>
            <a:r>
              <a:rPr lang="cs-CZ" b="1" dirty="0" smtClean="0"/>
              <a:t>S (situace)</a:t>
            </a:r>
            <a:r>
              <a:rPr lang="cs-CZ" dirty="0" smtClean="0"/>
              <a:t>	-	co se právě teď děje</a:t>
            </a:r>
          </a:p>
          <a:p>
            <a:pPr marL="0" indent="0">
              <a:buNone/>
            </a:pPr>
            <a:r>
              <a:rPr lang="cs-CZ" b="1" dirty="0" smtClean="0"/>
              <a:t>P (problém) </a:t>
            </a:r>
            <a:r>
              <a:rPr lang="cs-CZ" dirty="0" smtClean="0"/>
              <a:t>-	jaký problém situace  			                     </a:t>
            </a:r>
            <a:r>
              <a:rPr lang="cs-CZ" dirty="0" smtClean="0"/>
              <a:t>  			představuje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I (implikace) </a:t>
            </a:r>
            <a:r>
              <a:rPr lang="cs-CZ" dirty="0" smtClean="0"/>
              <a:t>- 	jaké jsou dopady tohoto 		                     </a:t>
            </a:r>
            <a:r>
              <a:rPr lang="cs-CZ" dirty="0" smtClean="0"/>
              <a:t>			problému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N (nutnost) </a:t>
            </a:r>
            <a:r>
              <a:rPr lang="cs-CZ" dirty="0" smtClean="0"/>
              <a:t>-	co je nutné udělat, abychom 	 </a:t>
            </a:r>
            <a:r>
              <a:rPr lang="cs-CZ" dirty="0" smtClean="0"/>
              <a:t>			předešli </a:t>
            </a:r>
            <a:r>
              <a:rPr lang="cs-CZ" dirty="0" smtClean="0"/>
              <a:t>důsledkům situace a </a:t>
            </a:r>
            <a:r>
              <a:rPr lang="cs-CZ" dirty="0" smtClean="0"/>
              <a:t>				problém </a:t>
            </a:r>
            <a:r>
              <a:rPr lang="cs-CZ" dirty="0" smtClean="0"/>
              <a:t>vyřešili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582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projektu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b="1" dirty="0" smtClean="0"/>
              <a:t>SMARTER</a:t>
            </a:r>
          </a:p>
          <a:p>
            <a:pPr marL="0" indent="0" algn="ctr">
              <a:buNone/>
            </a:pPr>
            <a:endParaRPr lang="cs-CZ" sz="3600" b="1" dirty="0"/>
          </a:p>
          <a:p>
            <a:pPr marL="0" indent="0">
              <a:buNone/>
            </a:pPr>
            <a:r>
              <a:rPr lang="cs-CZ" dirty="0" smtClean="0"/>
              <a:t>Vytvořte si svůj SMART cíl na téma: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„čeho chci dosáhnout v horizontu tří let“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364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Předprojektová fáze - analýzy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Zakomponovat požadavky a cíle projektu</a:t>
            </a:r>
          </a:p>
          <a:p>
            <a:r>
              <a:rPr lang="cs-CZ" dirty="0" smtClean="0"/>
              <a:t>SWOT</a:t>
            </a:r>
          </a:p>
          <a:p>
            <a:r>
              <a:rPr lang="cs-CZ" dirty="0" smtClean="0"/>
              <a:t>BSC – metoda pro vytvoření strategie, která navrhuje vazbu mezi různými a protichůdnými zájmy v organizaci (zvažuje se – </a:t>
            </a:r>
            <a:r>
              <a:rPr lang="cs-CZ" dirty="0" err="1" smtClean="0"/>
              <a:t>fin</a:t>
            </a:r>
            <a:r>
              <a:rPr lang="cs-CZ" dirty="0" smtClean="0"/>
              <a:t>. stránka, zákaznická stránka, interní procesy a učení se)</a:t>
            </a:r>
          </a:p>
          <a:p>
            <a:r>
              <a:rPr lang="cs-CZ" dirty="0" smtClean="0"/>
              <a:t>Bostonská matice (hladoví psi, otazníky, hvězdy, dojné krávy)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9697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Nezapomenout na Strategii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Projekt není nikdy realizován samostatně, ale vždy v prostředí – v kontextu. Jeho vazba na okolí se může lišit v závislosti na druhu projektu</a:t>
            </a:r>
          </a:p>
          <a:p>
            <a:endParaRPr lang="cs-CZ" dirty="0" smtClean="0"/>
          </a:p>
          <a:p>
            <a:r>
              <a:rPr lang="cs-CZ" dirty="0" smtClean="0"/>
              <a:t>Každý projekt by měl navazovat na vyšší strategický bod – např. na strategii firmy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0411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strategie?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Strategie:</a:t>
            </a:r>
            <a:endParaRPr lang="cs-CZ" dirty="0"/>
          </a:p>
        </p:txBody>
      </p:sp>
      <p:cxnSp>
        <p:nvCxnSpPr>
          <p:cNvPr id="7" name="Přímá spojnice se šipkou 6"/>
          <p:cNvCxnSpPr/>
          <p:nvPr/>
        </p:nvCxnSpPr>
        <p:spPr>
          <a:xfrm flipV="1">
            <a:off x="2915816" y="2348880"/>
            <a:ext cx="0" cy="32403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2915816" y="5589240"/>
            <a:ext cx="39604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blouk 10"/>
          <p:cNvSpPr/>
          <p:nvPr/>
        </p:nvSpPr>
        <p:spPr>
          <a:xfrm>
            <a:off x="2915816" y="3284984"/>
            <a:ext cx="2736304" cy="2304256"/>
          </a:xfrm>
          <a:prstGeom prst="arc">
            <a:avLst>
              <a:gd name="adj1" fmla="val 21499367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Volný tvar 12"/>
          <p:cNvSpPr/>
          <p:nvPr/>
        </p:nvSpPr>
        <p:spPr>
          <a:xfrm>
            <a:off x="2936488" y="2524812"/>
            <a:ext cx="2146059" cy="3035929"/>
          </a:xfrm>
          <a:custGeom>
            <a:avLst/>
            <a:gdLst>
              <a:gd name="connsiteX0" fmla="*/ 0 w 2146059"/>
              <a:gd name="connsiteY0" fmla="*/ 3035929 h 3035929"/>
              <a:gd name="connsiteX1" fmla="*/ 691375 w 2146059"/>
              <a:gd name="connsiteY1" fmla="*/ 1125354 h 3035929"/>
              <a:gd name="connsiteX2" fmla="*/ 1955180 w 2146059"/>
              <a:gd name="connsiteY2" fmla="*/ 151481 h 3035929"/>
              <a:gd name="connsiteX3" fmla="*/ 2118732 w 2146059"/>
              <a:gd name="connsiteY3" fmla="*/ 17666 h 3035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46059" h="3035929">
                <a:moveTo>
                  <a:pt x="0" y="3035929"/>
                </a:moveTo>
                <a:cubicBezTo>
                  <a:pt x="182756" y="2321012"/>
                  <a:pt x="365512" y="1606095"/>
                  <a:pt x="691375" y="1125354"/>
                </a:cubicBezTo>
                <a:cubicBezTo>
                  <a:pt x="1017238" y="644613"/>
                  <a:pt x="1717287" y="336096"/>
                  <a:pt x="1955180" y="151481"/>
                </a:cubicBezTo>
                <a:cubicBezTo>
                  <a:pt x="2193073" y="-33134"/>
                  <a:pt x="2155902" y="-7734"/>
                  <a:pt x="2118732" y="1766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ál 13"/>
          <p:cNvSpPr/>
          <p:nvPr/>
        </p:nvSpPr>
        <p:spPr>
          <a:xfrm>
            <a:off x="5148064" y="2420888"/>
            <a:ext cx="864096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</a:t>
            </a:r>
            <a:endParaRPr lang="cs-CZ" dirty="0"/>
          </a:p>
        </p:txBody>
      </p:sp>
      <p:sp>
        <p:nvSpPr>
          <p:cNvPr id="15" name="Ovál 14"/>
          <p:cNvSpPr/>
          <p:nvPr/>
        </p:nvSpPr>
        <p:spPr>
          <a:xfrm>
            <a:off x="2555776" y="5517232"/>
            <a:ext cx="1296144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Výchozí stav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1594932" y="2425039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Kvalita/ kvantita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6156176" y="576926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Čas</a:t>
            </a:r>
            <a:endParaRPr lang="cs-CZ" dirty="0"/>
          </a:p>
        </p:txBody>
      </p:sp>
      <p:sp>
        <p:nvSpPr>
          <p:cNvPr id="18" name="Pěticípá hvězda 17"/>
          <p:cNvSpPr/>
          <p:nvPr/>
        </p:nvSpPr>
        <p:spPr>
          <a:xfrm>
            <a:off x="3131840" y="3297478"/>
            <a:ext cx="1440160" cy="864096"/>
          </a:xfrm>
          <a:prstGeom prst="star5">
            <a:avLst>
              <a:gd name="adj" fmla="val 26435"/>
              <a:gd name="hf" fmla="val 105146"/>
              <a:gd name="vf" fmla="val 110557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b="1" dirty="0" smtClean="0">
                <a:solidFill>
                  <a:schemeClr val="tx1"/>
                </a:solidFill>
              </a:rPr>
              <a:t>Projekt</a:t>
            </a:r>
            <a:endParaRPr lang="cs-CZ" sz="11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27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Studie proveditelnosti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sz="2500" dirty="0"/>
              <a:t>Jiné názvy: Technicko-ekonomická studie, </a:t>
            </a:r>
            <a:r>
              <a:rPr lang="cs-CZ" sz="2500" dirty="0" err="1"/>
              <a:t>Feasibility</a:t>
            </a:r>
            <a:r>
              <a:rPr lang="cs-CZ" sz="2500" dirty="0"/>
              <a:t> </a:t>
            </a:r>
            <a:r>
              <a:rPr lang="cs-CZ" sz="2500" dirty="0" smtClean="0"/>
              <a:t>Study</a:t>
            </a:r>
            <a:endParaRPr lang="cs-CZ" sz="2500" dirty="0"/>
          </a:p>
          <a:p>
            <a:r>
              <a:rPr lang="cs-CZ" sz="2500" dirty="0" smtClean="0"/>
              <a:t>Připravuje </a:t>
            </a:r>
            <a:r>
              <a:rPr lang="cs-CZ" sz="2500" dirty="0"/>
              <a:t>se v </a:t>
            </a:r>
            <a:r>
              <a:rPr lang="cs-CZ" sz="2500" dirty="0" err="1"/>
              <a:t>předinvestiční</a:t>
            </a:r>
            <a:r>
              <a:rPr lang="cs-CZ" sz="2500" dirty="0"/>
              <a:t> fázi projektu. Může sloužit jako podklad nejen pro žádost o</a:t>
            </a:r>
          </a:p>
          <a:p>
            <a:pPr marL="0" indent="0">
              <a:buNone/>
            </a:pPr>
            <a:r>
              <a:rPr lang="cs-CZ" sz="2500" dirty="0"/>
              <a:t>dotaci ze strukturálních fondů, ale i jako podklad pro investiční rozhodování ve firmě,</a:t>
            </a:r>
          </a:p>
          <a:p>
            <a:pPr marL="0" indent="0">
              <a:buNone/>
            </a:pPr>
            <a:r>
              <a:rPr lang="cs-CZ" sz="2500" dirty="0"/>
              <a:t>vyjednávání s bankami nebo investory ohledně financování projektu</a:t>
            </a:r>
            <a:r>
              <a:rPr lang="cs-CZ" sz="2500" dirty="0" smtClean="0"/>
              <a:t>.</a:t>
            </a:r>
          </a:p>
          <a:p>
            <a:pPr marL="0" indent="0">
              <a:buNone/>
            </a:pPr>
            <a:endParaRPr lang="cs-CZ" sz="2500" dirty="0"/>
          </a:p>
          <a:p>
            <a:r>
              <a:rPr lang="cs-CZ" sz="2500" dirty="0" smtClean="0"/>
              <a:t>Pro </a:t>
            </a:r>
            <a:r>
              <a:rPr lang="cs-CZ" sz="2500" dirty="0"/>
              <a:t>potřeby každého operačního programu (OP) má trochu jinou osnovu, nicméně </a:t>
            </a:r>
            <a:r>
              <a:rPr lang="cs-CZ" sz="2500" dirty="0" smtClean="0"/>
              <a:t>jádro SP</a:t>
            </a:r>
            <a:r>
              <a:rPr lang="cs-CZ" sz="2500" dirty="0"/>
              <a:t> </a:t>
            </a:r>
            <a:r>
              <a:rPr lang="cs-CZ" sz="2500" dirty="0" smtClean="0"/>
              <a:t>bývá </a:t>
            </a:r>
            <a:r>
              <a:rPr lang="cs-CZ" sz="2500" dirty="0"/>
              <a:t>většinou stejné. V některých OP bývá vyžadována jen její zkrácená verze. </a:t>
            </a:r>
            <a:r>
              <a:rPr lang="cs-CZ" sz="2500" b="1" dirty="0" smtClean="0"/>
              <a:t>Při </a:t>
            </a:r>
            <a:r>
              <a:rPr lang="pl-PL" sz="2500" b="1" dirty="0" smtClean="0"/>
              <a:t>zpracovavani realné žádosti </a:t>
            </a:r>
            <a:r>
              <a:rPr lang="pl-PL" sz="2500" b="1" dirty="0"/>
              <a:t>v budoucnu do </a:t>
            </a:r>
            <a:r>
              <a:rPr lang="pl-PL" sz="2500" b="1" dirty="0" smtClean="0"/>
              <a:t>konkrétního </a:t>
            </a:r>
            <a:r>
              <a:rPr lang="pl-PL" sz="2500" b="1" dirty="0"/>
              <a:t>OP </a:t>
            </a:r>
            <a:r>
              <a:rPr lang="pl-PL" sz="2500" b="1" dirty="0" smtClean="0"/>
              <a:t>vycházejte </a:t>
            </a:r>
            <a:r>
              <a:rPr lang="pl-PL" sz="2500" b="1" dirty="0"/>
              <a:t>vždy z </a:t>
            </a:r>
            <a:r>
              <a:rPr lang="pl-PL" sz="2500" b="1" dirty="0" smtClean="0"/>
              <a:t>konkrétních</a:t>
            </a:r>
            <a:r>
              <a:rPr lang="pl-PL" sz="2500" b="1" dirty="0"/>
              <a:t> </a:t>
            </a:r>
            <a:r>
              <a:rPr lang="cs-CZ" sz="2500" b="1" dirty="0" smtClean="0"/>
              <a:t>požadavků daného </a:t>
            </a:r>
            <a:r>
              <a:rPr lang="cs-CZ" sz="2500" b="1" dirty="0"/>
              <a:t>OP na studii proveditelnosti</a:t>
            </a:r>
            <a:r>
              <a:rPr lang="cs-CZ" sz="2500" b="1" dirty="0" smtClean="0"/>
              <a:t>!</a:t>
            </a:r>
          </a:p>
          <a:p>
            <a:endParaRPr lang="cs-CZ" sz="2500" b="1" dirty="0"/>
          </a:p>
          <a:p>
            <a:r>
              <a:rPr lang="cs-CZ" sz="2500" dirty="0" smtClean="0"/>
              <a:t>Pokud </a:t>
            </a:r>
            <a:r>
              <a:rPr lang="cs-CZ" sz="2500" dirty="0"/>
              <a:t>je nějaká část SP pro váš projekt irelevantní, nikdy tuto část nevynechávejte, ale</a:t>
            </a:r>
          </a:p>
          <a:p>
            <a:pPr marL="0" indent="0">
              <a:buNone/>
            </a:pPr>
            <a:r>
              <a:rPr lang="pl-PL" sz="2500" dirty="0"/>
              <a:t>zdůvodněte, proč tomu tak je</a:t>
            </a:r>
            <a:r>
              <a:rPr lang="pl-PL" sz="2500" dirty="0" smtClean="0"/>
              <a:t>.</a:t>
            </a:r>
          </a:p>
          <a:p>
            <a:pPr marL="0" indent="0">
              <a:buNone/>
            </a:pPr>
            <a:endParaRPr lang="pl-PL" sz="2500" dirty="0"/>
          </a:p>
          <a:p>
            <a:r>
              <a:rPr lang="cs-CZ" sz="2500" dirty="0" smtClean="0"/>
              <a:t>Cílem </a:t>
            </a:r>
            <a:r>
              <a:rPr lang="cs-CZ" sz="2500" dirty="0"/>
              <a:t>SP obvykle bývá:</a:t>
            </a:r>
          </a:p>
          <a:p>
            <a:pPr lvl="1"/>
            <a:r>
              <a:rPr lang="cs-CZ" dirty="0" smtClean="0"/>
              <a:t>Ukázat</a:t>
            </a:r>
            <a:r>
              <a:rPr lang="cs-CZ" dirty="0"/>
              <a:t>, že byla vybrána správná varianta projektu.</a:t>
            </a:r>
          </a:p>
          <a:p>
            <a:pPr lvl="1"/>
            <a:r>
              <a:rPr lang="cs-CZ" dirty="0" smtClean="0"/>
              <a:t>Odhadnout </a:t>
            </a:r>
            <a:r>
              <a:rPr lang="cs-CZ" dirty="0"/>
              <a:t>potřebné peněžní toky na výstavbu a provoz projektu.</a:t>
            </a:r>
          </a:p>
          <a:p>
            <a:pPr lvl="1"/>
            <a:r>
              <a:rPr lang="cs-CZ" dirty="0" smtClean="0"/>
              <a:t>Prokázat </a:t>
            </a:r>
            <a:r>
              <a:rPr lang="cs-CZ" dirty="0"/>
              <a:t>udržitelnost investice minimálně na požadovaný počet let.</a:t>
            </a:r>
          </a:p>
          <a:p>
            <a:pPr lvl="1"/>
            <a:r>
              <a:rPr lang="cs-CZ" dirty="0" smtClean="0"/>
              <a:t>Identifikovat </a:t>
            </a:r>
            <a:r>
              <a:rPr lang="cs-CZ" dirty="0"/>
              <a:t>rizika projektu.</a:t>
            </a:r>
          </a:p>
          <a:p>
            <a:pPr lvl="1"/>
            <a:r>
              <a:rPr lang="cs-CZ" dirty="0" smtClean="0"/>
              <a:t>Ekonomická </a:t>
            </a:r>
            <a:r>
              <a:rPr lang="cs-CZ" dirty="0"/>
              <a:t>analýza projektu.</a:t>
            </a:r>
          </a:p>
          <a:p>
            <a:pPr lvl="1"/>
            <a:r>
              <a:rPr lang="cs-CZ" dirty="0" smtClean="0"/>
              <a:t>Analýza </a:t>
            </a:r>
            <a:r>
              <a:rPr lang="cs-CZ" dirty="0"/>
              <a:t>relevantního trhu pro výstupy projektu.</a:t>
            </a:r>
          </a:p>
        </p:txBody>
      </p:sp>
    </p:spTree>
    <p:extLst>
      <p:ext uri="{BB962C8B-B14F-4D97-AF65-F5344CB8AC3E}">
        <p14:creationId xmlns:p14="http://schemas.microsoft.com/office/powerpoint/2010/main" val="24347824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385</TotalTime>
  <Words>882</Words>
  <Application>Microsoft Office PowerPoint</Application>
  <PresentationFormat>Předvádění na obrazovce (4:3)</PresentationFormat>
  <Paragraphs>139</Paragraphs>
  <Slides>17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Cesta</vt:lpstr>
      <vt:lpstr>Projektový management – předprojektová fáze </vt:lpstr>
      <vt:lpstr>Životní fáze do IPMA</vt:lpstr>
      <vt:lpstr>Význam předprojektové fáze</vt:lpstr>
      <vt:lpstr>SPIN – vydefinování problému a cíle projektu</vt:lpstr>
      <vt:lpstr>Cíle projektu </vt:lpstr>
      <vt:lpstr>Předprojektová fáze - analýzy</vt:lpstr>
      <vt:lpstr>Nezapomenout na Strategii</vt:lpstr>
      <vt:lpstr>Co je strategie?</vt:lpstr>
      <vt:lpstr>Studie proveditelnosti</vt:lpstr>
      <vt:lpstr>Studie proveditelnosti</vt:lpstr>
      <vt:lpstr>Podrobněji… </vt:lpstr>
      <vt:lpstr>Podrobněji… </vt:lpstr>
      <vt:lpstr>Podrobněji… </vt:lpstr>
      <vt:lpstr>Podrobněji… </vt:lpstr>
      <vt:lpstr>Podrobněji… </vt:lpstr>
      <vt:lpstr>Podrobněji… </vt:lpstr>
      <vt:lpstr>Petra.koudelkova@fsv.cuni.cz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Projektový management</dc:title>
  <dc:creator>POKUSNY UCET,ZAM,CIVT</dc:creator>
  <cp:lastModifiedBy>POKUSNY UCET,ZAM,CIVT</cp:lastModifiedBy>
  <cp:revision>25</cp:revision>
  <dcterms:created xsi:type="dcterms:W3CDTF">2014-02-21T12:12:23Z</dcterms:created>
  <dcterms:modified xsi:type="dcterms:W3CDTF">2020-02-18T12:42:44Z</dcterms:modified>
</cp:coreProperties>
</file>