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5" r:id="rId7"/>
    <p:sldId id="272" r:id="rId8"/>
    <p:sldId id="270" r:id="rId9"/>
    <p:sldId id="267" r:id="rId10"/>
    <p:sldId id="263" r:id="rId11"/>
    <p:sldId id="266" r:id="rId12"/>
    <p:sldId id="264" r:id="rId13"/>
    <p:sldId id="268" r:id="rId14"/>
    <p:sldId id="269" r:id="rId15"/>
    <p:sldId id="261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20" autoAdjust="0"/>
  </p:normalViewPr>
  <p:slideViewPr>
    <p:cSldViewPr>
      <p:cViewPr varScale="1">
        <p:scale>
          <a:sx n="89" d="100"/>
          <a:sy n="89" d="100"/>
        </p:scale>
        <p:origin x="-22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D3455-4185-46AA-A8CF-20A01B985BE2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92792-705D-43B4-AB24-54B6995FFB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12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 řízení projektů v moderní podobě se neustále pracuje cca od 2.sv.</a:t>
            </a:r>
            <a:r>
              <a:rPr lang="cs-CZ" baseline="0" dirty="0" smtClean="0"/>
              <a:t> války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92792-705D-43B4-AB24-54B6995FFBE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7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9C6A0C-E4F5-4EB1-B4AA-4616DCEAC85D}" type="datetimeFigureOut">
              <a:rPr lang="cs-CZ" smtClean="0"/>
              <a:pPr/>
              <a:t>18.2.2020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62C3A1-C34D-4A65-9100-6A2EFC966E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Projektový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Koudelková</a:t>
            </a:r>
            <a:endParaRPr lang="cs-CZ" dirty="0"/>
          </a:p>
        </p:txBody>
      </p:sp>
      <p:pic>
        <p:nvPicPr>
          <p:cNvPr id="4098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5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8325" y="4869160"/>
            <a:ext cx="8458200" cy="12223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lt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Projektový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máme projekty?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druhu financování</a:t>
            </a:r>
          </a:p>
          <a:p>
            <a:pPr lvl="2"/>
            <a:r>
              <a:rPr lang="cs-CZ" dirty="0" smtClean="0"/>
              <a:t>Bankovní úvěry, rozpočtové zdroje, dotace, dary, vstupní, příspěvky, vlastní financování,…</a:t>
            </a:r>
          </a:p>
          <a:p>
            <a:r>
              <a:rPr lang="cs-CZ" dirty="0" smtClean="0"/>
              <a:t>Dle produktu</a:t>
            </a:r>
          </a:p>
          <a:p>
            <a:pPr lvl="2"/>
            <a:r>
              <a:rPr lang="cs-CZ" dirty="0" smtClean="0"/>
              <a:t>Investiční, výstavbové, organizační, vývojové, IT,…</a:t>
            </a:r>
          </a:p>
          <a:p>
            <a:r>
              <a:rPr lang="cs-CZ" dirty="0" smtClean="0"/>
              <a:t>Dle vztahu</a:t>
            </a:r>
          </a:p>
          <a:p>
            <a:pPr lvl="2"/>
            <a:r>
              <a:rPr lang="cs-CZ" dirty="0" smtClean="0"/>
              <a:t>Externí, interní, dodavatelské, zadavatelské</a:t>
            </a:r>
          </a:p>
          <a:p>
            <a:r>
              <a:rPr lang="cs-CZ" dirty="0" smtClean="0"/>
              <a:t>Dle složitosti</a:t>
            </a:r>
          </a:p>
        </p:txBody>
      </p:sp>
    </p:spTree>
    <p:extLst>
      <p:ext uri="{BB962C8B-B14F-4D97-AF65-F5344CB8AC3E}">
        <p14:creationId xmlns:p14="http://schemas.microsoft.com/office/powerpoint/2010/main" val="119273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Srdcem projektového řízení je správně složený projektový tým:</a:t>
            </a:r>
          </a:p>
          <a:p>
            <a:endParaRPr lang="cs-CZ" dirty="0"/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Projektový tým se skládá z osob, které jsou pověřené realizovat určitou práci s přesně definovaným zadáním, s požadovaným výsledkem, za určité časové období a s předem určenými finančními prostředky</a:t>
            </a: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Development</a:t>
            </a:r>
            <a:r>
              <a:rPr lang="cs-CZ" dirty="0" smtClean="0">
                <a:solidFill>
                  <a:srgbClr val="FF0000"/>
                </a:solidFill>
              </a:rPr>
              <a:t> tým…?</a:t>
            </a:r>
          </a:p>
        </p:txBody>
      </p:sp>
    </p:spTree>
    <p:extLst>
      <p:ext uri="{BB962C8B-B14F-4D97-AF65-F5344CB8AC3E}">
        <p14:creationId xmlns:p14="http://schemas.microsoft.com/office/powerpoint/2010/main" val="288390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Zainteresované strany v projektu…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zadavatel projektu</a:t>
            </a:r>
          </a:p>
          <a:p>
            <a:r>
              <a:rPr lang="cs-CZ" dirty="0" smtClean="0"/>
              <a:t>realizátor projektu</a:t>
            </a:r>
          </a:p>
          <a:p>
            <a:r>
              <a:rPr lang="cs-CZ" dirty="0" smtClean="0"/>
              <a:t>sponzor či investor projektu (nebo jen vlastník)</a:t>
            </a:r>
            <a:endParaRPr lang="cs-CZ" dirty="0"/>
          </a:p>
          <a:p>
            <a:r>
              <a:rPr lang="cs-CZ" dirty="0" smtClean="0"/>
              <a:t>strany dotčené projektem – zákazníci, zaměstnanci, obch. partneři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STAKEHOLDERS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14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PRINCE2 (</a:t>
            </a:r>
            <a:r>
              <a:rPr lang="cs-CZ" dirty="0" err="1" smtClean="0"/>
              <a:t>Projects</a:t>
            </a:r>
            <a:r>
              <a:rPr lang="cs-CZ" dirty="0" smtClean="0"/>
              <a:t> IN </a:t>
            </a:r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Environments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PMBoK</a:t>
            </a:r>
            <a:r>
              <a:rPr lang="cs-CZ" dirty="0" smtClean="0"/>
              <a:t> (</a:t>
            </a:r>
            <a:r>
              <a:rPr lang="cs-CZ" smtClean="0"/>
              <a:t>Project Management </a:t>
            </a:r>
            <a:r>
              <a:rPr lang="cs-CZ" dirty="0" smtClean="0"/>
              <a:t>Body of </a:t>
            </a:r>
            <a:r>
              <a:rPr lang="cs-CZ" dirty="0" err="1" smtClean="0"/>
              <a:t>Knowledge</a:t>
            </a:r>
            <a:r>
              <a:rPr lang="cs-CZ" dirty="0" smtClean="0"/>
              <a:t>)</a:t>
            </a:r>
          </a:p>
          <a:p>
            <a:r>
              <a:rPr lang="cs-CZ" dirty="0" smtClean="0"/>
              <a:t>ISO 10 006</a:t>
            </a:r>
          </a:p>
          <a:p>
            <a:r>
              <a:rPr lang="cs-CZ" dirty="0" smtClean="0"/>
              <a:t>PMI</a:t>
            </a:r>
          </a:p>
          <a:p>
            <a:r>
              <a:rPr lang="cs-CZ" dirty="0" smtClean="0"/>
              <a:t>IPMA (je jiná)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Technické</a:t>
            </a:r>
          </a:p>
          <a:p>
            <a:r>
              <a:rPr lang="cs-CZ" dirty="0" smtClean="0"/>
              <a:t>Behaviorální</a:t>
            </a:r>
          </a:p>
          <a:p>
            <a:r>
              <a:rPr lang="cs-CZ" dirty="0" smtClean="0"/>
              <a:t>Kontextové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Certifikace a </a:t>
            </a:r>
            <a:r>
              <a:rPr lang="cs-CZ" dirty="0" err="1" smtClean="0"/>
              <a:t>recertifikace</a:t>
            </a:r>
            <a:r>
              <a:rPr lang="cs-CZ" smtClean="0"/>
              <a:t> dle IPMA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4-stupňový systém</a:t>
            </a:r>
          </a:p>
          <a:p>
            <a:pPr lvl="1"/>
            <a:r>
              <a:rPr lang="cs-CZ" dirty="0" smtClean="0"/>
              <a:t>Certifikovaný ředitel projektů (IPMA </a:t>
            </a:r>
            <a:r>
              <a:rPr lang="cs-CZ" dirty="0" err="1" smtClean="0"/>
              <a:t>level</a:t>
            </a:r>
            <a:r>
              <a:rPr lang="cs-CZ" dirty="0" smtClean="0"/>
              <a:t> A)</a:t>
            </a:r>
          </a:p>
          <a:p>
            <a:pPr lvl="1"/>
            <a:r>
              <a:rPr lang="cs-CZ" dirty="0" smtClean="0"/>
              <a:t>Certifikovaný projektový senior manažer (IPMA </a:t>
            </a:r>
            <a:r>
              <a:rPr lang="cs-CZ" dirty="0" err="1" smtClean="0"/>
              <a:t>level</a:t>
            </a:r>
            <a:r>
              <a:rPr lang="cs-CZ" dirty="0" smtClean="0"/>
              <a:t> B)</a:t>
            </a:r>
          </a:p>
          <a:p>
            <a:pPr lvl="1"/>
            <a:r>
              <a:rPr lang="cs-CZ" dirty="0" smtClean="0"/>
              <a:t>Certifikovaný projektový manažer (IPMA </a:t>
            </a:r>
            <a:r>
              <a:rPr lang="cs-CZ" dirty="0" err="1" smtClean="0"/>
              <a:t>level</a:t>
            </a:r>
            <a:r>
              <a:rPr lang="cs-CZ" dirty="0" smtClean="0"/>
              <a:t> C)</a:t>
            </a:r>
          </a:p>
          <a:p>
            <a:pPr lvl="1"/>
            <a:r>
              <a:rPr lang="cs-CZ" dirty="0" smtClean="0"/>
              <a:t>Certifikovaný projektový praktikant (IPMA </a:t>
            </a:r>
            <a:r>
              <a:rPr lang="cs-CZ" dirty="0" err="1" smtClean="0"/>
              <a:t>level</a:t>
            </a:r>
            <a:r>
              <a:rPr lang="cs-CZ" dirty="0" smtClean="0"/>
              <a:t> D)</a:t>
            </a:r>
          </a:p>
          <a:p>
            <a:pPr lvl="1"/>
            <a:r>
              <a:rPr lang="cs-CZ" dirty="0" smtClean="0"/>
              <a:t>Certifikace v </a:t>
            </a:r>
            <a:r>
              <a:rPr lang="cs-CZ" dirty="0" err="1" smtClean="0"/>
              <a:t>Čr</a:t>
            </a:r>
            <a:r>
              <a:rPr lang="cs-CZ" dirty="0" smtClean="0"/>
              <a:t> dle </a:t>
            </a:r>
            <a:r>
              <a:rPr lang="cs-CZ" dirty="0" err="1" smtClean="0"/>
              <a:t>CzNCB</a:t>
            </a:r>
            <a:r>
              <a:rPr lang="cs-CZ" dirty="0" smtClean="0"/>
              <a:t>, který definuje 46 elementů kompetencí, jež jsou doplněny klíčovými vztahy mezi nimi(technické, behaviorální a kontextové kompetence)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65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Trendy v řízení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Agilní řízení (vybrané metody, které lze uplatnit v marketingových projektech):</a:t>
            </a:r>
          </a:p>
          <a:p>
            <a:pPr lvl="1"/>
            <a:r>
              <a:rPr lang="cs-CZ" dirty="0" err="1" smtClean="0"/>
              <a:t>Scrum</a:t>
            </a:r>
            <a:endParaRPr lang="cs-CZ" dirty="0" smtClean="0"/>
          </a:p>
          <a:p>
            <a:pPr lvl="1"/>
            <a:r>
              <a:rPr lang="cs-CZ" dirty="0" err="1" smtClean="0"/>
              <a:t>Kanban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15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mě čeká v průběhu semestru?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Teorie a praxe</a:t>
            </a:r>
          </a:p>
          <a:p>
            <a:r>
              <a:rPr lang="cs-CZ" dirty="0" smtClean="0"/>
              <a:t>1 týmová práce</a:t>
            </a:r>
          </a:p>
          <a:p>
            <a:r>
              <a:rPr lang="cs-CZ" dirty="0" smtClean="0"/>
              <a:t>Závěrečný test ze zadané literatury</a:t>
            </a:r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Udělení KZ: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/>
              <a:t>Docházka na seminář (min 80 % = 10 hodin)</a:t>
            </a:r>
          </a:p>
          <a:p>
            <a:r>
              <a:rPr lang="cs-CZ" dirty="0" smtClean="0"/>
              <a:t>Test napsat min na 60 %</a:t>
            </a:r>
          </a:p>
          <a:p>
            <a:r>
              <a:rPr lang="cs-CZ" dirty="0" smtClean="0"/>
              <a:t>Odevzdat správně vypracovanou týmovou práci (projekt bude hodnocen jak z hlediska obsahu, tak </a:t>
            </a:r>
            <a:r>
              <a:rPr lang="cs-CZ" smtClean="0"/>
              <a:t>i formálnosti)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01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Noe?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342900" lvl="7" indent="-342900" algn="r"/>
            <a:r>
              <a:rPr lang="cs-CZ" sz="3200" dirty="0"/>
              <a:t>Stavitelé pyramid</a:t>
            </a:r>
            <a:r>
              <a:rPr lang="cs-CZ" sz="3200" dirty="0" smtClean="0"/>
              <a:t>?</a:t>
            </a:r>
          </a:p>
          <a:p>
            <a:pPr marL="342900" lvl="7" indent="-342900"/>
            <a:endParaRPr lang="cs-CZ" sz="3200" dirty="0"/>
          </a:p>
          <a:p>
            <a:pPr marL="342900" lvl="7" indent="-342900"/>
            <a:r>
              <a:rPr lang="cs-CZ" sz="3200" dirty="0" smtClean="0"/>
              <a:t>NASA a US ministerstvo obrany – standardy PM</a:t>
            </a:r>
          </a:p>
          <a:p>
            <a:pPr marL="342900" lvl="7" indent="-342900"/>
            <a:r>
              <a:rPr lang="cs-CZ" sz="3200" dirty="0" smtClean="0"/>
              <a:t>1990 – rozšíření PM do ziskového i neziskového sektoru</a:t>
            </a:r>
            <a:endParaRPr lang="cs-CZ" sz="3200" dirty="0"/>
          </a:p>
        </p:txBody>
      </p:sp>
      <p:pic>
        <p:nvPicPr>
          <p:cNvPr id="2050" name="Picture 2" descr="C:\Users\koudelp1\AppData\Local\Microsoft\Windows\Temporary Internet Files\Content.IE5\07LP8E3J\MC9004300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69310"/>
            <a:ext cx="3024336" cy="16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udelp1\AppData\Local\Microsoft\Windows\Temporary Internet Files\Content.IE5\4NLPW2FG\MC9002310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44" y="3212976"/>
            <a:ext cx="30963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7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Současnost PM (viz např. </a:t>
            </a:r>
            <a:r>
              <a:rPr lang="cs-CZ" dirty="0" err="1" smtClean="0"/>
              <a:t>Richman</a:t>
            </a:r>
            <a:r>
              <a:rPr lang="cs-CZ" dirty="0" smtClean="0"/>
              <a:t>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Ještě před pár lety byl PM výsadou ozbrojených složek a stavebnictví</a:t>
            </a:r>
          </a:p>
          <a:p>
            <a:r>
              <a:rPr lang="cs-CZ" dirty="0" smtClean="0"/>
              <a:t>Dnešní moderní PM je součástí středních a velkých podniků, kde nabízí strukturovaný přístup k řešení problémů (nejvíce ICT, zavádění nových produktů a služeb, marketingové strategie,…)</a:t>
            </a:r>
          </a:p>
          <a:p>
            <a:r>
              <a:rPr lang="cs-CZ" dirty="0" smtClean="0"/>
              <a:t>Mezinárodní organizace: PMI (</a:t>
            </a:r>
            <a:r>
              <a:rPr lang="cs-CZ" dirty="0"/>
              <a:t>Project </a:t>
            </a:r>
            <a:r>
              <a:rPr lang="cs-CZ" dirty="0" smtClean="0"/>
              <a:t>Management Institute) a </a:t>
            </a:r>
            <a:r>
              <a:rPr lang="cs-CZ" dirty="0" smtClean="0">
                <a:solidFill>
                  <a:srgbClr val="FF0000"/>
                </a:solidFill>
              </a:rPr>
              <a:t>IPMA </a:t>
            </a:r>
            <a:r>
              <a:rPr lang="cs-CZ" dirty="0" smtClean="0"/>
              <a:t>(</a:t>
            </a:r>
            <a:r>
              <a:rPr lang="cs-CZ" dirty="0"/>
              <a:t>International Project </a:t>
            </a:r>
            <a:r>
              <a:rPr lang="cs-CZ" dirty="0" smtClean="0"/>
              <a:t>Management </a:t>
            </a:r>
            <a:r>
              <a:rPr lang="cs-CZ" dirty="0" err="1" smtClean="0"/>
              <a:t>Association</a:t>
            </a:r>
            <a:r>
              <a:rPr lang="cs-CZ" dirty="0" smtClean="0"/>
              <a:t>) – vzdělávací kurzy na post PM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37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PM?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646784" cy="5256584"/>
          </a:xfrm>
        </p:spPr>
        <p:txBody>
          <a:bodyPr/>
          <a:lstStyle/>
          <a:p>
            <a:r>
              <a:rPr lang="cs-CZ" dirty="0" smtClean="0"/>
              <a:t>Set principů, metod a technik, které lidé používají k efektivnímu plánování a kontrole práce na projektech</a:t>
            </a:r>
          </a:p>
          <a:p>
            <a:r>
              <a:rPr lang="cs-CZ" dirty="0" smtClean="0"/>
              <a:t>Tento set principů, metod a technik pomáhá stanovit časový rozvrh prací a finanční rozpočet</a:t>
            </a:r>
          </a:p>
          <a:p>
            <a:endParaRPr lang="cs-CZ" dirty="0"/>
          </a:p>
          <a:p>
            <a:r>
              <a:rPr lang="cs-CZ" dirty="0" smtClean="0"/>
              <a:t>Cílem PM je optimalizovat </a:t>
            </a:r>
          </a:p>
          <a:p>
            <a:pPr lvl="2"/>
            <a:r>
              <a:rPr lang="cs-CZ" dirty="0" smtClean="0"/>
              <a:t>Náklady</a:t>
            </a:r>
          </a:p>
          <a:p>
            <a:pPr lvl="2"/>
            <a:r>
              <a:rPr lang="cs-CZ" dirty="0" smtClean="0"/>
              <a:t>Čas a </a:t>
            </a:r>
          </a:p>
          <a:p>
            <a:pPr lvl="2"/>
            <a:r>
              <a:rPr lang="cs-CZ" dirty="0" smtClean="0"/>
              <a:t>Kvalitu</a:t>
            </a:r>
            <a:endParaRPr lang="cs-CZ" dirty="0"/>
          </a:p>
        </p:txBody>
      </p:sp>
      <p:pic>
        <p:nvPicPr>
          <p:cNvPr id="1026" name="Picture 2" descr="C:\Users\koudelp1\AppData\Local\Microsoft\Windows\Temporary Internet Files\Content.IE5\4NLPW2FG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816" y="4792873"/>
            <a:ext cx="2393167" cy="204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Pojmy k zapamatování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</a:p>
          <a:p>
            <a:pPr lvl="1"/>
            <a:r>
              <a:rPr lang="cs-CZ" dirty="0" smtClean="0"/>
              <a:t>Krátkodobé vynaložené úsilí doprovázené aplikací znalostí a metod (Svozilová, 2011)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Je jedinečný sled aktivit a úkolů, která má specifický cíl, definované datum začátku a konce a stanoven finanční rozpočet (Doležal a kol, 2012)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Skupina kroků vedoucí ke stanovenému výsledku</a:t>
            </a:r>
          </a:p>
          <a:p>
            <a:pPr lvl="1"/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0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projektu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Jedinečný úkol</a:t>
            </a:r>
          </a:p>
          <a:p>
            <a:r>
              <a:rPr lang="cs-CZ" dirty="0" smtClean="0"/>
              <a:t>Směřuje k vytyčenému cíli</a:t>
            </a:r>
          </a:p>
          <a:p>
            <a:r>
              <a:rPr lang="cs-CZ" dirty="0" smtClean="0"/>
              <a:t>Termín dokončení a rozpočet je omezený</a:t>
            </a:r>
          </a:p>
          <a:p>
            <a:r>
              <a:rPr lang="cs-CZ" dirty="0" smtClean="0"/>
              <a:t>Koordinovaný tým</a:t>
            </a:r>
          </a:p>
          <a:p>
            <a:r>
              <a:rPr lang="cs-CZ" dirty="0" smtClean="0"/>
              <a:t>Složitý a komplexní úkol</a:t>
            </a:r>
          </a:p>
          <a:p>
            <a:r>
              <a:rPr lang="cs-CZ" dirty="0" smtClean="0"/>
              <a:t>Vysoká míra nejistoty a z ní plynoucího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50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 k zapamatování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 projektu = konečný stav po ukončení projektu, kterého nelze dosáhnout přímo, nýbrž pomocí projektu</a:t>
            </a:r>
          </a:p>
          <a:p>
            <a:endParaRPr lang="cs-CZ" dirty="0" smtClean="0"/>
          </a:p>
          <a:p>
            <a:r>
              <a:rPr lang="cs-CZ" dirty="0" smtClean="0"/>
              <a:t>Činnost projektu (aktivita) = lze definovat jako plánovanou práci, jejíž realizace má pomoci dosáhnout cílového stavu. Může mít očekávanou dobu trvání, náklady, požadavky na zdroje (</a:t>
            </a:r>
            <a:r>
              <a:rPr lang="cs-CZ" dirty="0" err="1" smtClean="0"/>
              <a:t>trojimperativ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72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Princip, který je potřeba dodržet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Magický trojúhelník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= </a:t>
            </a:r>
            <a:r>
              <a:rPr lang="cs-CZ" dirty="0" err="1" smtClean="0">
                <a:sym typeface="Wingdings" pitchFamily="2" charset="2"/>
              </a:rPr>
              <a:t>trojimperativ</a:t>
            </a:r>
            <a:r>
              <a:rPr lang="cs-CZ" dirty="0" smtClean="0">
                <a:sym typeface="Wingdings" pitchFamily="2" charset="2"/>
              </a:rPr>
              <a:t> 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3347864" y="2420888"/>
            <a:ext cx="273630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761910" y="5085184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Dostupnost zdrojů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55876" y="350100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36096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385380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Projekt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3968" y="20515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K</a:t>
            </a:r>
            <a:r>
              <a:rPr lang="cs-CZ" b="1" dirty="0" smtClean="0">
                <a:solidFill>
                  <a:srgbClr val="7030A0"/>
                </a:solidFill>
              </a:rPr>
              <a:t>am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072154" y="4768882"/>
            <a:ext cx="166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Za kolik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489138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Do kdy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5" name="Šipka doprava 14"/>
          <p:cNvSpPr/>
          <p:nvPr/>
        </p:nvSpPr>
        <p:spPr>
          <a:xfrm rot="1721405">
            <a:off x="5094587" y="4430486"/>
            <a:ext cx="832152" cy="351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8878326">
            <a:off x="3445034" y="4430486"/>
            <a:ext cx="832152" cy="351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6200000">
            <a:off x="4243317" y="2962576"/>
            <a:ext cx="945397" cy="351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25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</TotalTime>
  <Words>613</Words>
  <Application>Microsoft Office PowerPoint</Application>
  <PresentationFormat>Předvádění na obrazovce (4:3)</PresentationFormat>
  <Paragraphs>103</Paragraphs>
  <Slides>16</Slides>
  <Notes>1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Projektový management</vt:lpstr>
      <vt:lpstr>Co mě čeká v průběhu semestru?</vt:lpstr>
      <vt:lpstr>Historie PM?</vt:lpstr>
      <vt:lpstr>Současnost PM (viz např. Richman, 2002)</vt:lpstr>
      <vt:lpstr>Co znamená PM?</vt:lpstr>
      <vt:lpstr>Vybrané Pojmy k zapamatování</vt:lpstr>
      <vt:lpstr>Znaky projektu </vt:lpstr>
      <vt:lpstr>Vybrané Pojmy k zapamatování</vt:lpstr>
      <vt:lpstr>Princip, který je potřeba dodržet</vt:lpstr>
      <vt:lpstr>Jaké máme projekty?</vt:lpstr>
      <vt:lpstr>Projektový tým</vt:lpstr>
      <vt:lpstr>Zainteresované strany v projektu…</vt:lpstr>
      <vt:lpstr>Standardy</vt:lpstr>
      <vt:lpstr>Kompetence manažera</vt:lpstr>
      <vt:lpstr>Certifikace a recertifikace dle IPMA</vt:lpstr>
      <vt:lpstr>Trendy v řízení projektů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POKUSNY UCET,ZAM,CIVT</cp:lastModifiedBy>
  <cp:revision>28</cp:revision>
  <dcterms:created xsi:type="dcterms:W3CDTF">2014-01-27T08:42:19Z</dcterms:created>
  <dcterms:modified xsi:type="dcterms:W3CDTF">2020-02-18T12:21:18Z</dcterms:modified>
</cp:coreProperties>
</file>