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414" r:id="rId5"/>
    <p:sldId id="261" r:id="rId6"/>
    <p:sldId id="262" r:id="rId7"/>
    <p:sldId id="264" r:id="rId8"/>
    <p:sldId id="421" r:id="rId9"/>
    <p:sldId id="416" r:id="rId10"/>
    <p:sldId id="422" r:id="rId11"/>
    <p:sldId id="398" r:id="rId12"/>
    <p:sldId id="399" r:id="rId13"/>
    <p:sldId id="423" r:id="rId14"/>
    <p:sldId id="426" r:id="rId15"/>
    <p:sldId id="278" r:id="rId16"/>
    <p:sldId id="395" r:id="rId17"/>
    <p:sldId id="425" r:id="rId18"/>
    <p:sldId id="394" r:id="rId19"/>
    <p:sldId id="417" r:id="rId20"/>
    <p:sldId id="404" r:id="rId21"/>
    <p:sldId id="267" r:id="rId22"/>
    <p:sldId id="403" r:id="rId23"/>
    <p:sldId id="397" r:id="rId24"/>
    <p:sldId id="413" r:id="rId25"/>
    <p:sldId id="391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52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C9064E-7A06-3845-9F2E-9CA787989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10FFF9E-581D-D14C-B9A7-12B7040826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 podnadpisů.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804897-F44E-1C4F-A5B6-1BA96D668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15.01.20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04A724-35E8-7944-9886-DF98F47F9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A5B15E-7277-5A4C-AC07-EB518FE28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453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BF2228-1540-F547-978D-85A99C1C4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3D57925-C7F0-6D48-B46E-2C3C53FF1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B56119-DD72-F746-9D61-EACF36917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15.01.20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26C236-4083-E448-8311-C78CF961C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B83962-5FAC-2346-BC87-EDC494C36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52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2D5CE7F-A6B0-6946-826A-112508E342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29E965E-E90D-CC43-A896-7CD5B52E3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ECB43A-2C43-D844-8ACB-ECB3081AD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15.01.20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7DF6C5-5C7C-6347-9524-BA5B51854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92BF0E-6E52-4241-93D4-5384E8A0B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12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7142F-15ED-3B4E-A4EC-BB3B83D90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33F8D9-5F83-4F4C-AD82-81D420B0D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28F610-9D81-464A-BFA8-32413929E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15.01.20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48363D-9870-A14E-B8D5-4C42DBB5B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6CFEF3-1B43-6B49-973A-54AB87812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11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069E47-B93C-9D49-A365-91F0418EA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C563805-B389-4549-808D-3C8459E91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E570D2-3A07-3648-B52F-E4FFD424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15.01.20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CC557F-9A17-D34C-891A-23AC221E4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148F34-C328-A74D-8905-6462CAFD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66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F99A5-9DEB-DC4B-B7D6-0C330C8E8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9199DD-2754-1A4E-A620-3806A949F2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68883D5-1386-2F4C-B751-7B1AE0BDE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07A37EF-7A40-6247-BDF8-59FD26729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15.01.20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19EAFAE-65EE-1F43-B907-F990C549A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5EA1D7-8266-8942-B63D-22F379F6E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32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F5E99F-C917-7A4D-BD61-921BF04F9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AD0CB79-DD73-0F42-9C69-51A7D0286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6613E1C-54D2-BF45-AC32-4F4CC40FA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FCB85E8-EA03-D340-ABF5-AFF179E50E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5636FC2-B621-6146-B40E-4A031CFF28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2A0D772-FAE6-E740-83BA-3A41D0059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15.01.20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97AA941-E229-C548-B4FD-CB77B3A64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A33C99F-440E-C346-8A6F-A987B89D1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84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DF722-6B05-FF44-B3C8-47748CC8F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3CC26E4-BF92-C14D-9B56-86E42C01D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15.01.20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E9CC678-DD47-4B4C-AD0A-7C0F227C9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B6A81D-41FB-3E4D-AAC8-C162A165A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727B275-F9B5-8F4C-A956-8771C1CC1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15.01.20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3F82ADA-5446-C749-9F7E-FC91DDF26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A45E3E2-B28D-AA4F-893B-41C364DB1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30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F0AFA-6DD4-774D-84F4-EDD839EEE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C0797C-FB41-A64E-A40C-94B4BB997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459AC8D-A640-7140-AA34-F66B5981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085804-DE6D-8643-AF37-02686BDBA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15.01.20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F48031-1E93-824F-B85D-9C10A9AF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1C9725F-A53D-8F40-8924-44714962F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75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52D09-FD41-5A49-8A68-83CDDFC3C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6D67597-C863-AF41-B7A0-A3034A6866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C2A0B3D-0961-C14B-9E07-1F5751D9B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587F020-0F93-634E-8B8D-03F039629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15.01.20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285B70-C6F1-C14E-9C33-C28E6132F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D1DE2BC-4875-974F-B3B2-8C69AFFB9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61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AC65F2D0-59BA-4F4E-8757-B980595CB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2AB8668-BD09-EF46-9C5F-05E3B964B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9C0788-3EF9-BF4A-A5C8-C5423C86E6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16AE5-4EC2-D44B-9440-37003273F046}" type="datetimeFigureOut">
              <a:rPr lang="cs-CZ" smtClean="0"/>
              <a:t>15.01.20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609A60-7033-2842-8D15-A47B5E7E77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9756BB-55CA-7140-8FDD-6DB60F8A0E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15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EB1F5F-4C2C-F044-91D4-676A6DAAFC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Vybrané kvalitativní metody: nácvik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AA928B2-F83B-F040-BCA3-6107CEC7FA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Analýza</a:t>
            </a:r>
          </a:p>
        </p:txBody>
      </p:sp>
    </p:spTree>
    <p:extLst>
      <p:ext uri="{BB962C8B-B14F-4D97-AF65-F5344CB8AC3E}">
        <p14:creationId xmlns:p14="http://schemas.microsoft.com/office/powerpoint/2010/main" val="3822901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185BCB-DEA1-994F-AD89-6837D8C0B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Tematická analýza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33E93E-6C12-E146-BCB9-C022E07FC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41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7C6D72-2692-7348-A553-EDC0611E6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Tematická analýza (podle </a:t>
            </a:r>
            <a:r>
              <a:rPr lang="cs-CZ" dirty="0" err="1"/>
              <a:t>Bryman</a:t>
            </a:r>
            <a:r>
              <a:rPr lang="cs-CZ" dirty="0"/>
              <a:t> 2012)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C56B85-6C3E-A34B-80D0-F8CEB82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Metoda založená na matici určené pro uspořádání a syntézu dat (</a:t>
            </a:r>
            <a:r>
              <a:rPr lang="cs-CZ" dirty="0" err="1"/>
              <a:t>Ritchie</a:t>
            </a:r>
            <a:r>
              <a:rPr lang="cs-CZ" dirty="0"/>
              <a:t> et al. 2003: 219 in </a:t>
            </a:r>
            <a:r>
              <a:rPr lang="cs-CZ" dirty="0" err="1"/>
              <a:t>Bryman</a:t>
            </a:r>
            <a:r>
              <a:rPr lang="cs-CZ" dirty="0"/>
              <a:t> 2012):</a:t>
            </a:r>
          </a:p>
          <a:p>
            <a:pPr marL="0" indent="0">
              <a:buNone/>
            </a:pPr>
            <a:r>
              <a:rPr lang="cs-CZ" dirty="0"/>
              <a:t>Index centrálních témat a podtémat (opakují se motivy) je aplikován na data. Ta jsou rozřazena do témat. Témata jsou pak pomocí dat popsána pro každé téma a každého informanta.</a:t>
            </a:r>
          </a:p>
          <a:p>
            <a:r>
              <a:rPr lang="cs-CZ" dirty="0"/>
              <a:t>Co je téma?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kategorie identifikovaná výzkumníkem v datech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Vztahuje se k zaměření výzkumu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Vztahuje se ke kódům identifikovaným v datech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Poskytuje výzkumníkovi základ pro teoretické porozumění jeho datům a zároveň se vztahuje k literatuře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3556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B2B540-5663-9A4A-AD65-8AA7EF520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(</a:t>
            </a:r>
            <a:r>
              <a:rPr lang="cs-CZ" dirty="0" err="1"/>
              <a:t>Bryman</a:t>
            </a:r>
            <a:r>
              <a:rPr lang="cs-CZ" dirty="0"/>
              <a:t> 2012)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ED57E662-4430-6445-AE8D-2E2ECE5518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5679" y="1313474"/>
            <a:ext cx="8989620" cy="580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6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E69293-3A69-704D-8B56-66FC3D59C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analytický nástroj: kódování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4663B0-B3A6-794A-9759-F0A2223DC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451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F64421-668A-8E40-9E9A-7968E707C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5A6C87-74A7-1B42-87FF-7A968D742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1) Karetní cvičení</a:t>
            </a:r>
          </a:p>
          <a:p>
            <a:pPr marL="0" indent="0">
              <a:buNone/>
            </a:pPr>
            <a:r>
              <a:rPr lang="cs-CZ" dirty="0"/>
              <a:t>Během cvičení: žádné otázky, žádné mluvení, žádné koukání k sousedovi, pracujeme samostatně</a:t>
            </a:r>
          </a:p>
          <a:p>
            <a:pPr marL="0" indent="0">
              <a:buNone/>
            </a:pPr>
            <a:r>
              <a:rPr lang="cs-CZ" dirty="0"/>
              <a:t>2) Kdo jsi?</a:t>
            </a:r>
          </a:p>
        </p:txBody>
      </p:sp>
    </p:spTree>
    <p:extLst>
      <p:ext uri="{BB962C8B-B14F-4D97-AF65-F5344CB8AC3E}">
        <p14:creationId xmlns:p14="http://schemas.microsoft.com/office/powerpoint/2010/main" val="361252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9C1EF3-24F5-8047-829F-184F6DD8D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a kritika - kódování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F25625-A8E2-D74B-A2D8-1B9E98486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Definice kódování (</a:t>
            </a:r>
            <a:r>
              <a:rPr lang="cs-CZ" dirty="0" err="1"/>
              <a:t>Strauss</a:t>
            </a:r>
            <a:r>
              <a:rPr lang="cs-CZ" dirty="0"/>
              <a:t>, </a:t>
            </a:r>
            <a:r>
              <a:rPr lang="cs-CZ" dirty="0" err="1"/>
              <a:t>Corbin</a:t>
            </a:r>
            <a:r>
              <a:rPr lang="cs-CZ" dirty="0"/>
              <a:t> 1999):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dirty="0"/>
              <a:t>operace, pomocí nichž jsou údaje rozebrány, konceptualizovány a opět složeny novým způsobem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dirty="0"/>
              <a:t>proces tvorby teorie z údajů</a:t>
            </a:r>
          </a:p>
          <a:p>
            <a:r>
              <a:rPr lang="cs-CZ" dirty="0"/>
              <a:t>Kritika kódování:</a:t>
            </a:r>
          </a:p>
          <a:p>
            <a:pPr marL="514350" indent="-514350">
              <a:buAutoNum type="alphaLcParenR"/>
            </a:pPr>
            <a:r>
              <a:rPr lang="cs-CZ" dirty="0"/>
              <a:t>Ztráta kontextu</a:t>
            </a:r>
          </a:p>
          <a:p>
            <a:pPr marL="514350" indent="-514350">
              <a:buAutoNum type="alphaLcParenR"/>
            </a:pPr>
            <a:r>
              <a:rPr lang="cs-CZ" dirty="0"/>
              <a:t>Fragmentace dat – narativní „</a:t>
            </a:r>
            <a:r>
              <a:rPr lang="cs-CZ" dirty="0" err="1"/>
              <a:t>flow</a:t>
            </a:r>
            <a:r>
              <a:rPr lang="cs-CZ" dirty="0"/>
              <a:t>“ (plynutí, proudění) toho co lidé říkají je ztraceno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36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BC2A2-C54C-D54D-A42A-056E5CB53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kódování (</a:t>
            </a:r>
            <a:r>
              <a:rPr lang="cs-CZ" dirty="0" err="1"/>
              <a:t>Bryman</a:t>
            </a:r>
            <a:r>
              <a:rPr lang="cs-CZ" dirty="0"/>
              <a:t> 2012)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509F7EE1-6D63-7E41-8B5E-30B893515E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5185" y="1825625"/>
            <a:ext cx="946163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589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796305-B363-B046-ADAA-FF69834BF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postupovat a přemýšlet při kódování?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0D3D32-62DC-5149-A9FF-445B75DAB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456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50E2CB-52AD-7F41-9F37-D02AE2F6C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přemýšlet během kódování? (</a:t>
            </a:r>
            <a:r>
              <a:rPr lang="cs-CZ" dirty="0" err="1"/>
              <a:t>Lofland</a:t>
            </a:r>
            <a:r>
              <a:rPr lang="cs-CZ" dirty="0"/>
              <a:t> and </a:t>
            </a:r>
            <a:r>
              <a:rPr lang="cs-CZ" dirty="0" err="1"/>
              <a:t>Lofland</a:t>
            </a:r>
            <a:r>
              <a:rPr lang="cs-CZ" dirty="0"/>
              <a:t> 1995 in </a:t>
            </a:r>
            <a:r>
              <a:rPr lang="cs-CZ" dirty="0" err="1"/>
              <a:t>Bryman</a:t>
            </a:r>
            <a:r>
              <a:rPr lang="cs-CZ" dirty="0"/>
              <a:t> 2012)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C6B93A-A2DA-2C44-B01E-9C2CFB103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cs-CZ" sz="3000" dirty="0" err="1"/>
              <a:t>Of</a:t>
            </a:r>
            <a:r>
              <a:rPr lang="cs-CZ" sz="3000" dirty="0"/>
              <a:t> </a:t>
            </a:r>
            <a:r>
              <a:rPr lang="cs-CZ" sz="3000" dirty="0" err="1"/>
              <a:t>what</a:t>
            </a:r>
            <a:r>
              <a:rPr lang="cs-CZ" sz="3000" dirty="0"/>
              <a:t> </a:t>
            </a:r>
            <a:r>
              <a:rPr lang="cs-CZ" sz="3000" dirty="0" err="1"/>
              <a:t>general</a:t>
            </a:r>
            <a:r>
              <a:rPr lang="cs-CZ" sz="3000" dirty="0"/>
              <a:t> </a:t>
            </a:r>
            <a:r>
              <a:rPr lang="cs-CZ" sz="3000" dirty="0" err="1"/>
              <a:t>category</a:t>
            </a:r>
            <a:r>
              <a:rPr lang="cs-CZ" sz="3000" dirty="0"/>
              <a:t> </a:t>
            </a:r>
            <a:r>
              <a:rPr lang="cs-CZ" sz="3000" dirty="0" err="1"/>
              <a:t>is</a:t>
            </a:r>
            <a:r>
              <a:rPr lang="cs-CZ" sz="3000" dirty="0"/>
              <a:t> </a:t>
            </a:r>
            <a:r>
              <a:rPr lang="cs-CZ" sz="3000" dirty="0" err="1"/>
              <a:t>this</a:t>
            </a:r>
            <a:r>
              <a:rPr lang="cs-CZ" sz="3000" dirty="0"/>
              <a:t> </a:t>
            </a:r>
            <a:r>
              <a:rPr lang="cs-CZ" sz="3000" dirty="0" err="1"/>
              <a:t>item</a:t>
            </a:r>
            <a:r>
              <a:rPr lang="cs-CZ" sz="3000" dirty="0"/>
              <a:t> </a:t>
            </a:r>
            <a:r>
              <a:rPr lang="cs-CZ" sz="3000" dirty="0" err="1"/>
              <a:t>of</a:t>
            </a:r>
            <a:r>
              <a:rPr lang="cs-CZ" sz="3000" dirty="0"/>
              <a:t> data </a:t>
            </a:r>
            <a:r>
              <a:rPr lang="cs-CZ" sz="3000" dirty="0" err="1"/>
              <a:t>an</a:t>
            </a:r>
            <a:r>
              <a:rPr lang="cs-CZ" sz="3000" dirty="0"/>
              <a:t> instance?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cs-CZ" sz="3000" dirty="0" err="1"/>
              <a:t>What</a:t>
            </a:r>
            <a:r>
              <a:rPr lang="cs-CZ" sz="3000" dirty="0"/>
              <a:t> </a:t>
            </a:r>
            <a:r>
              <a:rPr lang="cs-CZ" sz="3000" dirty="0" err="1"/>
              <a:t>does</a:t>
            </a:r>
            <a:r>
              <a:rPr lang="cs-CZ" sz="3000" dirty="0"/>
              <a:t> </a:t>
            </a:r>
            <a:r>
              <a:rPr lang="cs-CZ" sz="3000" dirty="0" err="1"/>
              <a:t>this</a:t>
            </a:r>
            <a:r>
              <a:rPr lang="cs-CZ" sz="3000" dirty="0"/>
              <a:t> </a:t>
            </a:r>
            <a:r>
              <a:rPr lang="cs-CZ" sz="3000" dirty="0" err="1"/>
              <a:t>item</a:t>
            </a:r>
            <a:r>
              <a:rPr lang="cs-CZ" sz="3000" dirty="0"/>
              <a:t> </a:t>
            </a:r>
            <a:r>
              <a:rPr lang="cs-CZ" sz="3000" dirty="0" err="1"/>
              <a:t>of</a:t>
            </a:r>
            <a:r>
              <a:rPr lang="cs-CZ" sz="3000" dirty="0"/>
              <a:t> data </a:t>
            </a:r>
            <a:r>
              <a:rPr lang="cs-CZ" sz="3000" dirty="0" err="1"/>
              <a:t>represent</a:t>
            </a:r>
            <a:r>
              <a:rPr lang="cs-CZ" sz="3000" dirty="0"/>
              <a:t>?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cs-CZ" sz="3000" dirty="0" err="1"/>
              <a:t>What</a:t>
            </a:r>
            <a:r>
              <a:rPr lang="cs-CZ" sz="3000" dirty="0"/>
              <a:t> </a:t>
            </a:r>
            <a:r>
              <a:rPr lang="cs-CZ" sz="3000" dirty="0" err="1"/>
              <a:t>is</a:t>
            </a:r>
            <a:r>
              <a:rPr lang="cs-CZ" sz="3000" dirty="0"/>
              <a:t> </a:t>
            </a:r>
            <a:r>
              <a:rPr lang="cs-CZ" sz="3000" dirty="0" err="1"/>
              <a:t>this</a:t>
            </a:r>
            <a:r>
              <a:rPr lang="cs-CZ" sz="3000" dirty="0"/>
              <a:t> </a:t>
            </a:r>
            <a:r>
              <a:rPr lang="cs-CZ" sz="3000" dirty="0" err="1"/>
              <a:t>item</a:t>
            </a:r>
            <a:r>
              <a:rPr lang="cs-CZ" sz="3000" dirty="0"/>
              <a:t> </a:t>
            </a:r>
            <a:r>
              <a:rPr lang="cs-CZ" sz="3000" dirty="0" err="1"/>
              <a:t>of</a:t>
            </a:r>
            <a:r>
              <a:rPr lang="cs-CZ" sz="3000" dirty="0"/>
              <a:t> data </a:t>
            </a:r>
            <a:r>
              <a:rPr lang="cs-CZ" sz="3000" dirty="0" err="1"/>
              <a:t>about</a:t>
            </a:r>
            <a:r>
              <a:rPr lang="cs-CZ" sz="3000" dirty="0"/>
              <a:t>?</a:t>
            </a:r>
            <a:br>
              <a:rPr lang="cs-CZ" sz="3000" dirty="0"/>
            </a:br>
            <a:r>
              <a:rPr lang="cs-CZ" sz="3000" dirty="0" err="1"/>
              <a:t>Of</a:t>
            </a:r>
            <a:r>
              <a:rPr lang="cs-CZ" sz="3000" dirty="0"/>
              <a:t> </a:t>
            </a:r>
            <a:r>
              <a:rPr lang="cs-CZ" sz="3000" dirty="0" err="1"/>
              <a:t>what</a:t>
            </a:r>
            <a:r>
              <a:rPr lang="cs-CZ" sz="3000" dirty="0"/>
              <a:t> </a:t>
            </a:r>
            <a:r>
              <a:rPr lang="cs-CZ" sz="3000" dirty="0" err="1"/>
              <a:t>topic</a:t>
            </a:r>
            <a:r>
              <a:rPr lang="cs-CZ" sz="3000" dirty="0"/>
              <a:t> </a:t>
            </a:r>
            <a:r>
              <a:rPr lang="cs-CZ" sz="3000" dirty="0" err="1"/>
              <a:t>is</a:t>
            </a:r>
            <a:r>
              <a:rPr lang="cs-CZ" sz="3000" dirty="0"/>
              <a:t> </a:t>
            </a:r>
            <a:r>
              <a:rPr lang="cs-CZ" sz="3000" dirty="0" err="1"/>
              <a:t>this</a:t>
            </a:r>
            <a:r>
              <a:rPr lang="cs-CZ" sz="3000" dirty="0"/>
              <a:t> </a:t>
            </a:r>
            <a:r>
              <a:rPr lang="cs-CZ" sz="3000" dirty="0" err="1"/>
              <a:t>item</a:t>
            </a:r>
            <a:r>
              <a:rPr lang="cs-CZ" sz="3000" dirty="0"/>
              <a:t> </a:t>
            </a:r>
            <a:r>
              <a:rPr lang="cs-CZ" sz="3000" dirty="0" err="1"/>
              <a:t>of</a:t>
            </a:r>
            <a:r>
              <a:rPr lang="cs-CZ" sz="3000" dirty="0"/>
              <a:t> data </a:t>
            </a:r>
            <a:r>
              <a:rPr lang="cs-CZ" sz="3000" dirty="0" err="1"/>
              <a:t>an</a:t>
            </a:r>
            <a:r>
              <a:rPr lang="cs-CZ" sz="3000" dirty="0"/>
              <a:t> instance?</a:t>
            </a:r>
            <a:br>
              <a:rPr lang="cs-CZ" sz="3000" dirty="0"/>
            </a:br>
            <a:r>
              <a:rPr lang="cs-CZ" sz="3000" dirty="0" err="1"/>
              <a:t>What</a:t>
            </a:r>
            <a:r>
              <a:rPr lang="cs-CZ" sz="3000" dirty="0"/>
              <a:t> </a:t>
            </a:r>
            <a:r>
              <a:rPr lang="cs-CZ" sz="3000" dirty="0" err="1"/>
              <a:t>question</a:t>
            </a:r>
            <a:r>
              <a:rPr lang="cs-CZ" sz="3000" dirty="0"/>
              <a:t> </a:t>
            </a:r>
            <a:r>
              <a:rPr lang="cs-CZ" sz="3000" dirty="0" err="1"/>
              <a:t>about</a:t>
            </a:r>
            <a:r>
              <a:rPr lang="cs-CZ" sz="3000" dirty="0"/>
              <a:t> a </a:t>
            </a:r>
            <a:r>
              <a:rPr lang="cs-CZ" sz="3000" dirty="0" err="1"/>
              <a:t>topic</a:t>
            </a:r>
            <a:r>
              <a:rPr lang="cs-CZ" sz="3000" dirty="0"/>
              <a:t> </a:t>
            </a:r>
            <a:r>
              <a:rPr lang="cs-CZ" sz="3000" dirty="0" err="1"/>
              <a:t>does</a:t>
            </a:r>
            <a:r>
              <a:rPr lang="cs-CZ" sz="3000" dirty="0"/>
              <a:t> </a:t>
            </a:r>
            <a:r>
              <a:rPr lang="cs-CZ" sz="3000" dirty="0" err="1"/>
              <a:t>this</a:t>
            </a:r>
            <a:r>
              <a:rPr lang="cs-CZ" sz="3000" dirty="0"/>
              <a:t> </a:t>
            </a:r>
            <a:r>
              <a:rPr lang="cs-CZ" sz="3000" dirty="0" err="1"/>
              <a:t>item</a:t>
            </a:r>
            <a:r>
              <a:rPr lang="cs-CZ" sz="3000" dirty="0"/>
              <a:t> </a:t>
            </a:r>
            <a:r>
              <a:rPr lang="cs-CZ" sz="3000" dirty="0" err="1"/>
              <a:t>of</a:t>
            </a:r>
            <a:r>
              <a:rPr lang="cs-CZ" sz="3000" dirty="0"/>
              <a:t> data </a:t>
            </a:r>
            <a:r>
              <a:rPr lang="cs-CZ" sz="3000" dirty="0" err="1"/>
              <a:t>suggest</a:t>
            </a:r>
            <a:r>
              <a:rPr lang="cs-CZ" sz="3000" dirty="0"/>
              <a:t>?</a:t>
            </a:r>
            <a:br>
              <a:rPr lang="cs-CZ" sz="3000" dirty="0"/>
            </a:br>
            <a:r>
              <a:rPr lang="cs-CZ" sz="3000" dirty="0" err="1"/>
              <a:t>What</a:t>
            </a:r>
            <a:r>
              <a:rPr lang="cs-CZ" sz="3000" dirty="0"/>
              <a:t> sort </a:t>
            </a:r>
            <a:r>
              <a:rPr lang="cs-CZ" sz="3000" dirty="0" err="1"/>
              <a:t>of</a:t>
            </a:r>
            <a:r>
              <a:rPr lang="cs-CZ" sz="3000" dirty="0"/>
              <a:t> </a:t>
            </a:r>
            <a:r>
              <a:rPr lang="cs-CZ" sz="3000" dirty="0" err="1"/>
              <a:t>answer</a:t>
            </a:r>
            <a:r>
              <a:rPr lang="cs-CZ" sz="3000" dirty="0"/>
              <a:t> to a </a:t>
            </a:r>
            <a:r>
              <a:rPr lang="cs-CZ" sz="3000" dirty="0" err="1"/>
              <a:t>question</a:t>
            </a:r>
            <a:r>
              <a:rPr lang="cs-CZ" sz="3000" dirty="0"/>
              <a:t> </a:t>
            </a:r>
            <a:r>
              <a:rPr lang="cs-CZ" sz="3000" dirty="0" err="1"/>
              <a:t>about</a:t>
            </a:r>
            <a:r>
              <a:rPr lang="cs-CZ" sz="3000" dirty="0"/>
              <a:t> a </a:t>
            </a:r>
            <a:r>
              <a:rPr lang="cs-CZ" sz="3000" dirty="0" err="1"/>
              <a:t>topic</a:t>
            </a:r>
            <a:r>
              <a:rPr lang="cs-CZ" sz="3000" dirty="0"/>
              <a:t> </a:t>
            </a:r>
            <a:r>
              <a:rPr lang="cs-CZ" sz="3000" dirty="0" err="1"/>
              <a:t>does</a:t>
            </a:r>
            <a:r>
              <a:rPr lang="cs-CZ" sz="3000" dirty="0"/>
              <a:t> </a:t>
            </a:r>
            <a:r>
              <a:rPr lang="cs-CZ" sz="3000" dirty="0" err="1"/>
              <a:t>this</a:t>
            </a:r>
            <a:r>
              <a:rPr lang="cs-CZ" sz="3000" dirty="0"/>
              <a:t> </a:t>
            </a:r>
            <a:r>
              <a:rPr lang="cs-CZ" sz="3000" dirty="0" err="1"/>
              <a:t>item</a:t>
            </a:r>
            <a:r>
              <a:rPr lang="cs-CZ" sz="3000" dirty="0"/>
              <a:t> </a:t>
            </a:r>
            <a:r>
              <a:rPr lang="cs-CZ" sz="3000" dirty="0" err="1"/>
              <a:t>of</a:t>
            </a:r>
            <a:r>
              <a:rPr lang="cs-CZ" sz="3000" dirty="0"/>
              <a:t> data </a:t>
            </a:r>
            <a:r>
              <a:rPr lang="cs-CZ" sz="3000" dirty="0" err="1"/>
              <a:t>imply</a:t>
            </a:r>
            <a:r>
              <a:rPr lang="cs-CZ" sz="3000" dirty="0"/>
              <a:t>?</a:t>
            </a:r>
            <a:br>
              <a:rPr lang="cs-CZ" sz="3000" dirty="0"/>
            </a:br>
            <a:r>
              <a:rPr lang="cs-CZ" sz="3000" dirty="0" err="1"/>
              <a:t>What</a:t>
            </a:r>
            <a:r>
              <a:rPr lang="cs-CZ" sz="3000" dirty="0"/>
              <a:t> </a:t>
            </a:r>
            <a:r>
              <a:rPr lang="cs-CZ" sz="3000" dirty="0" err="1"/>
              <a:t>is</a:t>
            </a:r>
            <a:r>
              <a:rPr lang="cs-CZ" sz="3000" dirty="0"/>
              <a:t> happening </a:t>
            </a:r>
            <a:r>
              <a:rPr lang="cs-CZ" sz="3000" dirty="0" err="1"/>
              <a:t>here</a:t>
            </a:r>
            <a:r>
              <a:rPr lang="cs-CZ" sz="3000" dirty="0"/>
              <a:t>?</a:t>
            </a:r>
            <a:br>
              <a:rPr lang="cs-CZ" sz="3000" dirty="0"/>
            </a:br>
            <a:r>
              <a:rPr lang="cs-CZ" sz="3000" dirty="0" err="1"/>
              <a:t>What</a:t>
            </a:r>
            <a:r>
              <a:rPr lang="cs-CZ" sz="3000" dirty="0"/>
              <a:t> are </a:t>
            </a:r>
            <a:r>
              <a:rPr lang="cs-CZ" sz="3000" dirty="0" err="1"/>
              <a:t>people</a:t>
            </a:r>
            <a:r>
              <a:rPr lang="cs-CZ" sz="3000" dirty="0"/>
              <a:t> </a:t>
            </a:r>
            <a:r>
              <a:rPr lang="cs-CZ" sz="3000" dirty="0" err="1"/>
              <a:t>doing</a:t>
            </a:r>
            <a:r>
              <a:rPr lang="cs-CZ" sz="3000" dirty="0"/>
              <a:t>?</a:t>
            </a:r>
            <a:br>
              <a:rPr lang="cs-CZ" sz="3000" dirty="0"/>
            </a:br>
            <a:r>
              <a:rPr lang="cs-CZ" sz="3000" dirty="0" err="1"/>
              <a:t>What</a:t>
            </a:r>
            <a:r>
              <a:rPr lang="cs-CZ" sz="3000" dirty="0"/>
              <a:t> do </a:t>
            </a:r>
            <a:r>
              <a:rPr lang="cs-CZ" sz="3000" dirty="0" err="1"/>
              <a:t>people</a:t>
            </a:r>
            <a:r>
              <a:rPr lang="cs-CZ" sz="3000" dirty="0"/>
              <a:t> </a:t>
            </a:r>
            <a:r>
              <a:rPr lang="cs-CZ" sz="3000" dirty="0" err="1"/>
              <a:t>say</a:t>
            </a:r>
            <a:r>
              <a:rPr lang="cs-CZ" sz="3000" dirty="0"/>
              <a:t> </a:t>
            </a:r>
            <a:r>
              <a:rPr lang="cs-CZ" sz="3000" dirty="0" err="1"/>
              <a:t>they</a:t>
            </a:r>
            <a:r>
              <a:rPr lang="cs-CZ" sz="3000" dirty="0"/>
              <a:t> are </a:t>
            </a:r>
            <a:r>
              <a:rPr lang="cs-CZ" sz="3000" dirty="0" err="1"/>
              <a:t>doing</a:t>
            </a:r>
            <a:r>
              <a:rPr lang="cs-CZ" sz="3000" dirty="0"/>
              <a:t>?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cs-CZ" sz="3000" dirty="0" err="1"/>
              <a:t>What</a:t>
            </a:r>
            <a:r>
              <a:rPr lang="cs-CZ" sz="3000" dirty="0"/>
              <a:t> </a:t>
            </a:r>
            <a:r>
              <a:rPr lang="cs-CZ" sz="3000" dirty="0" err="1"/>
              <a:t>kind</a:t>
            </a:r>
            <a:r>
              <a:rPr lang="cs-CZ" sz="3000" dirty="0"/>
              <a:t> </a:t>
            </a:r>
            <a:r>
              <a:rPr lang="cs-CZ" sz="3000" dirty="0" err="1"/>
              <a:t>of</a:t>
            </a:r>
            <a:r>
              <a:rPr lang="cs-CZ" sz="3000" dirty="0"/>
              <a:t> </a:t>
            </a:r>
            <a:r>
              <a:rPr lang="cs-CZ" sz="3000" dirty="0" err="1"/>
              <a:t>event</a:t>
            </a:r>
            <a:r>
              <a:rPr lang="cs-CZ" sz="3000" dirty="0"/>
              <a:t> </a:t>
            </a:r>
            <a:r>
              <a:rPr lang="cs-CZ" sz="3000" dirty="0" err="1"/>
              <a:t>is</a:t>
            </a:r>
            <a:r>
              <a:rPr lang="cs-CZ" sz="3000" dirty="0"/>
              <a:t> </a:t>
            </a:r>
            <a:r>
              <a:rPr lang="cs-CZ" sz="3000" dirty="0" err="1"/>
              <a:t>going</a:t>
            </a:r>
            <a:r>
              <a:rPr lang="cs-CZ" sz="3000" dirty="0"/>
              <a:t> on?</a:t>
            </a:r>
          </a:p>
        </p:txBody>
      </p:sp>
    </p:spTree>
    <p:extLst>
      <p:ext uri="{BB962C8B-B14F-4D97-AF65-F5344CB8AC3E}">
        <p14:creationId xmlns:p14="http://schemas.microsoft.com/office/powerpoint/2010/main" val="1610323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884B7-5B22-EC48-AC5F-A85627400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Kroky a úvahy v kódování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41CC08-80B9-EF4E-82AF-450E7D580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" dirty="0"/>
              <a:t>“Code as soon as possible”</a:t>
            </a:r>
            <a:r>
              <a:rPr lang="cs-CZ" dirty="0"/>
              <a:t> – nebudete zavaleni daty</a:t>
            </a:r>
          </a:p>
          <a:p>
            <a:r>
              <a:rPr lang="cs-CZ" dirty="0"/>
              <a:t>Konkrétní kódovací postupy se liší podle analytického přístupu – volnější a restriktivnější, různé fáze</a:t>
            </a:r>
          </a:p>
          <a:p>
            <a:r>
              <a:rPr lang="cs-CZ" dirty="0"/>
              <a:t>„</a:t>
            </a:r>
            <a:r>
              <a:rPr lang="cs-CZ" dirty="0" err="1"/>
              <a:t>review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codes</a:t>
            </a:r>
            <a:r>
              <a:rPr lang="cs-CZ" dirty="0"/>
              <a:t>“ – procházejte si svůj kódovací systém</a:t>
            </a:r>
          </a:p>
          <a:p>
            <a:r>
              <a:rPr lang="cs-CZ" dirty="0"/>
              <a:t>P</a:t>
            </a:r>
            <a:r>
              <a:rPr lang="en" dirty="0" err="1"/>
              <a:t>řemýšlejte</a:t>
            </a:r>
            <a:r>
              <a:rPr lang="en" dirty="0"/>
              <a:t> o </a:t>
            </a:r>
            <a:r>
              <a:rPr lang="en" dirty="0" err="1"/>
              <a:t>teorii</a:t>
            </a:r>
            <a:r>
              <a:rPr lang="en" dirty="0"/>
              <a:t> </a:t>
            </a:r>
            <a:r>
              <a:rPr lang="en" dirty="0" err="1"/>
              <a:t>ve</a:t>
            </a:r>
            <a:r>
              <a:rPr lang="en" dirty="0"/>
              <a:t> </a:t>
            </a:r>
            <a:r>
              <a:rPr lang="en" dirty="0" err="1"/>
              <a:t>vztahu</a:t>
            </a:r>
            <a:r>
              <a:rPr lang="en" dirty="0"/>
              <a:t> </a:t>
            </a:r>
            <a:r>
              <a:rPr lang="en" dirty="0" err="1"/>
              <a:t>ke</a:t>
            </a:r>
            <a:r>
              <a:rPr lang="en" dirty="0"/>
              <a:t> </a:t>
            </a:r>
            <a:r>
              <a:rPr lang="en" dirty="0" err="1"/>
              <a:t>kódům</a:t>
            </a:r>
            <a:endParaRPr lang="en" dirty="0"/>
          </a:p>
          <a:p>
            <a:r>
              <a:rPr lang="cs-CZ" dirty="0"/>
              <a:t>J</a:t>
            </a:r>
            <a:r>
              <a:rPr lang="en" dirty="0" err="1"/>
              <a:t>eden</a:t>
            </a:r>
            <a:r>
              <a:rPr lang="en" dirty="0"/>
              <a:t> </a:t>
            </a:r>
            <a:r>
              <a:rPr lang="en" dirty="0" err="1"/>
              <a:t>kus</a:t>
            </a:r>
            <a:r>
              <a:rPr lang="en" dirty="0"/>
              <a:t> </a:t>
            </a:r>
            <a:r>
              <a:rPr lang="en" dirty="0" err="1"/>
              <a:t>dat</a:t>
            </a:r>
            <a:r>
              <a:rPr lang="en" dirty="0"/>
              <a:t> </a:t>
            </a:r>
            <a:r>
              <a:rPr lang="en" dirty="0" err="1"/>
              <a:t>může</a:t>
            </a:r>
            <a:r>
              <a:rPr lang="en" dirty="0"/>
              <a:t> </a:t>
            </a:r>
            <a:r>
              <a:rPr lang="en" dirty="0" err="1"/>
              <a:t>být</a:t>
            </a:r>
            <a:r>
              <a:rPr lang="en" dirty="0"/>
              <a:t> a </a:t>
            </a:r>
            <a:r>
              <a:rPr lang="en" dirty="0" err="1"/>
              <a:t>často</a:t>
            </a:r>
            <a:r>
              <a:rPr lang="en" dirty="0"/>
              <a:t> </a:t>
            </a:r>
            <a:r>
              <a:rPr lang="en" dirty="0" err="1"/>
              <a:t>je</a:t>
            </a:r>
            <a:r>
              <a:rPr lang="en" dirty="0"/>
              <a:t> </a:t>
            </a:r>
            <a:r>
              <a:rPr lang="en" dirty="0" err="1"/>
              <a:t>kódován</a:t>
            </a:r>
            <a:r>
              <a:rPr lang="en" dirty="0"/>
              <a:t> v</a:t>
            </a:r>
            <a:r>
              <a:rPr lang="cs-CZ" dirty="0" err="1"/>
              <a:t>íce</a:t>
            </a:r>
            <a:r>
              <a:rPr lang="cs-CZ" dirty="0"/>
              <a:t> kódy</a:t>
            </a:r>
            <a:endParaRPr lang="en" dirty="0"/>
          </a:p>
          <a:p>
            <a:r>
              <a:rPr lang="cs-CZ" dirty="0"/>
              <a:t>N</a:t>
            </a:r>
            <a:r>
              <a:rPr lang="en" dirty="0" err="1"/>
              <a:t>ebejte</a:t>
            </a:r>
            <a:r>
              <a:rPr lang="en" dirty="0"/>
              <a:t> se </a:t>
            </a:r>
            <a:r>
              <a:rPr lang="en" dirty="0" err="1"/>
              <a:t>generovat</a:t>
            </a:r>
            <a:r>
              <a:rPr lang="en" dirty="0"/>
              <a:t> </a:t>
            </a:r>
            <a:r>
              <a:rPr lang="en" dirty="0" err="1"/>
              <a:t>hodně</a:t>
            </a:r>
            <a:r>
              <a:rPr lang="en" dirty="0"/>
              <a:t> </a:t>
            </a:r>
            <a:r>
              <a:rPr lang="en" dirty="0" err="1"/>
              <a:t>kódů</a:t>
            </a:r>
            <a:r>
              <a:rPr lang="en" dirty="0"/>
              <a:t> – </a:t>
            </a:r>
            <a:r>
              <a:rPr lang="en" dirty="0" err="1"/>
              <a:t>především</a:t>
            </a:r>
            <a:r>
              <a:rPr lang="en" dirty="0"/>
              <a:t> v </a:t>
            </a:r>
            <a:r>
              <a:rPr lang="en" dirty="0" err="1"/>
              <a:t>počátečních</a:t>
            </a:r>
            <a:r>
              <a:rPr lang="en" dirty="0"/>
              <a:t> </a:t>
            </a:r>
            <a:r>
              <a:rPr lang="en" dirty="0" err="1"/>
              <a:t>fázích</a:t>
            </a:r>
            <a:r>
              <a:rPr lang="en" dirty="0"/>
              <a:t> </a:t>
            </a:r>
            <a:r>
              <a:rPr lang="en" dirty="0" err="1"/>
              <a:t>analýzy</a:t>
            </a:r>
            <a:r>
              <a:rPr lang="en" dirty="0"/>
              <a:t>, </a:t>
            </a:r>
            <a:r>
              <a:rPr lang="en" dirty="0" err="1"/>
              <a:t>některé</a:t>
            </a:r>
            <a:r>
              <a:rPr lang="en" dirty="0"/>
              <a:t> </a:t>
            </a:r>
            <a:r>
              <a:rPr lang="en" dirty="0" err="1"/>
              <a:t>později</a:t>
            </a:r>
            <a:r>
              <a:rPr lang="en" dirty="0"/>
              <a:t> </a:t>
            </a:r>
            <a:r>
              <a:rPr lang="en" dirty="0" err="1"/>
              <a:t>použijete</a:t>
            </a:r>
            <a:r>
              <a:rPr lang="en" dirty="0"/>
              <a:t> a </a:t>
            </a:r>
            <a:r>
              <a:rPr lang="en" dirty="0" err="1"/>
              <a:t>některé</a:t>
            </a:r>
            <a:r>
              <a:rPr lang="en" dirty="0"/>
              <a:t> ne</a:t>
            </a:r>
          </a:p>
          <a:p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230150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D233AB-F36B-4F4B-902B-2E0A24B66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– základní charakteristiky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9A81FC-91CC-1B4F-8829-4FDEF98CA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</a:t>
            </a:r>
            <a:r>
              <a:rPr lang="en" dirty="0" err="1"/>
              <a:t>valitativní</a:t>
            </a:r>
            <a:r>
              <a:rPr lang="en" dirty="0"/>
              <a:t> data – </a:t>
            </a:r>
            <a:r>
              <a:rPr lang="en" dirty="0" err="1"/>
              <a:t>rozsáhlý</a:t>
            </a:r>
            <a:r>
              <a:rPr lang="en" dirty="0"/>
              <a:t> </a:t>
            </a:r>
            <a:r>
              <a:rPr lang="en" dirty="0" err="1"/>
              <a:t>korpus</a:t>
            </a:r>
            <a:r>
              <a:rPr lang="en" dirty="0"/>
              <a:t> </a:t>
            </a:r>
            <a:r>
              <a:rPr lang="en" dirty="0" err="1"/>
              <a:t>nestrukturovaného</a:t>
            </a:r>
            <a:r>
              <a:rPr lang="en" dirty="0"/>
              <a:t> </a:t>
            </a:r>
            <a:r>
              <a:rPr lang="en" dirty="0" err="1"/>
              <a:t>materiálu</a:t>
            </a:r>
            <a:r>
              <a:rPr lang="en" dirty="0"/>
              <a:t> – </a:t>
            </a:r>
            <a:r>
              <a:rPr lang="en" dirty="0" err="1"/>
              <a:t>není</a:t>
            </a:r>
            <a:r>
              <a:rPr lang="en" dirty="0"/>
              <a:t> </a:t>
            </a:r>
            <a:r>
              <a:rPr lang="en" dirty="0" err="1"/>
              <a:t>jasná</a:t>
            </a:r>
            <a:r>
              <a:rPr lang="en" dirty="0"/>
              <a:t> </a:t>
            </a:r>
            <a:r>
              <a:rPr lang="en" dirty="0" err="1"/>
              <a:t>analýza</a:t>
            </a:r>
            <a:endParaRPr lang="en" dirty="0"/>
          </a:p>
          <a:p>
            <a:r>
              <a:rPr lang="cs-CZ" dirty="0"/>
              <a:t>B</a:t>
            </a:r>
            <a:r>
              <a:rPr lang="en" dirty="0" err="1"/>
              <a:t>ohatost</a:t>
            </a:r>
            <a:r>
              <a:rPr lang="en" dirty="0"/>
              <a:t> </a:t>
            </a:r>
            <a:r>
              <a:rPr lang="en" dirty="0" err="1"/>
              <a:t>dat</a:t>
            </a:r>
            <a:r>
              <a:rPr lang="en" dirty="0"/>
              <a:t> (v </a:t>
            </a:r>
            <a:r>
              <a:rPr lang="en" dirty="0" err="1"/>
              <a:t>ideálním</a:t>
            </a:r>
            <a:r>
              <a:rPr lang="en" dirty="0"/>
              <a:t> </a:t>
            </a:r>
            <a:r>
              <a:rPr lang="en" dirty="0" err="1"/>
              <a:t>případě</a:t>
            </a:r>
            <a:r>
              <a:rPr lang="en" dirty="0"/>
              <a:t>)</a:t>
            </a:r>
          </a:p>
          <a:p>
            <a:r>
              <a:rPr lang="cs-CZ" dirty="0"/>
              <a:t>K</a:t>
            </a:r>
            <a:r>
              <a:rPr lang="en" dirty="0" err="1"/>
              <a:t>vant</a:t>
            </a:r>
            <a:r>
              <a:rPr lang="en" dirty="0"/>
              <a:t> (</a:t>
            </a:r>
            <a:r>
              <a:rPr lang="en" dirty="0" err="1"/>
              <a:t>víceméně</a:t>
            </a:r>
            <a:r>
              <a:rPr lang="en" dirty="0"/>
              <a:t> </a:t>
            </a:r>
            <a:r>
              <a:rPr lang="en" dirty="0" err="1"/>
              <a:t>jasná</a:t>
            </a:r>
            <a:r>
              <a:rPr lang="en" dirty="0"/>
              <a:t> </a:t>
            </a:r>
            <a:r>
              <a:rPr lang="en" dirty="0" err="1"/>
              <a:t>pravidla</a:t>
            </a:r>
            <a:r>
              <a:rPr lang="en" dirty="0"/>
              <a:t> </a:t>
            </a:r>
            <a:r>
              <a:rPr lang="en" dirty="0" err="1"/>
              <a:t>analýzy</a:t>
            </a:r>
            <a:r>
              <a:rPr lang="en" dirty="0"/>
              <a:t>) x </a:t>
            </a:r>
            <a:r>
              <a:rPr lang="en" dirty="0" err="1"/>
              <a:t>kval</a:t>
            </a:r>
            <a:r>
              <a:rPr lang="en" dirty="0"/>
              <a:t> (broad guidelines)</a:t>
            </a:r>
          </a:p>
          <a:p>
            <a:r>
              <a:rPr lang="cs-CZ" dirty="0"/>
              <a:t>K</a:t>
            </a:r>
            <a:r>
              <a:rPr lang="en" dirty="0" err="1"/>
              <a:t>ódování</a:t>
            </a:r>
            <a:r>
              <a:rPr lang="en" dirty="0"/>
              <a:t> – </a:t>
            </a:r>
            <a:r>
              <a:rPr lang="en" dirty="0" err="1"/>
              <a:t>restrukturace</a:t>
            </a:r>
            <a:r>
              <a:rPr lang="en" dirty="0"/>
              <a:t>/</a:t>
            </a:r>
            <a:r>
              <a:rPr lang="en" dirty="0" err="1"/>
              <a:t>redukce</a:t>
            </a:r>
            <a:r>
              <a:rPr lang="en" dirty="0"/>
              <a:t> </a:t>
            </a:r>
            <a:r>
              <a:rPr lang="en" dirty="0" err="1"/>
              <a:t>dat</a:t>
            </a:r>
            <a:r>
              <a:rPr lang="en" dirty="0"/>
              <a:t> – </a:t>
            </a:r>
            <a:r>
              <a:rPr lang="en" dirty="0" err="1"/>
              <a:t>hlavní</a:t>
            </a:r>
            <a:r>
              <a:rPr lang="en" dirty="0"/>
              <a:t> </a:t>
            </a:r>
            <a:r>
              <a:rPr lang="en" dirty="0" err="1"/>
              <a:t>charakteristika</a:t>
            </a:r>
            <a:r>
              <a:rPr lang="en" dirty="0"/>
              <a:t> </a:t>
            </a:r>
            <a:r>
              <a:rPr lang="en" dirty="0" err="1"/>
              <a:t>kvalitativní</a:t>
            </a:r>
            <a:r>
              <a:rPr lang="en" dirty="0"/>
              <a:t> </a:t>
            </a:r>
            <a:r>
              <a:rPr lang="en" dirty="0" err="1"/>
              <a:t>analýzy</a:t>
            </a:r>
            <a:r>
              <a:rPr lang="en" dirty="0"/>
              <a:t> a </a:t>
            </a:r>
            <a:r>
              <a:rPr lang="en" dirty="0" err="1"/>
              <a:t>základní</a:t>
            </a:r>
            <a:r>
              <a:rPr lang="en" dirty="0"/>
              <a:t> </a:t>
            </a:r>
            <a:r>
              <a:rPr lang="en" dirty="0" err="1"/>
              <a:t>operace</a:t>
            </a:r>
            <a:endParaRPr lang="en" dirty="0"/>
          </a:p>
          <a:p>
            <a:r>
              <a:rPr lang="cs-CZ" dirty="0" err="1"/>
              <a:t>R</a:t>
            </a:r>
            <a:r>
              <a:rPr lang="en" dirty="0" err="1"/>
              <a:t>izika</a:t>
            </a:r>
            <a:r>
              <a:rPr lang="en" dirty="0"/>
              <a:t> (Miles 1979) – </a:t>
            </a:r>
            <a:r>
              <a:rPr lang="en" dirty="0" err="1"/>
              <a:t>bohatost</a:t>
            </a:r>
            <a:r>
              <a:rPr lang="en" dirty="0"/>
              <a:t> ale </a:t>
            </a:r>
            <a:r>
              <a:rPr lang="en" dirty="0" err="1"/>
              <a:t>náročnost</a:t>
            </a:r>
            <a:r>
              <a:rPr lang="en" dirty="0"/>
              <a:t> </a:t>
            </a:r>
            <a:r>
              <a:rPr lang="en" dirty="0" err="1"/>
              <a:t>nalezení</a:t>
            </a:r>
            <a:r>
              <a:rPr lang="en" dirty="0"/>
              <a:t> </a:t>
            </a:r>
            <a:r>
              <a:rPr lang="en" dirty="0" err="1"/>
              <a:t>analytické</a:t>
            </a:r>
            <a:r>
              <a:rPr lang="en" dirty="0"/>
              <a:t> </a:t>
            </a:r>
            <a:r>
              <a:rPr lang="en" dirty="0" err="1"/>
              <a:t>cesty</a:t>
            </a:r>
            <a:r>
              <a:rPr lang="en" dirty="0"/>
              <a:t> </a:t>
            </a:r>
            <a:r>
              <a:rPr lang="en" dirty="0" err="1"/>
              <a:t>skrze</a:t>
            </a:r>
            <a:r>
              <a:rPr lang="en" dirty="0"/>
              <a:t> </a:t>
            </a:r>
            <a:r>
              <a:rPr lang="en" dirty="0" err="1"/>
              <a:t>tuto</a:t>
            </a:r>
            <a:r>
              <a:rPr lang="en" dirty="0"/>
              <a:t> </a:t>
            </a:r>
            <a:r>
              <a:rPr lang="en" dirty="0" err="1"/>
              <a:t>bohatost</a:t>
            </a:r>
            <a:endParaRPr lang="en" dirty="0"/>
          </a:p>
          <a:p>
            <a:r>
              <a:rPr lang="cs-CZ" dirty="0"/>
              <a:t>d</a:t>
            </a:r>
            <a:r>
              <a:rPr lang="en" dirty="0" err="1"/>
              <a:t>ůležitost</a:t>
            </a:r>
            <a:r>
              <a:rPr lang="en" dirty="0"/>
              <a:t> </a:t>
            </a:r>
            <a:r>
              <a:rPr lang="en" dirty="0" err="1"/>
              <a:t>teorie</a:t>
            </a:r>
            <a:endParaRPr lang="en" dirty="0"/>
          </a:p>
          <a:p>
            <a:r>
              <a:rPr lang="en" dirty="0" err="1"/>
              <a:t>popis</a:t>
            </a:r>
            <a:endParaRPr lang="en" dirty="0"/>
          </a:p>
          <a:p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109731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FE6B28-9F26-7649-8A63-EC994E0EB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 </a:t>
            </a:r>
            <a:r>
              <a:rPr lang="cs-CZ" dirty="0" err="1"/>
              <a:t>vivo</a:t>
            </a:r>
            <a:r>
              <a:rPr lang="cs-CZ" dirty="0"/>
              <a:t> kód (Miller </a:t>
            </a:r>
            <a:r>
              <a:rPr lang="cs-CZ" dirty="0" err="1"/>
              <a:t>at</a:t>
            </a:r>
            <a:r>
              <a:rPr lang="cs-CZ" dirty="0"/>
              <a:t> al 2010)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65BF1B-851D-4844-9AD5-AEC34A66C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 </a:t>
            </a:r>
            <a:r>
              <a:rPr lang="cs-CZ" dirty="0" err="1"/>
              <a:t>vivo</a:t>
            </a:r>
            <a:r>
              <a:rPr lang="cs-CZ" dirty="0"/>
              <a:t> kód: ‘</a:t>
            </a:r>
            <a:r>
              <a:rPr lang="cs-CZ" dirty="0" err="1"/>
              <a:t>Commonsense</a:t>
            </a:r>
            <a:r>
              <a:rPr lang="cs-CZ" dirty="0"/>
              <a:t>’</a:t>
            </a:r>
          </a:p>
          <a:p>
            <a:r>
              <a:rPr lang="cs-CZ" dirty="0"/>
              <a:t>Výzkumník: </a:t>
            </a:r>
            <a:r>
              <a:rPr lang="cs-CZ" i="1" dirty="0" err="1"/>
              <a:t>It</a:t>
            </a:r>
            <a:r>
              <a:rPr lang="cs-CZ" i="1" dirty="0"/>
              <a:t> </a:t>
            </a:r>
            <a:r>
              <a:rPr lang="cs-CZ" i="1" dirty="0" err="1"/>
              <a:t>sounds</a:t>
            </a:r>
            <a:r>
              <a:rPr lang="cs-CZ" i="1" dirty="0"/>
              <a:t> </a:t>
            </a:r>
            <a:r>
              <a:rPr lang="cs-CZ" i="1" dirty="0" err="1"/>
              <a:t>like</a:t>
            </a:r>
            <a:r>
              <a:rPr lang="cs-CZ" i="1" dirty="0"/>
              <a:t> </a:t>
            </a:r>
            <a:r>
              <a:rPr lang="cs-CZ" i="1" dirty="0" err="1"/>
              <a:t>you’re</a:t>
            </a:r>
            <a:r>
              <a:rPr lang="cs-CZ" i="1" dirty="0"/>
              <a:t> </a:t>
            </a:r>
            <a:r>
              <a:rPr lang="cs-CZ" i="1" dirty="0" err="1"/>
              <a:t>pretty</a:t>
            </a:r>
            <a:r>
              <a:rPr lang="cs-CZ" i="1" dirty="0"/>
              <a:t> </a:t>
            </a:r>
            <a:r>
              <a:rPr lang="cs-CZ" i="1" dirty="0" err="1"/>
              <a:t>kind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careful</a:t>
            </a:r>
            <a:r>
              <a:rPr lang="cs-CZ" i="1" dirty="0"/>
              <a:t>. So </a:t>
            </a:r>
            <a:r>
              <a:rPr lang="cs-CZ" i="1" dirty="0" err="1"/>
              <a:t>where</a:t>
            </a:r>
            <a:r>
              <a:rPr lang="cs-CZ" i="1" dirty="0"/>
              <a:t> </a:t>
            </a:r>
            <a:r>
              <a:rPr lang="cs-CZ" i="1" dirty="0" err="1"/>
              <a:t>did</a:t>
            </a:r>
            <a:r>
              <a:rPr lang="cs-CZ" i="1" dirty="0"/>
              <a:t> </a:t>
            </a:r>
            <a:r>
              <a:rPr lang="cs-CZ" i="1" dirty="0" err="1"/>
              <a:t>this</a:t>
            </a:r>
            <a:r>
              <a:rPr lang="cs-CZ" i="1" dirty="0"/>
              <a:t> </a:t>
            </a:r>
            <a:r>
              <a:rPr lang="cs-CZ" i="1" dirty="0" err="1"/>
              <a:t>knowledge</a:t>
            </a:r>
            <a:r>
              <a:rPr lang="cs-CZ" i="1" dirty="0"/>
              <a:t> </a:t>
            </a:r>
            <a:r>
              <a:rPr lang="cs-CZ" i="1" dirty="0" err="1"/>
              <a:t>come</a:t>
            </a:r>
            <a:r>
              <a:rPr lang="cs-CZ" i="1" dirty="0"/>
              <a:t> </a:t>
            </a:r>
            <a:r>
              <a:rPr lang="cs-CZ" i="1" dirty="0" err="1"/>
              <a:t>from</a:t>
            </a:r>
            <a:r>
              <a:rPr lang="cs-CZ" i="1" dirty="0"/>
              <a:t>? </a:t>
            </a:r>
            <a:r>
              <a:rPr lang="cs-CZ" i="1" dirty="0" err="1"/>
              <a:t>What</a:t>
            </a:r>
            <a:r>
              <a:rPr lang="cs-CZ" i="1" dirty="0"/>
              <a:t> made </a:t>
            </a:r>
            <a:r>
              <a:rPr lang="cs-CZ" i="1" dirty="0" err="1"/>
              <a:t>you</a:t>
            </a:r>
            <a:r>
              <a:rPr lang="cs-CZ" i="1" dirty="0"/>
              <a:t>. . .? </a:t>
            </a:r>
          </a:p>
          <a:p>
            <a:r>
              <a:rPr lang="cs-CZ" dirty="0"/>
              <a:t>Respondent: </a:t>
            </a:r>
            <a:r>
              <a:rPr lang="cs-CZ" i="1" dirty="0"/>
              <a:t>. . . I just </a:t>
            </a:r>
            <a:r>
              <a:rPr lang="cs-CZ" i="1" dirty="0" err="1"/>
              <a:t>thought</a:t>
            </a:r>
            <a:r>
              <a:rPr lang="cs-CZ" i="1" dirty="0"/>
              <a:t> </a:t>
            </a:r>
            <a:r>
              <a:rPr lang="cs-CZ" i="1" dirty="0" err="1"/>
              <a:t>it</a:t>
            </a:r>
            <a:r>
              <a:rPr lang="cs-CZ" i="1" dirty="0"/>
              <a:t> </a:t>
            </a:r>
            <a:r>
              <a:rPr lang="cs-CZ" i="1" dirty="0" err="1"/>
              <a:t>was</a:t>
            </a:r>
            <a:r>
              <a:rPr lang="cs-CZ" i="1" dirty="0"/>
              <a:t> </a:t>
            </a:r>
            <a:r>
              <a:rPr lang="cs-CZ" i="1" dirty="0" err="1"/>
              <a:t>commonsense</a:t>
            </a:r>
            <a:r>
              <a:rPr lang="cs-CZ" i="1" dirty="0"/>
              <a:t>, just to </a:t>
            </a:r>
            <a:r>
              <a:rPr lang="cs-CZ" i="1" dirty="0" err="1"/>
              <a:t>clean</a:t>
            </a:r>
            <a:r>
              <a:rPr lang="cs-CZ" i="1" dirty="0"/>
              <a:t> </a:t>
            </a:r>
            <a:r>
              <a:rPr lang="cs-CZ" i="1" dirty="0" err="1"/>
              <a:t>it</a:t>
            </a:r>
            <a:r>
              <a:rPr lang="cs-CZ" i="1" dirty="0"/>
              <a:t> [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syringe</a:t>
            </a:r>
            <a:r>
              <a:rPr lang="cs-CZ" i="1" dirty="0"/>
              <a:t>] </a:t>
            </a:r>
            <a:r>
              <a:rPr lang="cs-CZ" i="1" dirty="0" err="1"/>
              <a:t>out</a:t>
            </a:r>
            <a:r>
              <a:rPr lang="cs-CZ" i="1" dirty="0"/>
              <a:t>, </a:t>
            </a:r>
            <a:r>
              <a:rPr lang="cs-CZ" i="1" dirty="0" err="1"/>
              <a:t>y’know</a:t>
            </a:r>
            <a:r>
              <a:rPr lang="cs-CZ" i="1" dirty="0"/>
              <a:t>, </a:t>
            </a:r>
            <a:r>
              <a:rPr lang="cs-CZ" i="1" dirty="0" err="1"/>
              <a:t>it’s</a:t>
            </a:r>
            <a:r>
              <a:rPr lang="cs-CZ" i="1" dirty="0"/>
              <a:t> just </a:t>
            </a:r>
            <a:r>
              <a:rPr lang="cs-CZ" i="1" dirty="0" err="1"/>
              <a:t>common</a:t>
            </a:r>
            <a:r>
              <a:rPr lang="cs-CZ" i="1" dirty="0"/>
              <a:t>- </a:t>
            </a:r>
            <a:r>
              <a:rPr lang="cs-CZ" i="1" dirty="0" err="1"/>
              <a:t>sense</a:t>
            </a:r>
            <a:r>
              <a:rPr lang="cs-CZ" i="1" dirty="0"/>
              <a:t> </a:t>
            </a:r>
            <a:r>
              <a:rPr lang="cs-CZ" i="1" dirty="0" err="1"/>
              <a:t>really</a:t>
            </a:r>
            <a:r>
              <a:rPr lang="cs-CZ" i="1" dirty="0"/>
              <a:t>. I </a:t>
            </a:r>
            <a:r>
              <a:rPr lang="cs-CZ" i="1" dirty="0" err="1"/>
              <a:t>didn’t</a:t>
            </a:r>
            <a:r>
              <a:rPr lang="cs-CZ" i="1" dirty="0"/>
              <a:t> </a:t>
            </a:r>
            <a:r>
              <a:rPr lang="cs-CZ" i="1" dirty="0" err="1"/>
              <a:t>really</a:t>
            </a:r>
            <a:r>
              <a:rPr lang="cs-CZ" i="1" dirty="0"/>
              <a:t> </a:t>
            </a:r>
            <a:r>
              <a:rPr lang="cs-CZ" i="1" dirty="0" err="1"/>
              <a:t>learn</a:t>
            </a:r>
            <a:r>
              <a:rPr lang="cs-CZ" i="1" dirty="0"/>
              <a:t> </a:t>
            </a:r>
            <a:r>
              <a:rPr lang="cs-CZ" i="1" dirty="0" err="1"/>
              <a:t>it</a:t>
            </a:r>
            <a:r>
              <a:rPr lang="cs-CZ" i="1" dirty="0"/>
              <a:t> </a:t>
            </a:r>
            <a:r>
              <a:rPr lang="cs-CZ" i="1" dirty="0" err="1"/>
              <a:t>from</a:t>
            </a:r>
            <a:r>
              <a:rPr lang="cs-CZ" i="1" dirty="0"/>
              <a:t> </a:t>
            </a:r>
            <a:r>
              <a:rPr lang="cs-CZ" i="1" dirty="0" err="1"/>
              <a:t>anywhere</a:t>
            </a:r>
            <a:r>
              <a:rPr lang="cs-CZ" i="1" dirty="0"/>
              <a:t>. I </a:t>
            </a:r>
            <a:r>
              <a:rPr lang="cs-CZ" i="1" dirty="0" err="1"/>
              <a:t>didn’t</a:t>
            </a:r>
            <a:r>
              <a:rPr lang="cs-CZ" i="1" dirty="0"/>
              <a:t> </a:t>
            </a:r>
            <a:r>
              <a:rPr lang="cs-CZ" i="1" dirty="0" err="1"/>
              <a:t>read</a:t>
            </a:r>
            <a:r>
              <a:rPr lang="cs-CZ" i="1" dirty="0"/>
              <a:t> </a:t>
            </a:r>
            <a:r>
              <a:rPr lang="cs-CZ" i="1" dirty="0" err="1"/>
              <a:t>an</a:t>
            </a:r>
            <a:r>
              <a:rPr lang="cs-CZ" i="1" dirty="0"/>
              <a:t> </a:t>
            </a:r>
            <a:r>
              <a:rPr lang="cs-CZ" i="1" dirty="0" err="1"/>
              <a:t>instruction</a:t>
            </a:r>
            <a:r>
              <a:rPr lang="cs-CZ" i="1" dirty="0"/>
              <a:t> </a:t>
            </a:r>
            <a:r>
              <a:rPr lang="cs-CZ" i="1" dirty="0" err="1"/>
              <a:t>manual</a:t>
            </a:r>
            <a:r>
              <a:rPr lang="cs-CZ" i="1" dirty="0"/>
              <a:t> to </a:t>
            </a:r>
            <a:r>
              <a:rPr lang="cs-CZ" i="1" dirty="0" err="1"/>
              <a:t>know</a:t>
            </a:r>
            <a:r>
              <a:rPr lang="cs-CZ" i="1" dirty="0"/>
              <a:t> </a:t>
            </a:r>
            <a:r>
              <a:rPr lang="cs-CZ" i="1" dirty="0" err="1"/>
              <a:t>what</a:t>
            </a:r>
            <a:r>
              <a:rPr lang="cs-CZ" i="1" dirty="0"/>
              <a:t> to do. I just </a:t>
            </a:r>
            <a:r>
              <a:rPr lang="cs-CZ" i="1" dirty="0" err="1"/>
              <a:t>thought</a:t>
            </a:r>
            <a:r>
              <a:rPr lang="cs-CZ" i="1" dirty="0"/>
              <a:t> </a:t>
            </a:r>
            <a:r>
              <a:rPr lang="cs-CZ" i="1" dirty="0" err="1"/>
              <a:t>that</a:t>
            </a:r>
            <a:r>
              <a:rPr lang="cs-CZ" i="1" dirty="0"/>
              <a:t> </a:t>
            </a:r>
            <a:r>
              <a:rPr lang="cs-CZ" i="1" dirty="0" err="1"/>
              <a:t>sounds</a:t>
            </a:r>
            <a:r>
              <a:rPr lang="cs-CZ" i="1" dirty="0"/>
              <a:t> more </a:t>
            </a:r>
            <a:r>
              <a:rPr lang="cs-CZ" i="1" dirty="0" err="1"/>
              <a:t>sensible</a:t>
            </a:r>
            <a:r>
              <a:rPr lang="cs-CZ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35679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70063F-57D6-5A4E-B317-3B1FA07A1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Různé postupy kódování: zakotvená teorie (</a:t>
            </a:r>
            <a:r>
              <a:rPr lang="cs-CZ" dirty="0" err="1"/>
              <a:t>Strauss</a:t>
            </a:r>
            <a:r>
              <a:rPr lang="cs-CZ" dirty="0"/>
              <a:t>, </a:t>
            </a:r>
            <a:r>
              <a:rPr lang="cs-CZ" dirty="0" err="1"/>
              <a:t>Corbin</a:t>
            </a:r>
            <a:r>
              <a:rPr lang="cs-CZ" dirty="0"/>
              <a:t> 1999)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CE5D32-0EF1-1D4E-8E05-9F22D5694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coding (</a:t>
            </a:r>
            <a:r>
              <a:rPr lang="en-US" dirty="0" err="1"/>
              <a:t>první</a:t>
            </a:r>
            <a:r>
              <a:rPr lang="en-US" dirty="0"/>
              <a:t> k</a:t>
            </a:r>
            <a:r>
              <a:rPr lang="cs-CZ" dirty="0" err="1"/>
              <a:t>ódování</a:t>
            </a:r>
            <a:r>
              <a:rPr lang="cs-CZ" dirty="0"/>
              <a:t>)</a:t>
            </a:r>
          </a:p>
          <a:p>
            <a:r>
              <a:rPr lang="en-US" dirty="0"/>
              <a:t>axial coding (</a:t>
            </a:r>
            <a:r>
              <a:rPr lang="en-US" dirty="0" err="1"/>
              <a:t>hledání</a:t>
            </a:r>
            <a:r>
              <a:rPr lang="en-US" dirty="0"/>
              <a:t> </a:t>
            </a:r>
            <a:r>
              <a:rPr lang="en-US" dirty="0" err="1"/>
              <a:t>centrálních</a:t>
            </a:r>
            <a:r>
              <a:rPr lang="en-US" dirty="0"/>
              <a:t> </a:t>
            </a:r>
            <a:r>
              <a:rPr lang="en-US" dirty="0" err="1"/>
              <a:t>kategorií</a:t>
            </a:r>
            <a:r>
              <a:rPr lang="en-US" dirty="0"/>
              <a:t>)</a:t>
            </a:r>
            <a:endParaRPr lang="cs-CZ" dirty="0"/>
          </a:p>
          <a:p>
            <a:r>
              <a:rPr lang="en-US" dirty="0"/>
              <a:t>selective coding (</a:t>
            </a:r>
            <a:r>
              <a:rPr lang="en-US" dirty="0" err="1"/>
              <a:t>identifikace</a:t>
            </a:r>
            <a:r>
              <a:rPr lang="en-US" dirty="0"/>
              <a:t> </a:t>
            </a:r>
            <a:r>
              <a:rPr lang="cs-CZ" dirty="0"/>
              <a:t>ústřední kategorie nebo konceptu)</a:t>
            </a:r>
          </a:p>
        </p:txBody>
      </p:sp>
    </p:spTree>
    <p:extLst>
      <p:ext uri="{BB962C8B-B14F-4D97-AF65-F5344CB8AC3E}">
        <p14:creationId xmlns:p14="http://schemas.microsoft.com/office/powerpoint/2010/main" val="3547128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FCCBC7-F324-2446-9873-8ED583A2C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Různé postupy kódování: </a:t>
            </a:r>
            <a:r>
              <a:rPr lang="cs-CZ" dirty="0" err="1"/>
              <a:t>Charmaz</a:t>
            </a:r>
            <a:r>
              <a:rPr lang="cs-CZ" dirty="0"/>
              <a:t> (2006)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E417964-243E-1340-89DE-E2B6758A7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fontAlgn="b">
              <a:buFont typeface="+mj-lt"/>
              <a:buAutoNum type="arabicPeriod"/>
            </a:pPr>
            <a:r>
              <a:rPr lang="cs-CZ" dirty="0"/>
              <a:t>srovnej kategorie mezi sebou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cs-CZ" dirty="0"/>
              <a:t>srovnej kódovaná místa s kódy a mezi sebou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cs-CZ" dirty="0"/>
              <a:t>dělej poznámky jak jsou kódy, témata a koncepty generovány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cs-CZ" dirty="0"/>
              <a:t>buď připraven měnit a upravovat kódy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cs-CZ" dirty="0"/>
              <a:t>měj kódy připravené tak, aby šli sdílet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cs-CZ" dirty="0"/>
              <a:t>bud systematický a srozumitelný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cs-CZ" dirty="0"/>
              <a:t>během kódování se co nejvíce drž dat</a:t>
            </a:r>
          </a:p>
          <a:p>
            <a:pPr marL="514350" indent="-514350" fontAlgn="b">
              <a:buFont typeface="+mj-lt"/>
              <a:buAutoNum type="arabicPeriod"/>
            </a:pPr>
            <a:r>
              <a:rPr lang="cs-CZ" dirty="0"/>
              <a:t>během kódování dělej in-</a:t>
            </a:r>
            <a:r>
              <a:rPr lang="cs-CZ" dirty="0" err="1"/>
              <a:t>vivo</a:t>
            </a:r>
            <a:r>
              <a:rPr lang="cs-CZ" dirty="0"/>
              <a:t> kódy a zaměřuj se "</a:t>
            </a:r>
            <a:r>
              <a:rPr lang="cs-CZ" dirty="0" err="1"/>
              <a:t>insider</a:t>
            </a:r>
            <a:r>
              <a:rPr lang="cs-CZ" dirty="0"/>
              <a:t> </a:t>
            </a:r>
            <a:r>
              <a:rPr lang="cs-CZ" dirty="0" err="1"/>
              <a:t>perspective</a:t>
            </a:r>
            <a:r>
              <a:rPr lang="cs-CZ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786537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32F752-E20A-7544-93B4-F3E6D0F09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Různé postupy kódování: Line by line </a:t>
            </a:r>
            <a:r>
              <a:rPr lang="cs-CZ" dirty="0" err="1"/>
              <a:t>coding</a:t>
            </a:r>
            <a:r>
              <a:rPr lang="cs-CZ" dirty="0"/>
              <a:t> (</a:t>
            </a:r>
            <a:r>
              <a:rPr lang="cs-CZ" dirty="0" err="1"/>
              <a:t>Charmaz</a:t>
            </a:r>
            <a:r>
              <a:rPr lang="cs-CZ" dirty="0"/>
              <a:t> 2004 in </a:t>
            </a:r>
            <a:r>
              <a:rPr lang="cs-CZ" dirty="0" err="1"/>
              <a:t>Bryman</a:t>
            </a:r>
            <a:r>
              <a:rPr lang="cs-CZ" dirty="0"/>
              <a:t> 2012)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C8C4F0-ABC2-B84E-9D56-D802A319F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řádek, věta má svůj kód</a:t>
            </a:r>
          </a:p>
        </p:txBody>
      </p:sp>
    </p:spTree>
    <p:extLst>
      <p:ext uri="{BB962C8B-B14F-4D97-AF65-F5344CB8AC3E}">
        <p14:creationId xmlns:p14="http://schemas.microsoft.com/office/powerpoint/2010/main" val="991514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05D0B7-9038-E549-BC40-65F62B5E7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Memos</a:t>
            </a:r>
            <a:r>
              <a:rPr lang="cs-CZ" dirty="0"/>
              <a:t>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E8C188-13BB-5C40-BAED-FCE5284BF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Psaní si různých poznámek o vytváření kódů</a:t>
            </a:r>
          </a:p>
          <a:p>
            <a:r>
              <a:rPr lang="cs-CZ" dirty="0"/>
              <a:t>Tuto funkci nabízí každý program</a:t>
            </a:r>
          </a:p>
          <a:p>
            <a:r>
              <a:rPr lang="cs-CZ" dirty="0"/>
              <a:t>Vhodné si dělat poznámky kvůli zpětné rekonstrukci procesu, analýze</a:t>
            </a:r>
          </a:p>
          <a:p>
            <a:r>
              <a:rPr lang="cs-CZ" dirty="0"/>
              <a:t>Všichni doporučují</a:t>
            </a:r>
          </a:p>
        </p:txBody>
      </p:sp>
    </p:spTree>
    <p:extLst>
      <p:ext uri="{BB962C8B-B14F-4D97-AF65-F5344CB8AC3E}">
        <p14:creationId xmlns:p14="http://schemas.microsoft.com/office/powerpoint/2010/main" val="31597078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0A34B-EDBA-014C-B7C2-95CD8E4A9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analýzy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578D17-CC3A-D248-9905-06249044E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Analytický přístup: tematická analýza</a:t>
            </a:r>
          </a:p>
          <a:p>
            <a:r>
              <a:rPr lang="cs-CZ" dirty="0"/>
              <a:t>Plán analýzy:</a:t>
            </a:r>
          </a:p>
          <a:p>
            <a:pPr marL="0" indent="0">
              <a:buNone/>
            </a:pPr>
            <a:r>
              <a:rPr lang="cs-CZ" dirty="0"/>
              <a:t>1) První kódování (použití obecných kódů)</a:t>
            </a:r>
          </a:p>
          <a:p>
            <a:pPr marL="0" indent="0">
              <a:buNone/>
            </a:pPr>
            <a:r>
              <a:rPr lang="cs-CZ" dirty="0"/>
              <a:t>2) Druhé kódování (in </a:t>
            </a:r>
            <a:r>
              <a:rPr lang="cs-CZ" dirty="0" err="1"/>
              <a:t>vivo</a:t>
            </a:r>
            <a:r>
              <a:rPr lang="cs-CZ" dirty="0"/>
              <a:t> kódy, práce s obecnými kódy a jejich specifikace)</a:t>
            </a:r>
          </a:p>
          <a:p>
            <a:pPr marL="0" indent="0">
              <a:buNone/>
            </a:pPr>
            <a:r>
              <a:rPr lang="cs-CZ" dirty="0"/>
              <a:t>- Může probíhat i současně</a:t>
            </a:r>
          </a:p>
          <a:p>
            <a:pPr marL="0" indent="0">
              <a:buNone/>
            </a:pPr>
            <a:r>
              <a:rPr lang="cs-CZ" dirty="0"/>
              <a:t>3) Naplnění matice - popis obsahu kódů</a:t>
            </a:r>
          </a:p>
          <a:p>
            <a:pPr marL="0" indent="0">
              <a:buNone/>
            </a:pPr>
            <a:r>
              <a:rPr lang="cs-CZ" dirty="0"/>
              <a:t>4) Shrnutí informací z rozhovorů</a:t>
            </a:r>
          </a:p>
        </p:txBody>
      </p:sp>
    </p:spTree>
    <p:extLst>
      <p:ext uri="{BB962C8B-B14F-4D97-AF65-F5344CB8AC3E}">
        <p14:creationId xmlns:p14="http://schemas.microsoft.com/office/powerpoint/2010/main" val="4285072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F11AE4-5190-6346-86D9-2BEC89A6B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přístupy ke kvalitativní analýze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AC3E9C-72A5-7B45-8C04-C5562ACB5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" dirty="0"/>
              <a:t>- </a:t>
            </a:r>
            <a:r>
              <a:rPr lang="cs-CZ" dirty="0"/>
              <a:t>n</a:t>
            </a:r>
            <a:r>
              <a:rPr lang="en" dirty="0" err="1"/>
              <a:t>ejsou</a:t>
            </a:r>
            <a:r>
              <a:rPr lang="en" dirty="0"/>
              <a:t> to </a:t>
            </a:r>
            <a:r>
              <a:rPr lang="en" dirty="0" err="1"/>
              <a:t>jen</a:t>
            </a:r>
            <a:r>
              <a:rPr lang="en" dirty="0"/>
              <a:t> </a:t>
            </a:r>
            <a:r>
              <a:rPr lang="en" dirty="0" err="1"/>
              <a:t>teorie</a:t>
            </a:r>
            <a:r>
              <a:rPr lang="en" dirty="0"/>
              <a:t> </a:t>
            </a:r>
            <a:r>
              <a:rPr lang="en" dirty="0" err="1"/>
              <a:t>analýzy</a:t>
            </a:r>
            <a:r>
              <a:rPr lang="en" dirty="0"/>
              <a:t> ale </a:t>
            </a:r>
            <a:r>
              <a:rPr lang="en" dirty="0" err="1"/>
              <a:t>zpravidla</a:t>
            </a:r>
            <a:r>
              <a:rPr lang="en" dirty="0"/>
              <a:t> </a:t>
            </a:r>
            <a:r>
              <a:rPr lang="cs-CZ" dirty="0"/>
              <a:t>i</a:t>
            </a:r>
            <a:r>
              <a:rPr lang="en" dirty="0"/>
              <a:t> </a:t>
            </a:r>
            <a:r>
              <a:rPr lang="en" dirty="0" err="1"/>
              <a:t>sběru</a:t>
            </a:r>
            <a:r>
              <a:rPr lang="en" dirty="0"/>
              <a:t> </a:t>
            </a:r>
            <a:r>
              <a:rPr lang="en" dirty="0" err="1"/>
              <a:t>dat</a:t>
            </a:r>
            <a:r>
              <a:rPr lang="en" dirty="0"/>
              <a:t> (</a:t>
            </a:r>
            <a:r>
              <a:rPr lang="en" dirty="0" err="1"/>
              <a:t>sběr</a:t>
            </a:r>
            <a:r>
              <a:rPr lang="en" dirty="0"/>
              <a:t> </a:t>
            </a:r>
            <a:r>
              <a:rPr lang="en" dirty="0" err="1"/>
              <a:t>dat</a:t>
            </a:r>
            <a:r>
              <a:rPr lang="en" dirty="0"/>
              <a:t> </a:t>
            </a:r>
            <a:r>
              <a:rPr lang="en" dirty="0" err="1"/>
              <a:t>podmiňuje</a:t>
            </a:r>
            <a:r>
              <a:rPr lang="en" dirty="0"/>
              <a:t> </a:t>
            </a:r>
            <a:r>
              <a:rPr lang="en" dirty="0" err="1"/>
              <a:t>teorii</a:t>
            </a:r>
            <a:r>
              <a:rPr lang="en" dirty="0"/>
              <a:t>)</a:t>
            </a:r>
          </a:p>
          <a:p>
            <a:pPr marL="0" indent="0">
              <a:buNone/>
            </a:pPr>
            <a:r>
              <a:rPr lang="en" dirty="0"/>
              <a:t>1) </a:t>
            </a:r>
            <a:r>
              <a:rPr lang="cs-CZ" dirty="0"/>
              <a:t>A</a:t>
            </a:r>
            <a:r>
              <a:rPr lang="en" dirty="0" err="1"/>
              <a:t>nalytická</a:t>
            </a:r>
            <a:r>
              <a:rPr lang="en" dirty="0"/>
              <a:t> </a:t>
            </a:r>
            <a:r>
              <a:rPr lang="en" dirty="0" err="1"/>
              <a:t>indukce</a:t>
            </a:r>
            <a:endParaRPr lang="en" dirty="0"/>
          </a:p>
          <a:p>
            <a:pPr marL="0" indent="0">
              <a:buNone/>
            </a:pPr>
            <a:r>
              <a:rPr lang="en" dirty="0"/>
              <a:t>2) </a:t>
            </a:r>
            <a:r>
              <a:rPr lang="en" dirty="0" err="1"/>
              <a:t>Zakotvená</a:t>
            </a:r>
            <a:r>
              <a:rPr lang="en" dirty="0"/>
              <a:t> </a:t>
            </a:r>
            <a:r>
              <a:rPr lang="en" dirty="0" err="1"/>
              <a:t>teorie</a:t>
            </a:r>
            <a:endParaRPr lang="en" dirty="0"/>
          </a:p>
          <a:p>
            <a:pPr marL="0" indent="0">
              <a:buNone/>
            </a:pPr>
            <a:r>
              <a:rPr lang="en" dirty="0"/>
              <a:t>3) </a:t>
            </a:r>
            <a:r>
              <a:rPr lang="en" dirty="0" err="1"/>
              <a:t>Narativní</a:t>
            </a:r>
            <a:r>
              <a:rPr lang="en" dirty="0"/>
              <a:t> </a:t>
            </a:r>
            <a:r>
              <a:rPr lang="en" dirty="0" err="1"/>
              <a:t>analýza</a:t>
            </a:r>
            <a:r>
              <a:rPr lang="en" dirty="0"/>
              <a:t> – </a:t>
            </a:r>
            <a:r>
              <a:rPr lang="cs-CZ" dirty="0"/>
              <a:t>k</a:t>
            </a:r>
            <a:r>
              <a:rPr lang="en" dirty="0" err="1"/>
              <a:t>ritika</a:t>
            </a:r>
            <a:r>
              <a:rPr lang="en" dirty="0"/>
              <a:t> </a:t>
            </a:r>
            <a:r>
              <a:rPr lang="en" dirty="0" err="1"/>
              <a:t>kódování</a:t>
            </a:r>
            <a:r>
              <a:rPr lang="en" dirty="0"/>
              <a:t> a </a:t>
            </a:r>
            <a:r>
              <a:rPr lang="en" dirty="0" err="1"/>
              <a:t>důraz</a:t>
            </a:r>
            <a:r>
              <a:rPr lang="en" dirty="0"/>
              <a:t> </a:t>
            </a:r>
            <a:r>
              <a:rPr lang="en" dirty="0" err="1"/>
              <a:t>na</a:t>
            </a:r>
            <a:r>
              <a:rPr lang="en" dirty="0"/>
              <a:t> </a:t>
            </a:r>
            <a:r>
              <a:rPr lang="en" dirty="0" err="1"/>
              <a:t>kontinuitu</a:t>
            </a:r>
            <a:r>
              <a:rPr lang="en" dirty="0"/>
              <a:t> </a:t>
            </a:r>
            <a:r>
              <a:rPr lang="en" dirty="0" err="1"/>
              <a:t>komunikace</a:t>
            </a:r>
            <a:endParaRPr lang="en" dirty="0"/>
          </a:p>
          <a:p>
            <a:pPr marL="0" indent="0">
              <a:buNone/>
            </a:pPr>
            <a:r>
              <a:rPr lang="en" dirty="0"/>
              <a:t>4) </a:t>
            </a:r>
            <a:r>
              <a:rPr lang="cs-CZ" dirty="0"/>
              <a:t>T</a:t>
            </a:r>
            <a:r>
              <a:rPr lang="en" dirty="0" err="1"/>
              <a:t>ematická</a:t>
            </a:r>
            <a:r>
              <a:rPr lang="en" dirty="0"/>
              <a:t> </a:t>
            </a:r>
            <a:r>
              <a:rPr lang="en" dirty="0" err="1"/>
              <a:t>analýza</a:t>
            </a:r>
            <a:r>
              <a:rPr lang="en" dirty="0"/>
              <a:t> – </a:t>
            </a:r>
            <a:r>
              <a:rPr lang="en" dirty="0" err="1"/>
              <a:t>základní</a:t>
            </a:r>
            <a:endParaRPr lang="en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188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F33C6E-4BB5-7842-BBE1-95F7EDF5B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Analytická indukce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8B777E-654D-0F49-9797-72F016F72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344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6CCF9070-92CB-F04D-9FAD-FA5935167E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0713" y="-583864"/>
            <a:ext cx="9021288" cy="760879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7DD6B3A-5F5D-854F-AD46-2BB7C7F58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559" y="1813915"/>
            <a:ext cx="10515600" cy="1325563"/>
          </a:xfrm>
        </p:spPr>
        <p:txBody>
          <a:bodyPr/>
          <a:lstStyle/>
          <a:p>
            <a:r>
              <a:rPr lang="cs-CZ" dirty="0"/>
              <a:t>Analytická indukce</a:t>
            </a:r>
          </a:p>
        </p:txBody>
      </p:sp>
    </p:spTree>
    <p:extLst>
      <p:ext uri="{BB962C8B-B14F-4D97-AF65-F5344CB8AC3E}">
        <p14:creationId xmlns:p14="http://schemas.microsoft.com/office/powerpoint/2010/main" val="2723816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E837A9-B596-E740-85B0-C757609C4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Zakotvená teorie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C754E6-46DA-3C45-9A78-5D2F965E2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en" dirty="0" err="1"/>
              <a:t>ejčastěji</a:t>
            </a:r>
            <a:r>
              <a:rPr lang="en" dirty="0"/>
              <a:t> </a:t>
            </a:r>
            <a:r>
              <a:rPr lang="en" dirty="0" err="1"/>
              <a:t>užívaný</a:t>
            </a:r>
            <a:r>
              <a:rPr lang="en" dirty="0"/>
              <a:t> </a:t>
            </a:r>
            <a:r>
              <a:rPr lang="en" dirty="0" err="1"/>
              <a:t>rámec</a:t>
            </a:r>
            <a:r>
              <a:rPr lang="en" dirty="0"/>
              <a:t> </a:t>
            </a:r>
            <a:r>
              <a:rPr lang="en" dirty="0" err="1"/>
              <a:t>kvalitativní</a:t>
            </a:r>
            <a:r>
              <a:rPr lang="en" dirty="0"/>
              <a:t> </a:t>
            </a:r>
            <a:r>
              <a:rPr lang="en" dirty="0" err="1"/>
              <a:t>analýzy</a:t>
            </a:r>
            <a:r>
              <a:rPr lang="en" dirty="0"/>
              <a:t> </a:t>
            </a:r>
            <a:r>
              <a:rPr lang="en" dirty="0" err="1"/>
              <a:t>dat</a:t>
            </a:r>
            <a:endParaRPr lang="en" dirty="0"/>
          </a:p>
          <a:p>
            <a:r>
              <a:rPr lang="en" dirty="0" err="1"/>
              <a:t>Jedna</a:t>
            </a:r>
            <a:r>
              <a:rPr lang="en" dirty="0"/>
              <a:t> z </a:t>
            </a:r>
            <a:r>
              <a:rPr lang="en" dirty="0" err="1"/>
              <a:t>nejvíce</a:t>
            </a:r>
            <a:r>
              <a:rPr lang="en" dirty="0"/>
              <a:t> </a:t>
            </a:r>
            <a:r>
              <a:rPr lang="en" dirty="0" err="1"/>
              <a:t>citovaných</a:t>
            </a:r>
            <a:r>
              <a:rPr lang="en" dirty="0"/>
              <a:t> </a:t>
            </a:r>
            <a:r>
              <a:rPr lang="en" dirty="0" err="1"/>
              <a:t>knih</a:t>
            </a:r>
            <a:r>
              <a:rPr lang="en" dirty="0"/>
              <a:t> v </a:t>
            </a:r>
            <a:r>
              <a:rPr lang="en" dirty="0" err="1"/>
              <a:t>sociálních</a:t>
            </a:r>
            <a:r>
              <a:rPr lang="en" dirty="0"/>
              <a:t> </a:t>
            </a:r>
            <a:r>
              <a:rPr lang="en" dirty="0" err="1"/>
              <a:t>vědách</a:t>
            </a:r>
            <a:r>
              <a:rPr lang="en" dirty="0"/>
              <a:t>: Barney G. Glaser and Anselm L. Strauss. (1967). The Discovery of Grounded Theory: Strategies for Qualitative Research.</a:t>
            </a:r>
          </a:p>
          <a:p>
            <a:r>
              <a:rPr lang="cs-CZ" dirty="0"/>
              <a:t>K</a:t>
            </a:r>
            <a:r>
              <a:rPr lang="en" dirty="0" err="1"/>
              <a:t>ontroverze</a:t>
            </a:r>
            <a:r>
              <a:rPr lang="en" dirty="0"/>
              <a:t> - co je </a:t>
            </a:r>
            <a:r>
              <a:rPr lang="en" dirty="0" err="1"/>
              <a:t>opravdu</a:t>
            </a:r>
            <a:r>
              <a:rPr lang="en" dirty="0"/>
              <a:t> </a:t>
            </a:r>
            <a:r>
              <a:rPr lang="en" dirty="0" err="1"/>
              <a:t>zakotvená</a:t>
            </a:r>
            <a:r>
              <a:rPr lang="en" dirty="0"/>
              <a:t> </a:t>
            </a:r>
            <a:r>
              <a:rPr lang="en" dirty="0" err="1"/>
              <a:t>teorie</a:t>
            </a:r>
            <a:r>
              <a:rPr lang="en" dirty="0"/>
              <a:t>? (Charmaz 2000).</a:t>
            </a:r>
          </a:p>
          <a:p>
            <a:r>
              <a:rPr lang="cs-CZ" dirty="0" err="1"/>
              <a:t>R</a:t>
            </a:r>
            <a:r>
              <a:rPr lang="en" dirty="0" err="1"/>
              <a:t>ůznorodost</a:t>
            </a:r>
            <a:r>
              <a:rPr lang="en" dirty="0"/>
              <a:t> </a:t>
            </a:r>
            <a:r>
              <a:rPr lang="en" dirty="0" err="1"/>
              <a:t>této</a:t>
            </a:r>
            <a:r>
              <a:rPr lang="en" dirty="0"/>
              <a:t> </a:t>
            </a:r>
            <a:r>
              <a:rPr lang="en" dirty="0" err="1"/>
              <a:t>tradice</a:t>
            </a:r>
            <a:endParaRPr lang="en" dirty="0"/>
          </a:p>
          <a:p>
            <a:r>
              <a:rPr lang="cs-CZ" dirty="0"/>
              <a:t>A</a:t>
            </a:r>
            <a:r>
              <a:rPr lang="en" dirty="0" err="1"/>
              <a:t>utoři</a:t>
            </a:r>
            <a:r>
              <a:rPr lang="en" dirty="0"/>
              <a:t> se </a:t>
            </a:r>
            <a:r>
              <a:rPr lang="en" dirty="0" err="1"/>
              <a:t>často</a:t>
            </a:r>
            <a:r>
              <a:rPr lang="en" dirty="0"/>
              <a:t> k </a:t>
            </a:r>
            <a:r>
              <a:rPr lang="en" dirty="0" err="1"/>
              <a:t>této</a:t>
            </a:r>
            <a:r>
              <a:rPr lang="en" dirty="0"/>
              <a:t> </a:t>
            </a:r>
            <a:r>
              <a:rPr lang="en" dirty="0" err="1"/>
              <a:t>teorii</a:t>
            </a:r>
            <a:r>
              <a:rPr lang="en" dirty="0"/>
              <a:t> </a:t>
            </a:r>
            <a:r>
              <a:rPr lang="en" dirty="0" err="1"/>
              <a:t>hlásí</a:t>
            </a:r>
            <a:r>
              <a:rPr lang="en" dirty="0"/>
              <a:t>, </a:t>
            </a:r>
            <a:r>
              <a:rPr lang="cs-CZ" dirty="0"/>
              <a:t>I</a:t>
            </a:r>
            <a:r>
              <a:rPr lang="en" dirty="0"/>
              <a:t> </a:t>
            </a:r>
            <a:r>
              <a:rPr lang="en" dirty="0" err="1"/>
              <a:t>když</a:t>
            </a:r>
            <a:r>
              <a:rPr lang="en" dirty="0"/>
              <a:t> </a:t>
            </a:r>
            <a:r>
              <a:rPr lang="en" dirty="0" err="1"/>
              <a:t>využijí</a:t>
            </a:r>
            <a:r>
              <a:rPr lang="en" dirty="0"/>
              <a:t> </a:t>
            </a:r>
            <a:r>
              <a:rPr lang="en" dirty="0" err="1"/>
              <a:t>jen</a:t>
            </a:r>
            <a:r>
              <a:rPr lang="en" dirty="0"/>
              <a:t> </a:t>
            </a:r>
            <a:r>
              <a:rPr lang="en" dirty="0" err="1"/>
              <a:t>něco</a:t>
            </a:r>
            <a:r>
              <a:rPr lang="en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280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50F1E-4CCF-974F-8338-770B06BD6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Zakotvená teorie a její proces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A1368795-B693-0142-8BCF-FB9D608F5B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05205" y="-408527"/>
            <a:ext cx="3051959" cy="743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959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CCAA77-2B88-3542-A560-FC9F97FD5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Narativní analýza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85AF93-15F4-6E4D-A139-1416AECBE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9354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7F2C6C-BD4C-1A48-850B-3F7F86B55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Narativní analýza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7DCE99-9E26-9842-A8A7-9545E6A01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</a:t>
            </a:r>
            <a:r>
              <a:rPr lang="en" dirty="0" err="1"/>
              <a:t>enzitivní</a:t>
            </a:r>
            <a:r>
              <a:rPr lang="en" dirty="0"/>
              <a:t> k </a:t>
            </a:r>
            <a:r>
              <a:rPr lang="en" u="sng" dirty="0" err="1"/>
              <a:t>časovým</a:t>
            </a:r>
            <a:r>
              <a:rPr lang="en" u="sng" dirty="0"/>
              <a:t> </a:t>
            </a:r>
            <a:r>
              <a:rPr lang="en" u="sng" dirty="0" err="1"/>
              <a:t>sekvencím</a:t>
            </a:r>
            <a:r>
              <a:rPr lang="en" dirty="0"/>
              <a:t>, </a:t>
            </a:r>
            <a:r>
              <a:rPr lang="en" dirty="0" err="1"/>
              <a:t>které</a:t>
            </a:r>
            <a:r>
              <a:rPr lang="en" dirty="0"/>
              <a:t> </a:t>
            </a:r>
            <a:r>
              <a:rPr lang="en" dirty="0" err="1"/>
              <a:t>lidé</a:t>
            </a:r>
            <a:r>
              <a:rPr lang="en" dirty="0"/>
              <a:t> </a:t>
            </a:r>
            <a:r>
              <a:rPr lang="en" dirty="0" err="1"/>
              <a:t>často</a:t>
            </a:r>
            <a:r>
              <a:rPr lang="en" dirty="0"/>
              <a:t> </a:t>
            </a:r>
            <a:r>
              <a:rPr lang="en" dirty="0" err="1"/>
              <a:t>ve</a:t>
            </a:r>
            <a:r>
              <a:rPr lang="en" dirty="0"/>
              <a:t> </a:t>
            </a:r>
            <a:r>
              <a:rPr lang="en" dirty="0" err="1"/>
              <a:t>formě</a:t>
            </a:r>
            <a:r>
              <a:rPr lang="en" dirty="0"/>
              <a:t> </a:t>
            </a:r>
            <a:r>
              <a:rPr lang="en" dirty="0" err="1"/>
              <a:t>příběhů</a:t>
            </a:r>
            <a:r>
              <a:rPr lang="en" dirty="0"/>
              <a:t> </a:t>
            </a:r>
            <a:r>
              <a:rPr lang="en" dirty="0" err="1"/>
              <a:t>poskytují</a:t>
            </a:r>
            <a:r>
              <a:rPr lang="en" dirty="0"/>
              <a:t> </a:t>
            </a:r>
          </a:p>
          <a:p>
            <a:r>
              <a:rPr lang="cs-CZ" dirty="0"/>
              <a:t>P</a:t>
            </a:r>
            <a:r>
              <a:rPr lang="en" dirty="0" err="1"/>
              <a:t>osun</a:t>
            </a:r>
            <a:r>
              <a:rPr lang="en" dirty="0"/>
              <a:t> od </a:t>
            </a:r>
            <a:r>
              <a:rPr lang="en" dirty="0" err="1"/>
              <a:t>tázky</a:t>
            </a:r>
            <a:r>
              <a:rPr lang="en" dirty="0"/>
              <a:t> “co se </a:t>
            </a:r>
            <a:r>
              <a:rPr lang="en" dirty="0" err="1"/>
              <a:t>stalo</a:t>
            </a:r>
            <a:r>
              <a:rPr lang="en" dirty="0"/>
              <a:t>?” k </a:t>
            </a:r>
            <a:r>
              <a:rPr lang="en" dirty="0" err="1"/>
              <a:t>tomu</a:t>
            </a:r>
            <a:r>
              <a:rPr lang="en" dirty="0"/>
              <a:t> “</a:t>
            </a:r>
            <a:r>
              <a:rPr lang="en" dirty="0" err="1"/>
              <a:t>Jakým</a:t>
            </a:r>
            <a:r>
              <a:rPr lang="en" dirty="0"/>
              <a:t> </a:t>
            </a:r>
            <a:r>
              <a:rPr lang="en" dirty="0" err="1"/>
              <a:t>způsobem</a:t>
            </a:r>
            <a:r>
              <a:rPr lang="en" dirty="0"/>
              <a:t> </a:t>
            </a:r>
            <a:r>
              <a:rPr lang="en" dirty="0" err="1"/>
              <a:t>lidé</a:t>
            </a:r>
            <a:r>
              <a:rPr lang="en" dirty="0"/>
              <a:t> </a:t>
            </a:r>
            <a:r>
              <a:rPr lang="en" dirty="0" err="1"/>
              <a:t>rozumějí</a:t>
            </a:r>
            <a:r>
              <a:rPr lang="en" dirty="0"/>
              <a:t> </a:t>
            </a:r>
            <a:r>
              <a:rPr lang="en" dirty="0" err="1"/>
              <a:t>tomu</a:t>
            </a:r>
            <a:r>
              <a:rPr lang="en" dirty="0"/>
              <a:t> co se </a:t>
            </a:r>
            <a:r>
              <a:rPr lang="en" dirty="0" err="1"/>
              <a:t>stalo</a:t>
            </a:r>
            <a:r>
              <a:rPr lang="en" dirty="0"/>
              <a:t>?”</a:t>
            </a:r>
          </a:p>
          <a:p>
            <a:r>
              <a:rPr lang="cs-CZ" dirty="0"/>
              <a:t>T</a:t>
            </a:r>
            <a:r>
              <a:rPr lang="en" dirty="0" err="1"/>
              <a:t>vrdí</a:t>
            </a:r>
            <a:r>
              <a:rPr lang="en" dirty="0"/>
              <a:t> </a:t>
            </a:r>
            <a:r>
              <a:rPr lang="en" dirty="0" err="1"/>
              <a:t>že</a:t>
            </a:r>
            <a:r>
              <a:rPr lang="en" dirty="0"/>
              <a:t> </a:t>
            </a:r>
            <a:r>
              <a:rPr lang="en" dirty="0" err="1"/>
              <a:t>většina</a:t>
            </a:r>
            <a:r>
              <a:rPr lang="en" dirty="0"/>
              <a:t> </a:t>
            </a:r>
            <a:r>
              <a:rPr lang="en" dirty="0" err="1"/>
              <a:t>přístupů</a:t>
            </a:r>
            <a:r>
              <a:rPr lang="en" dirty="0"/>
              <a:t> </a:t>
            </a:r>
            <a:r>
              <a:rPr lang="en" dirty="0" err="1"/>
              <a:t>ke</a:t>
            </a:r>
            <a:r>
              <a:rPr lang="en" dirty="0"/>
              <a:t> </a:t>
            </a:r>
            <a:r>
              <a:rPr lang="en" dirty="0" err="1"/>
              <a:t>sběru</a:t>
            </a:r>
            <a:r>
              <a:rPr lang="en" dirty="0"/>
              <a:t> a anal</a:t>
            </a:r>
            <a:r>
              <a:rPr lang="cs-CZ" dirty="0" err="1"/>
              <a:t>y</a:t>
            </a:r>
            <a:r>
              <a:rPr lang="en" dirty="0" err="1"/>
              <a:t>ze</a:t>
            </a:r>
            <a:r>
              <a:rPr lang="en" dirty="0"/>
              <a:t> </a:t>
            </a:r>
            <a:r>
              <a:rPr lang="en" dirty="0" err="1"/>
              <a:t>dat</a:t>
            </a:r>
            <a:r>
              <a:rPr lang="en" dirty="0"/>
              <a:t> </a:t>
            </a:r>
            <a:r>
              <a:rPr lang="en" dirty="0" err="1"/>
              <a:t>opomíjí</a:t>
            </a:r>
            <a:r>
              <a:rPr lang="en" dirty="0"/>
              <a:t> </a:t>
            </a:r>
            <a:r>
              <a:rPr lang="en" dirty="0" err="1"/>
              <a:t>fakt,že</a:t>
            </a:r>
            <a:r>
              <a:rPr lang="en" dirty="0"/>
              <a:t> </a:t>
            </a:r>
            <a:r>
              <a:rPr lang="en" dirty="0" err="1"/>
              <a:t>lidé</a:t>
            </a:r>
            <a:r>
              <a:rPr lang="en" dirty="0"/>
              <a:t> </a:t>
            </a:r>
            <a:r>
              <a:rPr lang="en" dirty="0" err="1"/>
              <a:t>vnímají</a:t>
            </a:r>
            <a:r>
              <a:rPr lang="en" dirty="0"/>
              <a:t> a </a:t>
            </a:r>
            <a:r>
              <a:rPr lang="en" dirty="0" err="1"/>
              <a:t>popisují</a:t>
            </a:r>
            <a:r>
              <a:rPr lang="en" dirty="0"/>
              <a:t> </a:t>
            </a:r>
            <a:r>
              <a:rPr lang="en" dirty="0" err="1"/>
              <a:t>jejich</a:t>
            </a:r>
            <a:r>
              <a:rPr lang="en" dirty="0"/>
              <a:t> </a:t>
            </a:r>
            <a:r>
              <a:rPr lang="en" dirty="0" err="1"/>
              <a:t>životy</a:t>
            </a:r>
            <a:r>
              <a:rPr lang="en" dirty="0"/>
              <a:t> </a:t>
            </a:r>
            <a:r>
              <a:rPr lang="en" dirty="0" err="1"/>
              <a:t>kontinuálě</a:t>
            </a:r>
            <a:r>
              <a:rPr lang="en" dirty="0"/>
              <a:t> a </a:t>
            </a:r>
            <a:r>
              <a:rPr lang="en" dirty="0" err="1"/>
              <a:t>procesuálně</a:t>
            </a:r>
            <a:r>
              <a:rPr lang="en" dirty="0"/>
              <a:t>  - </a:t>
            </a:r>
            <a:r>
              <a:rPr lang="en" dirty="0" err="1"/>
              <a:t>třeba</a:t>
            </a:r>
            <a:r>
              <a:rPr lang="en" dirty="0"/>
              <a:t> </a:t>
            </a:r>
            <a:r>
              <a:rPr lang="en" dirty="0" err="1"/>
              <a:t>vzít</a:t>
            </a:r>
            <a:r>
              <a:rPr lang="en" dirty="0"/>
              <a:t> toto v </a:t>
            </a:r>
            <a:r>
              <a:rPr lang="en" dirty="0" err="1"/>
              <a:t>potaz</a:t>
            </a:r>
            <a:r>
              <a:rPr lang="en" dirty="0"/>
              <a:t> </a:t>
            </a:r>
          </a:p>
          <a:p>
            <a:r>
              <a:rPr lang="en" dirty="0"/>
              <a:t>Coffey and Atkinson (1996): narrative should be viewed in terms of the functions that the narrative serves for the teller.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2792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3377</TotalTime>
  <Words>1013</Words>
  <Application>Microsoft Macintosh PowerPoint</Application>
  <PresentationFormat>Širokoúhlá obrazovka</PresentationFormat>
  <Paragraphs>101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Motiv Office</vt:lpstr>
      <vt:lpstr>Vybrané kvalitativní metody: nácvik</vt:lpstr>
      <vt:lpstr>Úvod – základní charakteristiky</vt:lpstr>
      <vt:lpstr>Vybrané přístupy ke kvalitativní analýze</vt:lpstr>
      <vt:lpstr>Analytická indukce</vt:lpstr>
      <vt:lpstr>Analytická indukce</vt:lpstr>
      <vt:lpstr>Zakotvená teorie</vt:lpstr>
      <vt:lpstr>Zakotvená teorie a její proces</vt:lpstr>
      <vt:lpstr>Narativní analýza</vt:lpstr>
      <vt:lpstr>Narativní analýza</vt:lpstr>
      <vt:lpstr>Tematická analýza</vt:lpstr>
      <vt:lpstr>Tematická analýza (podle Bryman 2012) </vt:lpstr>
      <vt:lpstr>Příklad (Bryman 2012)</vt:lpstr>
      <vt:lpstr>Základní analytický nástroj: kódování</vt:lpstr>
      <vt:lpstr>Cvičení</vt:lpstr>
      <vt:lpstr>Definice a kritika - kódování</vt:lpstr>
      <vt:lpstr>Příklad kódování (Bryman 2012)</vt:lpstr>
      <vt:lpstr>Jak postupovat a přemýšlet při kódování?</vt:lpstr>
      <vt:lpstr>Jak přemýšlet během kódování? (Lofland and Lofland 1995 in Bryman 2012)</vt:lpstr>
      <vt:lpstr>Kroky a úvahy v kódování</vt:lpstr>
      <vt:lpstr>In vivo kód (Miller at al 2010)</vt:lpstr>
      <vt:lpstr>Různé postupy kódování: zakotvená teorie (Strauss, Corbin 1999) </vt:lpstr>
      <vt:lpstr>Různé postupy kódování: Charmaz (2006)</vt:lpstr>
      <vt:lpstr>Různé postupy kódování: Line by line coding (Charmaz 2004 in Bryman 2012)</vt:lpstr>
      <vt:lpstr>„Memos“</vt:lpstr>
      <vt:lpstr>Plán analýzy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Petruželka, Benjamin</dc:creator>
  <cp:lastModifiedBy>Petruželka, Benjamin</cp:lastModifiedBy>
  <cp:revision>152</cp:revision>
  <dcterms:created xsi:type="dcterms:W3CDTF">2018-03-10T09:05:29Z</dcterms:created>
  <dcterms:modified xsi:type="dcterms:W3CDTF">2020-01-15T14:34:35Z</dcterms:modified>
</cp:coreProperties>
</file>