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187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75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13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8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1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1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53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s.ufsc.br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4227-D89C-AF46-A338-EA09421CB1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Deaf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Network Establishment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Brazílie: Jazykové politiky a vytváření sítí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92077-C972-AF43-A3C7-1540EBA06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900613"/>
            <a:ext cx="8915399" cy="1003049"/>
          </a:xfrm>
        </p:spPr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Ronice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Müller de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Quardos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Karin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Strobel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Mára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Lúcia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Masutti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83592-26E5-D94A-AACB-1F5001D8B653}"/>
              </a:ext>
            </a:extLst>
          </p:cNvPr>
          <p:cNvSpPr txBox="1"/>
          <p:nvPr/>
        </p:nvSpPr>
        <p:spPr>
          <a:xfrm>
            <a:off x="8501063" y="5903662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Hana Wiesnerová, Marek </a:t>
            </a:r>
            <a:r>
              <a:rPr lang="cs-CZ" dirty="0" err="1"/>
              <a:t>Píš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65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AC08-7013-5440-ADC8-373F1B65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Brazilský znakový jazyk: Stanovení priorit pro neslyšící učitele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EA77-47F1-B847-9654-080B7175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Legislativní priorita neslyšících pro výuku </a:t>
            </a:r>
            <a:r>
              <a:rPr lang="cs-CZ" dirty="0" err="1"/>
              <a:t>Libras</a:t>
            </a:r>
            <a:r>
              <a:rPr lang="cs-CZ" dirty="0"/>
              <a:t> je významným „</a:t>
            </a:r>
            <a:r>
              <a:rPr lang="cs-CZ" dirty="0" err="1"/>
              <a:t>Deaf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“</a:t>
            </a:r>
          </a:p>
          <a:p>
            <a:r>
              <a:rPr lang="cs-CZ" dirty="0"/>
              <a:t>ve vztahu mezi profesorem a studentem</a:t>
            </a:r>
          </a:p>
          <a:p>
            <a:endParaRPr lang="cs-CZ" dirty="0"/>
          </a:p>
          <a:p>
            <a:r>
              <a:rPr lang="cs-CZ" dirty="0"/>
              <a:t>absolvovalo na vysokoškolské úrovni (počet neslyšících studentů)</a:t>
            </a:r>
          </a:p>
          <a:p>
            <a:pPr lvl="1"/>
            <a:r>
              <a:rPr lang="cs-CZ" dirty="0"/>
              <a:t>371 – bakalářský titul </a:t>
            </a:r>
          </a:p>
          <a:p>
            <a:pPr lvl="1"/>
            <a:r>
              <a:rPr lang="cs-CZ" dirty="0"/>
              <a:t>12 – magisterský titul </a:t>
            </a:r>
          </a:p>
          <a:p>
            <a:pPr lvl="1"/>
            <a:r>
              <a:rPr lang="cs-CZ" dirty="0"/>
              <a:t>4 - doktorský titul</a:t>
            </a:r>
          </a:p>
          <a:p>
            <a:pPr lvl="1"/>
            <a:endParaRPr lang="cs-CZ" dirty="0"/>
          </a:p>
          <a:p>
            <a:r>
              <a:rPr lang="cs-CZ" dirty="0"/>
              <a:t>V UFSC má stálých 6 neslyšících profesorů na plný úvazek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33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1932-8178-2A45-86A7-CF04B460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síte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prostřednictvím vzdělávání neslyšících: Silný neslyšící zisk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3B9A-E4BB-494E-88DC-8B7EF643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dobře zavedené sítě pro virtuální prostředí výuku a učení (VETL)</a:t>
            </a:r>
          </a:p>
          <a:p>
            <a:r>
              <a:rPr lang="cs-CZ" dirty="0"/>
              <a:t>přispělo k porozumění aplikovanému na vysokoškolské kurzy </a:t>
            </a:r>
            <a:r>
              <a:rPr lang="cs-CZ" dirty="0" err="1"/>
              <a:t>nabízene</a:t>
            </a:r>
            <a:r>
              <a:rPr lang="cs-CZ" dirty="0"/>
              <a:t> v e-</a:t>
            </a:r>
            <a:r>
              <a:rPr lang="cs-CZ" dirty="0" err="1"/>
              <a:t>learningové</a:t>
            </a:r>
            <a:r>
              <a:rPr lang="cs-CZ" dirty="0"/>
              <a:t> modalitě</a:t>
            </a:r>
          </a:p>
          <a:p>
            <a:r>
              <a:rPr lang="cs-CZ" dirty="0"/>
              <a:t>získaly spolupráce v kurzech </a:t>
            </a:r>
            <a:r>
              <a:rPr lang="cs-CZ" dirty="0" err="1"/>
              <a:t>Letras</a:t>
            </a:r>
            <a:r>
              <a:rPr lang="cs-CZ" dirty="0"/>
              <a:t> </a:t>
            </a:r>
            <a:r>
              <a:rPr lang="cs-CZ" dirty="0" err="1"/>
              <a:t>Libras</a:t>
            </a:r>
            <a:r>
              <a:rPr lang="cs-CZ" dirty="0"/>
              <a:t> </a:t>
            </a:r>
          </a:p>
          <a:p>
            <a:r>
              <a:rPr lang="cs-CZ" dirty="0"/>
              <a:t>15 jednotek po celé zemi, neslyšící využili technologie</a:t>
            </a:r>
          </a:p>
          <a:p>
            <a:r>
              <a:rPr lang="cs-CZ" dirty="0"/>
              <a:t>systém – vizuální nástroj, vzdělávací kurzy pro učitele ZJ, překladatele, tlumočníka</a:t>
            </a:r>
          </a:p>
          <a:p>
            <a:r>
              <a:rPr lang="cs-CZ" dirty="0"/>
              <a:t>díky sociálním sítí posilují prostor pro vyjednávání, i když jsou odlišné nebo konfliktní.   </a:t>
            </a:r>
          </a:p>
        </p:txBody>
      </p:sp>
    </p:spTree>
    <p:extLst>
      <p:ext uri="{BB962C8B-B14F-4D97-AF65-F5344CB8AC3E}">
        <p14:creationId xmlns:p14="http://schemas.microsoft.com/office/powerpoint/2010/main" val="75003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AF438-A3DF-2042-82A8-51E59531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1" y="723163"/>
            <a:ext cx="9272587" cy="2920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881CA-3705-B840-997A-F25AE07064CD}"/>
              </a:ext>
            </a:extLst>
          </p:cNvPr>
          <p:cNvSpPr txBox="1"/>
          <p:nvPr/>
        </p:nvSpPr>
        <p:spPr>
          <a:xfrm>
            <a:off x="2657475" y="4657725"/>
            <a:ext cx="830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Sociální síť v Brazílii podle kurzu: průměrný počet interakcí studentů v e-</a:t>
            </a:r>
            <a:r>
              <a:rPr lang="cs-CZ" b="1" dirty="0" err="1"/>
              <a:t>learningových</a:t>
            </a:r>
            <a:r>
              <a:rPr lang="cs-CZ" b="1" dirty="0"/>
              <a:t> vysokoškolských kurzech během roku 2009</a:t>
            </a:r>
          </a:p>
        </p:txBody>
      </p:sp>
    </p:spTree>
    <p:extLst>
      <p:ext uri="{BB962C8B-B14F-4D97-AF65-F5344CB8AC3E}">
        <p14:creationId xmlns:p14="http://schemas.microsoft.com/office/powerpoint/2010/main" val="252354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15EF-AED0-E14C-9C13-AC3478C3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Neslyšící kulturní označení na UFSC a IFSC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A925-DE47-A247-BD7C-529C4E9C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programu </a:t>
            </a:r>
            <a:r>
              <a:rPr lang="cs-CZ" dirty="0" err="1"/>
              <a:t>Letras</a:t>
            </a:r>
            <a:r>
              <a:rPr lang="cs-CZ" dirty="0"/>
              <a:t> </a:t>
            </a:r>
            <a:r>
              <a:rPr lang="cs-CZ" dirty="0" err="1"/>
              <a:t>Libras</a:t>
            </a:r>
            <a:r>
              <a:rPr lang="cs-CZ" dirty="0"/>
              <a:t> na UFSC a </a:t>
            </a:r>
            <a:r>
              <a:rPr lang="cs-CZ" dirty="0" err="1"/>
              <a:t>Bilingual</a:t>
            </a:r>
            <a:r>
              <a:rPr lang="cs-CZ" dirty="0"/>
              <a:t> Unity na IFSC, to jsou prostory ve virtuálních prostředích včetně DVD a videokonferencí </a:t>
            </a:r>
          </a:p>
          <a:p>
            <a:pPr lvl="1"/>
            <a:r>
              <a:rPr lang="cs-CZ" dirty="0"/>
              <a:t>akademické texty z portugalštiny do </a:t>
            </a:r>
            <a:r>
              <a:rPr lang="cs-CZ" dirty="0" err="1"/>
              <a:t>Libras</a:t>
            </a:r>
            <a:r>
              <a:rPr lang="cs-CZ" dirty="0"/>
              <a:t> v různých oborech překládají </a:t>
            </a:r>
          </a:p>
          <a:p>
            <a:endParaRPr lang="cs-CZ" dirty="0"/>
          </a:p>
          <a:p>
            <a:r>
              <a:rPr lang="cs-CZ" dirty="0"/>
              <a:t>Vizuální materiály je pro neslyšící mohou zlepšit vzdělání </a:t>
            </a:r>
          </a:p>
          <a:p>
            <a:pPr lvl="1"/>
            <a:r>
              <a:rPr lang="cs-CZ" dirty="0"/>
              <a:t>vizuální zkušenosti dává ukázat ZJ odlišný způsob, vyjadřování, poznání světa, vstupu umění, vědeckých a akademických znalostí </a:t>
            </a:r>
          </a:p>
          <a:p>
            <a:pPr marL="457200" lvl="1" indent="0">
              <a:buNone/>
            </a:pPr>
            <a:endParaRPr lang="cs-CZ" dirty="0"/>
          </a:p>
          <a:p>
            <a:pPr indent="-285750"/>
            <a:r>
              <a:rPr lang="cs-CZ" dirty="0"/>
              <a:t>Národní shromáždění studentů </a:t>
            </a:r>
            <a:r>
              <a:rPr lang="cs-CZ" dirty="0" err="1"/>
              <a:t>Letras</a:t>
            </a:r>
            <a:r>
              <a:rPr lang="cs-CZ" dirty="0"/>
              <a:t> </a:t>
            </a:r>
            <a:r>
              <a:rPr lang="cs-CZ" dirty="0" err="1"/>
              <a:t>Libras</a:t>
            </a:r>
            <a:r>
              <a:rPr lang="cs-CZ" dirty="0"/>
              <a:t> (ENELL) – účastníci neslyšících studentů</a:t>
            </a:r>
          </a:p>
        </p:txBody>
      </p:sp>
    </p:spTree>
    <p:extLst>
      <p:ext uri="{BB962C8B-B14F-4D97-AF65-F5344CB8AC3E}">
        <p14:creationId xmlns:p14="http://schemas.microsoft.com/office/powerpoint/2010/main" val="69203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D646AE-1E90-3646-B706-21B8D8AB2D46}"/>
              </a:ext>
            </a:extLst>
          </p:cNvPr>
          <p:cNvSpPr txBox="1"/>
          <p:nvPr/>
        </p:nvSpPr>
        <p:spPr>
          <a:xfrm>
            <a:off x="2609384" y="1215482"/>
            <a:ext cx="450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" pitchFamily="2" charset="0"/>
              </a:rPr>
              <a:t>Zdroje: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3FC9FE-A4C5-6C49-8978-4D27D0CDDB82}"/>
              </a:ext>
            </a:extLst>
          </p:cNvPr>
          <p:cNvSpPr txBox="1"/>
          <p:nvPr/>
        </p:nvSpPr>
        <p:spPr>
          <a:xfrm>
            <a:off x="2787805" y="2464420"/>
            <a:ext cx="451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https://libras.ufsc.br/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99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D8F6-F0C3-3240-8854-D0FE36AA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Závěrečné poznámky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8DA2F-C276-3B40-B453-91C07EAF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dvojjazyčná perspektiva je důležitě pro neslyšící – způsob učení a výuky využívají setkání jako základ pro rozvoj </a:t>
            </a:r>
          </a:p>
          <a:p>
            <a:r>
              <a:rPr lang="cs-CZ" dirty="0"/>
              <a:t>k posílení postavení komunit </a:t>
            </a:r>
          </a:p>
          <a:p>
            <a:r>
              <a:rPr lang="cs-CZ" dirty="0"/>
              <a:t>umožňuje to vytvořit identity </a:t>
            </a:r>
          </a:p>
          <a:p>
            <a:r>
              <a:rPr lang="cs-CZ" dirty="0" err="1"/>
              <a:t>Letras</a:t>
            </a:r>
            <a:r>
              <a:rPr lang="cs-CZ" dirty="0"/>
              <a:t> </a:t>
            </a:r>
            <a:r>
              <a:rPr lang="cs-CZ" dirty="0" err="1"/>
              <a:t>Libras</a:t>
            </a:r>
            <a:r>
              <a:rPr lang="cs-CZ" dirty="0"/>
              <a:t> ukázal spojení jako zmocňujícího sociálního a kulturního nástroje</a:t>
            </a:r>
          </a:p>
          <a:p>
            <a:r>
              <a:rPr lang="cs-CZ" dirty="0"/>
              <a:t>průzkum – tyto sítě měly důležitý dopad na život neslyšících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8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6E0C6-BCE5-AE4D-89F3-09581A7D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C52C64-2732-6A47-B437-997FAAFAB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dirty="0" err="1"/>
              <a:t>Libras</a:t>
            </a:r>
            <a:r>
              <a:rPr lang="cs-CZ" dirty="0"/>
              <a:t>?</a:t>
            </a:r>
          </a:p>
          <a:p>
            <a:r>
              <a:rPr lang="cs-CZ" dirty="0"/>
              <a:t>Jak vypadá jejich pokyny jazykové politiky?</a:t>
            </a:r>
          </a:p>
          <a:p>
            <a:r>
              <a:rPr lang="cs-CZ" dirty="0"/>
              <a:t>Kdy schválil zákon </a:t>
            </a:r>
            <a:r>
              <a:rPr lang="cs-CZ" dirty="0" err="1"/>
              <a:t>Libras</a:t>
            </a:r>
            <a:r>
              <a:rPr lang="cs-CZ" dirty="0"/>
              <a:t>?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46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5B8B-44F4-D54B-A9A5-F36BDB2A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256" y="2741521"/>
            <a:ext cx="8911687" cy="1280890"/>
          </a:xfrm>
        </p:spPr>
        <p:txBody>
          <a:bodyPr/>
          <a:lstStyle/>
          <a:p>
            <a:r>
              <a:rPr lang="cs-CZ" b="1" dirty="0"/>
              <a:t>Děkuji za pozornosti </a:t>
            </a:r>
            <a:r>
              <a:rPr lang="cs-CZ" b="1" dirty="0">
                <a:sym typeface="Wingdings" pitchFamily="2" charset="2"/>
              </a:rPr>
              <a:t>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8689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269B-BD15-F543-99B0-9928098B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Deaf</a:t>
            </a:r>
            <a:r>
              <a:rPr lang="cs-CZ" b="1" dirty="0"/>
              <a:t> </a:t>
            </a:r>
            <a:r>
              <a:rPr lang="cs-CZ" b="1" dirty="0" err="1"/>
              <a:t>Gain</a:t>
            </a:r>
            <a:endParaRPr lang="cs-CZ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B3F4D-E287-8447-BADE-72517A63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5860"/>
            <a:ext cx="3162300" cy="468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81857-9393-F24D-9889-F0A6364F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36" y="1415860"/>
            <a:ext cx="3343739" cy="336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70D81-0904-594C-A205-F4E70B87F68C}"/>
              </a:ext>
            </a:extLst>
          </p:cNvPr>
          <p:cNvSpPr txBox="1"/>
          <p:nvPr/>
        </p:nvSpPr>
        <p:spPr>
          <a:xfrm>
            <a:off x="6486525" y="5132960"/>
            <a:ext cx="51466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Dirksen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Bauman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Joseph Murray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2008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9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057-BF1D-5843-8210-17623CA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624110"/>
            <a:ext cx="9490073" cy="1504728"/>
          </a:xfrm>
        </p:spPr>
        <p:txBody>
          <a:bodyPr>
            <a:normAutofit/>
          </a:bodyPr>
          <a:lstStyle/>
          <a:p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Brazílii </a:t>
            </a:r>
            <a:b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politiky a vytváření sítí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D8C6F-3B0F-BB4C-A859-601CFF080D19}"/>
              </a:ext>
            </a:extLst>
          </p:cNvPr>
          <p:cNvSpPr txBox="1"/>
          <p:nvPr/>
        </p:nvSpPr>
        <p:spPr>
          <a:xfrm>
            <a:off x="2014538" y="1774895"/>
            <a:ext cx="757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Ronice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Müller de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Quardos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Karin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Strobel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Mára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Lúcia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Masutti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EEE53-E775-C541-AD4A-43F53AB7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82781"/>
            <a:ext cx="3057525" cy="30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6CEA7A-F4B6-7145-8AE6-AF3157C7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88" y="2482781"/>
            <a:ext cx="2383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19F4-E9E6-AC4B-9F73-28606ACD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74" y="495523"/>
            <a:ext cx="8911687" cy="59338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Ronice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Müller de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Quadros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profesorkou na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(UFSC). Mezi její hlavní výzkumné zájmy patří brazilská znakový jazyk (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vzdělávání neslyšících, tlumočení a překlad znakového jazyka.</a:t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AF901-88FF-BE4B-A956-096588FD02D5}"/>
              </a:ext>
            </a:extLst>
          </p:cNvPr>
          <p:cNvSpPr txBox="1"/>
          <p:nvPr/>
        </p:nvSpPr>
        <p:spPr>
          <a:xfrm>
            <a:off x="1964275" y="2457450"/>
            <a:ext cx="86227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Karin </a:t>
            </a:r>
            <a:r>
              <a:rPr lang="cs-CZ" altLang="cs-CZ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Strobel</a:t>
            </a:r>
            <a:r>
              <a:rPr lang="cs-CZ" altLang="cs-CZ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pracuje více než 30 let jako neslyšící učitelka. PhD ve vzdělávání na UFSC, vystudovala pedagogiku, specializaci na hluchotu. V současné době je učitelkou </a:t>
            </a:r>
            <a:r>
              <a:rPr lang="cs-CZ" altLang="cs-C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Libras</a:t>
            </a:r>
            <a:r>
              <a:rPr lang="cs-CZ" alt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UFSC a generální koordinátorkou </a:t>
            </a:r>
            <a:r>
              <a:rPr lang="cs-CZ" altLang="cs-CZ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Libras</a:t>
            </a:r>
            <a:r>
              <a:rPr lang="cs-CZ" altLang="cs-CZ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roku 2013.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C5361-E091-934A-A2FB-EC5166004034}"/>
              </a:ext>
            </a:extLst>
          </p:cNvPr>
          <p:cNvSpPr txBox="1"/>
          <p:nvPr/>
        </p:nvSpPr>
        <p:spPr>
          <a:xfrm>
            <a:off x="1964273" y="4367272"/>
            <a:ext cx="8911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Mára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Lúcia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Masutti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profesorkou na Federálním institutu pro vzdělávání, vědu a technologii v Santa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Catarině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Vystudovala státní pedagogiku, absolvovala PhD od Federální univerzity v Santa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Catarině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Rozvíjí výzkum v oblasti vzdělávání neslyšících a překladu a tlumočení znakového jazyka.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63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2B47-7AFE-294C-9252-4A427BB4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412" y="538385"/>
            <a:ext cx="9980076" cy="383359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(UFSC) </a:t>
            </a:r>
            <a:b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92B29-E5C9-D84E-8C75-B4B63E4C41D6}"/>
              </a:ext>
            </a:extLst>
          </p:cNvPr>
          <p:cNvSpPr txBox="1"/>
          <p:nvPr/>
        </p:nvSpPr>
        <p:spPr>
          <a:xfrm>
            <a:off x="1921412" y="1042989"/>
            <a:ext cx="830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Instutito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Santa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(IFSC)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E6C15-3A5E-B441-93D0-2234F357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12" y="2070813"/>
            <a:ext cx="3693575" cy="3398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99EAC-9411-B64C-86B2-7151C34B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2065696"/>
            <a:ext cx="4619626" cy="34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6DFE-7972-5448-9837-B9BA52B3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75" y="1967136"/>
            <a:ext cx="10051514" cy="128089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Federální institut pro vzdělávání, vědu a technologii v Santa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Catarině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(IFSC)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veřejná federální instituce základního, nadřazeného a odborného vzdělávání, pluralita kulturu a specializace odborného a technologického vzdělávání v mnoha způsobech vzdělávání, navázaná na brazilské ministerstvo školství. </a:t>
            </a:r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ED543-2011-604D-8FC2-B00B9F774312}"/>
              </a:ext>
            </a:extLst>
          </p:cNvPr>
          <p:cNvSpPr txBox="1"/>
          <p:nvPr/>
        </p:nvSpPr>
        <p:spPr>
          <a:xfrm>
            <a:off x="1278475" y="3671888"/>
            <a:ext cx="10051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Santa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Catarina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(UFSC)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svůj hlavní kampus nacházející se ve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Florianópolis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hlavním městě státu Santa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Catarina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Brazílii. Společnost UFSC byla založena 18. prosince 1960 s cílem propagovat výuku, výzkum a osvětu. Poskytuje bezplatné a veřejné vzdělávání a je zařazena mezi nejlepší univerzity v Brazílii a Latinské Americe.</a:t>
            </a:r>
          </a:p>
        </p:txBody>
      </p:sp>
    </p:spTree>
    <p:extLst>
      <p:ext uri="{BB962C8B-B14F-4D97-AF65-F5344CB8AC3E}">
        <p14:creationId xmlns:p14="http://schemas.microsoft.com/office/powerpoint/2010/main" val="176460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A224-2245-E740-AD32-7CC9DC47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6065"/>
          </a:xfrm>
        </p:spPr>
        <p:txBody>
          <a:bodyPr/>
          <a:lstStyle/>
          <a:p>
            <a:r>
              <a:rPr lang="cs-CZ" b="1" dirty="0"/>
              <a:t>UFSC a IFSC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BF65A-9811-3B46-B780-2F8F6A34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podporu poskytovanou těmito právními dokumenty </a:t>
            </a:r>
          </a:p>
          <a:p>
            <a:r>
              <a:rPr lang="cs-CZ" dirty="0"/>
              <a:t>podporují neslyšící a jejich komunit a kultur </a:t>
            </a:r>
          </a:p>
          <a:p>
            <a:r>
              <a:rPr lang="cs-CZ" dirty="0"/>
              <a:t>Podporují organizace neslyšících, aby si vyměnily zkušenosti a znalosti</a:t>
            </a:r>
          </a:p>
          <a:p>
            <a:r>
              <a:rPr lang="cs-CZ" dirty="0"/>
              <a:t>souvisí “</a:t>
            </a:r>
            <a:r>
              <a:rPr lang="cs-CZ" dirty="0" err="1"/>
              <a:t>Deaf</a:t>
            </a:r>
            <a:r>
              <a:rPr lang="cs-CZ" dirty="0"/>
              <a:t> </a:t>
            </a:r>
            <a:r>
              <a:rPr lang="cs-CZ" dirty="0" err="1"/>
              <a:t>Gain</a:t>
            </a:r>
            <a:r>
              <a:rPr lang="cs-CZ" dirty="0"/>
              <a:t>“ </a:t>
            </a:r>
          </a:p>
          <a:p>
            <a:pPr lvl="1"/>
            <a:r>
              <a:rPr lang="cs-CZ" dirty="0"/>
              <a:t>mnohojazyčné povědomí</a:t>
            </a:r>
          </a:p>
          <a:p>
            <a:pPr lvl="1"/>
            <a:r>
              <a:rPr lang="cs-CZ" dirty="0"/>
              <a:t>vliv na překladatelské studie </a:t>
            </a:r>
          </a:p>
          <a:p>
            <a:pPr lvl="1"/>
            <a:r>
              <a:rPr lang="cs-CZ" dirty="0"/>
              <a:t>viditelnost jazykových a kulturních rozdílů mezi neslyšícími a slyšícími </a:t>
            </a:r>
          </a:p>
          <a:p>
            <a:pPr lvl="1"/>
            <a:r>
              <a:rPr lang="cs-CZ" dirty="0"/>
              <a:t>setkání neslyšící a slyšící v e-</a:t>
            </a:r>
            <a:r>
              <a:rPr lang="cs-CZ" dirty="0" err="1"/>
              <a:t>leariningový</a:t>
            </a:r>
            <a:r>
              <a:rPr lang="cs-CZ" dirty="0"/>
              <a:t> kurzů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07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6AEB-88C6-2347-96CA-2FB7A98D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Jazykové politiky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169E-7E33-914E-9E22-64CD79051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7008"/>
            <a:ext cx="8915400" cy="3777622"/>
          </a:xfrm>
        </p:spPr>
        <p:txBody>
          <a:bodyPr/>
          <a:lstStyle/>
          <a:p>
            <a:r>
              <a:rPr lang="cs-CZ" dirty="0"/>
              <a:t>neslyšící dosáhli v Brazílii po schválení vyhlášky v prosinci 2005</a:t>
            </a:r>
          </a:p>
          <a:p>
            <a:r>
              <a:rPr lang="cs-CZ" dirty="0"/>
              <a:t>brazilské federální právo znakového jazyka (zákon </a:t>
            </a:r>
            <a:r>
              <a:rPr lang="cs-CZ" dirty="0" err="1"/>
              <a:t>Libras</a:t>
            </a:r>
            <a:r>
              <a:rPr lang="cs-CZ" dirty="0"/>
              <a:t> z dubna 2002)</a:t>
            </a:r>
          </a:p>
          <a:p>
            <a:r>
              <a:rPr lang="cs-CZ" dirty="0"/>
              <a:t>čelí UFSC a IFSC</a:t>
            </a:r>
          </a:p>
          <a:p>
            <a:r>
              <a:rPr lang="cs-CZ" dirty="0"/>
              <a:t>uznává a potvrzuje </a:t>
            </a:r>
            <a:r>
              <a:rPr lang="cs-CZ" dirty="0" err="1"/>
              <a:t>Libras</a:t>
            </a:r>
            <a:r>
              <a:rPr lang="cs-CZ" dirty="0"/>
              <a:t> jako jeden z brazilských jazyků v Brazílii</a:t>
            </a:r>
          </a:p>
          <a:p>
            <a:r>
              <a:rPr lang="cs-CZ" dirty="0"/>
              <a:t>pokyn:</a:t>
            </a:r>
          </a:p>
          <a:p>
            <a:pPr lvl="1"/>
            <a:r>
              <a:rPr lang="cs-CZ" dirty="0"/>
              <a:t>povinná nabídka </a:t>
            </a:r>
            <a:r>
              <a:rPr lang="cs-CZ" dirty="0" err="1"/>
              <a:t>Libras</a:t>
            </a:r>
            <a:r>
              <a:rPr lang="cs-CZ" dirty="0"/>
              <a:t> obecně vysokoškolských studijních programů</a:t>
            </a:r>
          </a:p>
          <a:p>
            <a:pPr lvl="1"/>
            <a:r>
              <a:rPr lang="cs-CZ" dirty="0"/>
              <a:t>dvojjazyčné vzdělávání pro mateřské a základní školy</a:t>
            </a:r>
          </a:p>
          <a:p>
            <a:pPr lvl="1"/>
            <a:r>
              <a:rPr lang="cs-CZ" dirty="0"/>
              <a:t>priorita neslyšících pro volná </a:t>
            </a:r>
            <a:r>
              <a:rPr lang="cs-CZ" dirty="0" err="1"/>
              <a:t>mista</a:t>
            </a:r>
            <a:r>
              <a:rPr lang="cs-CZ" dirty="0"/>
              <a:t> v programech odborné přípravy učitelů v </a:t>
            </a:r>
            <a:r>
              <a:rPr lang="cs-CZ" dirty="0" err="1"/>
              <a:t>Librasu</a:t>
            </a:r>
            <a:r>
              <a:rPr lang="cs-CZ" dirty="0"/>
              <a:t>  </a:t>
            </a:r>
          </a:p>
          <a:p>
            <a:pPr lvl="1"/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EC2D7-1E5A-AD4F-BD6A-80EB9FE15835}"/>
              </a:ext>
            </a:extLst>
          </p:cNvPr>
          <p:cNvSpPr txBox="1"/>
          <p:nvPr/>
        </p:nvSpPr>
        <p:spPr>
          <a:xfrm>
            <a:off x="2589211" y="5354630"/>
            <a:ext cx="78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Libras</a:t>
            </a:r>
            <a:r>
              <a:rPr lang="cs-CZ" dirty="0"/>
              <a:t> (</a:t>
            </a:r>
            <a:r>
              <a:rPr lang="cs-CZ" dirty="0" err="1"/>
              <a:t>Língua</a:t>
            </a:r>
            <a:r>
              <a:rPr lang="cs-CZ" dirty="0"/>
              <a:t> </a:t>
            </a:r>
            <a:r>
              <a:rPr lang="cs-CZ" dirty="0" err="1"/>
              <a:t>Brasileira</a:t>
            </a:r>
            <a:r>
              <a:rPr lang="cs-CZ" dirty="0"/>
              <a:t> de </a:t>
            </a:r>
            <a:r>
              <a:rPr lang="cs-CZ" dirty="0" err="1"/>
              <a:t>Sinais</a:t>
            </a:r>
            <a:r>
              <a:rPr lang="cs-CZ" dirty="0"/>
              <a:t>) – brazilský znakový jazyk</a:t>
            </a:r>
          </a:p>
        </p:txBody>
      </p:sp>
    </p:spTree>
    <p:extLst>
      <p:ext uri="{BB962C8B-B14F-4D97-AF65-F5344CB8AC3E}">
        <p14:creationId xmlns:p14="http://schemas.microsoft.com/office/powerpoint/2010/main" val="4292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3087-81B0-0E47-9D04-89A12E52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Povinná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Libras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vysokoškolském vzdělávání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0E152-C901-D743-9AEE-FDDC83274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</a:t>
            </a:r>
            <a:r>
              <a:rPr lang="cs-CZ" dirty="0" err="1"/>
              <a:t>Librasu</a:t>
            </a:r>
            <a:r>
              <a:rPr lang="cs-CZ" dirty="0"/>
              <a:t> nabídnou více vysokoškolských kurzů </a:t>
            </a:r>
          </a:p>
          <a:p>
            <a:r>
              <a:rPr lang="cs-CZ" dirty="0"/>
              <a:t>slyšící studenti mají kontakty s neslyšícími – to mají vidět svět svým jazykem </a:t>
            </a:r>
          </a:p>
          <a:p>
            <a:r>
              <a:rPr lang="cs-CZ" dirty="0"/>
              <a:t>pochopení jazyků, komunita, rozvoje sociálních vizuálních dovednosti</a:t>
            </a:r>
          </a:p>
          <a:p>
            <a:r>
              <a:rPr lang="cs-CZ" dirty="0"/>
              <a:t>vytváří novou korelaci mezi lingvistickými, kulturními a etickými silami</a:t>
            </a:r>
          </a:p>
          <a:p>
            <a:endParaRPr lang="cs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4C33C-D0BA-EF4A-8F09-CF830247E096}"/>
              </a:ext>
            </a:extLst>
          </p:cNvPr>
          <p:cNvSpPr txBox="1"/>
          <p:nvPr/>
        </p:nvSpPr>
        <p:spPr>
          <a:xfrm>
            <a:off x="2589212" y="4672013"/>
            <a:ext cx="812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„slyšící se cítí, že by měla používat portugalština a taky neslyšící se cítí, že by měl používat znakový jazyk“</a:t>
            </a:r>
          </a:p>
        </p:txBody>
      </p:sp>
    </p:spTree>
    <p:extLst>
      <p:ext uri="{BB962C8B-B14F-4D97-AF65-F5344CB8AC3E}">
        <p14:creationId xmlns:p14="http://schemas.microsoft.com/office/powerpoint/2010/main" val="34901324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{0BE483C2-5B8F-0E47-9E0F-247639CBFF7B}tf10001069</Template>
  <TotalTime>3627</TotalTime>
  <Words>797</Words>
  <Application>Microsoft Macintosh PowerPoint</Application>
  <PresentationFormat>Širokoúhlá obrazovka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Times</vt:lpstr>
      <vt:lpstr>Times New Roman</vt:lpstr>
      <vt:lpstr>Wingdings</vt:lpstr>
      <vt:lpstr>Wingdings 3</vt:lpstr>
      <vt:lpstr>Wisp</vt:lpstr>
      <vt:lpstr>Deaf Gain   Brazil: Linguistic Policies and Network Establishment Brazílie: Jazykové politiky a vytváření sítí</vt:lpstr>
      <vt:lpstr>Deaf Gain</vt:lpstr>
      <vt:lpstr>Deaf Gain v Brazílii  Jazykové politiky a vytváření sítí </vt:lpstr>
      <vt:lpstr>Dr. Ronice Müller de Quadros je profesorkou na Universidade Federal de Santa Catarina (UFSC). Mezi její hlavní výzkumné zájmy patří brazilská znakový jazyk (Libras), vzdělávání neslyšících, tlumočení a překlad znakového jazyka.     </vt:lpstr>
      <vt:lpstr>Universidade Federal de Santa Catarina (UFSC)    </vt:lpstr>
      <vt:lpstr>Federální institut pro vzdělávání, vědu a technologii v Santa Catarině (IFSC) je veřejná federální instituce základního, nadřazeného a odborného vzdělávání, pluralita kulturu a specializace odborného a technologického vzdělávání v mnoha způsobech vzdělávání, navázaná na brazilské ministerstvo školství. </vt:lpstr>
      <vt:lpstr>UFSC a IFSC</vt:lpstr>
      <vt:lpstr>Jazykové politiky </vt:lpstr>
      <vt:lpstr>Povinná Libras ve vysokoškolském vzdělávání </vt:lpstr>
      <vt:lpstr>Brazilský znakový jazyk: Stanovení priorit pro neslyšící učitele </vt:lpstr>
      <vt:lpstr>Vytvoření síte prostřednictvím vzdělávání neslyšících: Silný neslyšící zisk</vt:lpstr>
      <vt:lpstr>Prezentace aplikace PowerPoint</vt:lpstr>
      <vt:lpstr>Neslyšící kulturní označení na UFSC a IFSC</vt:lpstr>
      <vt:lpstr>Prezentace aplikace PowerPoint</vt:lpstr>
      <vt:lpstr>Závěrečné poznámky </vt:lpstr>
      <vt:lpstr>Otázka:</vt:lpstr>
      <vt:lpstr>Děkuji za pozornosti 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Deaf Gain   Brazil: Linguistic Policies and Network Establishment Brazílie: Jazykové politiky a vytváření sítí</dc:title>
  <dc:creator>Microsoft Office User</dc:creator>
  <cp:lastModifiedBy>Microsoft Office User</cp:lastModifiedBy>
  <cp:revision>24</cp:revision>
  <dcterms:created xsi:type="dcterms:W3CDTF">2019-12-14T18:07:39Z</dcterms:created>
  <dcterms:modified xsi:type="dcterms:W3CDTF">2019-12-18T08:02:43Z</dcterms:modified>
</cp:coreProperties>
</file>