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2" r:id="rId1"/>
  </p:sldMasterIdLst>
  <p:notesMasterIdLst>
    <p:notesMasterId r:id="rId18"/>
  </p:notesMasterIdLst>
  <p:sldIdLst>
    <p:sldId id="256" r:id="rId2"/>
    <p:sldId id="258" r:id="rId3"/>
    <p:sldId id="259" r:id="rId4"/>
    <p:sldId id="260" r:id="rId5"/>
    <p:sldId id="271" r:id="rId6"/>
    <p:sldId id="262" r:id="rId7"/>
    <p:sldId id="263" r:id="rId8"/>
    <p:sldId id="265" r:id="rId9"/>
    <p:sldId id="266" r:id="rId10"/>
    <p:sldId id="264" r:id="rId11"/>
    <p:sldId id="267" r:id="rId12"/>
    <p:sldId id="273" r:id="rId13"/>
    <p:sldId id="268" r:id="rId14"/>
    <p:sldId id="269" r:id="rId15"/>
    <p:sldId id="270"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9AD28F-2FF3-46B9-B3A8-9D7DB22F17CA}" v="8" dt="2019-12-08T13:48:42.416"/>
    <p1510:client id="{4AFDBAED-53B7-486A-A4F8-56F1ABBFFEC1}" v="503" dt="2019-12-11T15:49:37.567"/>
    <p1510:client id="{57D93ADF-1735-4A47-96C3-7AF79F3AC960}" v="74" dt="2019-12-03T16:10:28.848"/>
    <p1510:client id="{5F64A946-3B36-40C7-B30B-FEEB6C8B2182}" v="107" dt="2019-12-14T10:38:35.828"/>
    <p1510:client id="{8862C290-23FA-4925-9A80-4BF0ECD8E307}" v="1" dt="2019-12-11T13:49:52.561"/>
    <p1510:client id="{8F201B6B-B041-4F9A-87B8-4C3A675F1262}" v="6" dt="2019-12-13T16:28:28.055"/>
    <p1510:client id="{99C981C6-5AEA-425C-82D6-4AD2E2CB70A3}" v="1721" dt="2019-12-08T14:18:31.214"/>
    <p1510:client id="{9AF18B1B-C5CA-4DF0-8BF0-C1B629E8F3B4}" v="187" dt="2019-12-03T16:12:37.158"/>
    <p1510:client id="{9BDC3E55-7C2E-4F90-86DC-3DBF60BD3DC5}" v="24" dt="2019-12-08T14:33:17.829"/>
    <p1510:client id="{A59EC73D-85FF-4038-AEDA-C4FE27817F1D}" v="2881" dt="2019-12-13T21:07:38.732"/>
    <p1510:client id="{C244C7D8-8A74-48CC-9E39-9CC7406689EB}" v="346" dt="2019-12-03T16:35:13.106"/>
    <p1510:client id="{C30953B8-7B8A-423A-8E14-76FD584D5DCF}" v="219" dt="2019-12-03T16:59:09.950"/>
    <p1510:client id="{F5EB6A4C-2B5C-45AE-9D6E-8148BD8870D2}" v="107" dt="2019-12-13T17:35:06.6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940729-7B7A-4468-9411-B131080A785A}" type="datetimeFigureOut">
              <a:rPr lang="cs-CZ"/>
              <a:t>14.12.2019</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8F6DDD-F0E9-49F6-8147-8F91BC0E4EE6}" type="slidenum">
              <a:rPr lang="cs-CZ"/>
              <a:t>‹#›</a:t>
            </a:fld>
            <a:endParaRPr lang="cs-CZ"/>
          </a:p>
        </p:txBody>
      </p:sp>
    </p:spTree>
    <p:extLst>
      <p:ext uri="{BB962C8B-B14F-4D97-AF65-F5344CB8AC3E}">
        <p14:creationId xmlns:p14="http://schemas.microsoft.com/office/powerpoint/2010/main" val="1470982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researchgate.net/figure/Sample-VCTS-6500-contrast-sensitivity-chart-Source-Vistech-Consultants-1988_fig4_267839011"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glennmessersmith.com/images/adjust.htm"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glennmessersmith.com/images/adjust.htm"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youtube.com/watch?v=D3Z1cxA2Tp0"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youtube.com/watch?v=IGQmdoK_ZfY"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psytoolkit.org/experiment-library/experiment_cueing.html"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youtube.com/watch?v=jtsfidRq2tw"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a:hlinkClick r:id="rId3"/>
              </a:rPr>
              <a:t>https://www.researchgate.net/figure/Sample-VCTS-6500-contrast-sensitivity-chart-Source-Vistech-Consultants-1988_fig4_267839011</a:t>
            </a:r>
            <a:endParaRPr lang="cs-CZ"/>
          </a:p>
        </p:txBody>
      </p:sp>
      <p:sp>
        <p:nvSpPr>
          <p:cNvPr id="4" name="Zástupný symbol pro číslo snímku 3"/>
          <p:cNvSpPr>
            <a:spLocks noGrp="1"/>
          </p:cNvSpPr>
          <p:nvPr>
            <p:ph type="sldNum" sz="quarter" idx="5"/>
          </p:nvPr>
        </p:nvSpPr>
        <p:spPr/>
        <p:txBody>
          <a:bodyPr/>
          <a:lstStyle/>
          <a:p>
            <a:fld id="{118F6DDD-F0E9-49F6-8147-8F91BC0E4EE6}" type="slidenum">
              <a:rPr lang="cs-CZ"/>
              <a:t>3</a:t>
            </a:fld>
            <a:endParaRPr lang="cs-CZ"/>
          </a:p>
        </p:txBody>
      </p:sp>
    </p:spTree>
    <p:extLst>
      <p:ext uri="{BB962C8B-B14F-4D97-AF65-F5344CB8AC3E}">
        <p14:creationId xmlns:p14="http://schemas.microsoft.com/office/powerpoint/2010/main" val="3124478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a:hlinkClick r:id="rId3"/>
              </a:rPr>
              <a:t>http://glennmessersmith.com/images/adjust.htm</a:t>
            </a:r>
            <a:endParaRPr lang="cs-CZ"/>
          </a:p>
        </p:txBody>
      </p:sp>
      <p:sp>
        <p:nvSpPr>
          <p:cNvPr id="4" name="Zástupný symbol pro číslo snímku 3"/>
          <p:cNvSpPr>
            <a:spLocks noGrp="1"/>
          </p:cNvSpPr>
          <p:nvPr>
            <p:ph type="sldNum" sz="quarter" idx="5"/>
          </p:nvPr>
        </p:nvSpPr>
        <p:spPr/>
        <p:txBody>
          <a:bodyPr/>
          <a:lstStyle/>
          <a:p>
            <a:fld id="{118F6DDD-F0E9-49F6-8147-8F91BC0E4EE6}" type="slidenum">
              <a:rPr lang="cs-CZ"/>
              <a:t>4</a:t>
            </a:fld>
            <a:endParaRPr lang="cs-CZ"/>
          </a:p>
        </p:txBody>
      </p:sp>
    </p:spTree>
    <p:extLst>
      <p:ext uri="{BB962C8B-B14F-4D97-AF65-F5344CB8AC3E}">
        <p14:creationId xmlns:p14="http://schemas.microsoft.com/office/powerpoint/2010/main" val="2539089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a:hlinkClick r:id="rId3"/>
              </a:rPr>
              <a:t>http://glennmessersmith.com/images/adjust.htm</a:t>
            </a:r>
            <a:endParaRPr lang="cs-CZ"/>
          </a:p>
        </p:txBody>
      </p:sp>
      <p:sp>
        <p:nvSpPr>
          <p:cNvPr id="4" name="Zástupný symbol pro číslo snímku 3"/>
          <p:cNvSpPr>
            <a:spLocks noGrp="1"/>
          </p:cNvSpPr>
          <p:nvPr>
            <p:ph type="sldNum" sz="quarter" idx="5"/>
          </p:nvPr>
        </p:nvSpPr>
        <p:spPr/>
        <p:txBody>
          <a:bodyPr/>
          <a:lstStyle/>
          <a:p>
            <a:fld id="{118F6DDD-F0E9-49F6-8147-8F91BC0E4EE6}" type="slidenum">
              <a:rPr lang="cs-CZ"/>
              <a:t>5</a:t>
            </a:fld>
            <a:endParaRPr lang="cs-CZ"/>
          </a:p>
        </p:txBody>
      </p:sp>
    </p:spTree>
    <p:extLst>
      <p:ext uri="{BB962C8B-B14F-4D97-AF65-F5344CB8AC3E}">
        <p14:creationId xmlns:p14="http://schemas.microsoft.com/office/powerpoint/2010/main" val="398993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a:hlinkClick r:id="rId3"/>
              </a:rPr>
              <a:t>https://www.youtube.com/watch?v=D3Z1cxA2Tp0</a:t>
            </a:r>
            <a:endParaRPr lang="cs-CZ"/>
          </a:p>
        </p:txBody>
      </p:sp>
      <p:sp>
        <p:nvSpPr>
          <p:cNvPr id="4" name="Zástupný symbol pro číslo snímku 3"/>
          <p:cNvSpPr>
            <a:spLocks noGrp="1"/>
          </p:cNvSpPr>
          <p:nvPr>
            <p:ph type="sldNum" sz="quarter" idx="5"/>
          </p:nvPr>
        </p:nvSpPr>
        <p:spPr/>
        <p:txBody>
          <a:bodyPr/>
          <a:lstStyle/>
          <a:p>
            <a:fld id="{118F6DDD-F0E9-49F6-8147-8F91BC0E4EE6}" type="slidenum">
              <a:rPr lang="cs-CZ"/>
              <a:t>6</a:t>
            </a:fld>
            <a:endParaRPr lang="cs-CZ"/>
          </a:p>
        </p:txBody>
      </p:sp>
    </p:spTree>
    <p:extLst>
      <p:ext uri="{BB962C8B-B14F-4D97-AF65-F5344CB8AC3E}">
        <p14:creationId xmlns:p14="http://schemas.microsoft.com/office/powerpoint/2010/main" val="1765048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a:hlinkClick r:id="rId3"/>
              </a:rPr>
              <a:t>https://www.youtube.com/watch?v=IGQmdoK_ZfY</a:t>
            </a:r>
            <a:endParaRPr lang="cs-CZ"/>
          </a:p>
        </p:txBody>
      </p:sp>
      <p:sp>
        <p:nvSpPr>
          <p:cNvPr id="4" name="Zástupný symbol pro číslo snímku 3"/>
          <p:cNvSpPr>
            <a:spLocks noGrp="1"/>
          </p:cNvSpPr>
          <p:nvPr>
            <p:ph type="sldNum" sz="quarter" idx="5"/>
          </p:nvPr>
        </p:nvSpPr>
        <p:spPr/>
        <p:txBody>
          <a:bodyPr/>
          <a:lstStyle/>
          <a:p>
            <a:fld id="{118F6DDD-F0E9-49F6-8147-8F91BC0E4EE6}" type="slidenum">
              <a:rPr lang="cs-CZ"/>
              <a:t>7</a:t>
            </a:fld>
            <a:endParaRPr lang="cs-CZ"/>
          </a:p>
        </p:txBody>
      </p:sp>
    </p:spTree>
    <p:extLst>
      <p:ext uri="{BB962C8B-B14F-4D97-AF65-F5344CB8AC3E}">
        <p14:creationId xmlns:p14="http://schemas.microsoft.com/office/powerpoint/2010/main" val="1970983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a:hlinkClick r:id="rId3"/>
              </a:rPr>
              <a:t>https://www.psytoolkit.org/experiment-library/experiment_cueing.html</a:t>
            </a:r>
            <a:endParaRPr lang="cs-CZ"/>
          </a:p>
        </p:txBody>
      </p:sp>
      <p:sp>
        <p:nvSpPr>
          <p:cNvPr id="4" name="Zástupný symbol pro číslo snímku 3"/>
          <p:cNvSpPr>
            <a:spLocks noGrp="1"/>
          </p:cNvSpPr>
          <p:nvPr>
            <p:ph type="sldNum" sz="quarter" idx="5"/>
          </p:nvPr>
        </p:nvSpPr>
        <p:spPr/>
        <p:txBody>
          <a:bodyPr/>
          <a:lstStyle/>
          <a:p>
            <a:fld id="{118F6DDD-F0E9-49F6-8147-8F91BC0E4EE6}" type="slidenum">
              <a:rPr lang="cs-CZ"/>
              <a:t>8</a:t>
            </a:fld>
            <a:endParaRPr lang="cs-CZ"/>
          </a:p>
        </p:txBody>
      </p:sp>
    </p:spTree>
    <p:extLst>
      <p:ext uri="{BB962C8B-B14F-4D97-AF65-F5344CB8AC3E}">
        <p14:creationId xmlns:p14="http://schemas.microsoft.com/office/powerpoint/2010/main" val="722052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cs typeface="Calibri"/>
            </a:endParaRPr>
          </a:p>
        </p:txBody>
      </p:sp>
      <p:sp>
        <p:nvSpPr>
          <p:cNvPr id="4" name="Zástupný symbol pro číslo snímku 3"/>
          <p:cNvSpPr>
            <a:spLocks noGrp="1"/>
          </p:cNvSpPr>
          <p:nvPr>
            <p:ph type="sldNum" sz="quarter" idx="5"/>
          </p:nvPr>
        </p:nvSpPr>
        <p:spPr/>
        <p:txBody>
          <a:bodyPr/>
          <a:lstStyle/>
          <a:p>
            <a:fld id="{118F6DDD-F0E9-49F6-8147-8F91BC0E4EE6}" type="slidenum">
              <a:rPr lang="cs-CZ"/>
              <a:t>9</a:t>
            </a:fld>
            <a:endParaRPr lang="cs-CZ"/>
          </a:p>
        </p:txBody>
      </p:sp>
    </p:spTree>
    <p:extLst>
      <p:ext uri="{BB962C8B-B14F-4D97-AF65-F5344CB8AC3E}">
        <p14:creationId xmlns:p14="http://schemas.microsoft.com/office/powerpoint/2010/main" val="16525136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dirty="0">
                <a:hlinkClick r:id="rId3"/>
              </a:rPr>
              <a:t>https://www.youtube.com/watch?v=jtsfidRq2tw</a:t>
            </a:r>
            <a:endParaRPr lang="cs-CZ">
              <a:cs typeface="Calibri" panose="020F0502020204030204"/>
            </a:endParaRPr>
          </a:p>
          <a:p>
            <a:endParaRPr lang="en-US" dirty="0">
              <a:cs typeface="Calibri"/>
            </a:endParaRPr>
          </a:p>
        </p:txBody>
      </p:sp>
      <p:sp>
        <p:nvSpPr>
          <p:cNvPr id="4" name="Zástupný symbol pro číslo snímku 3"/>
          <p:cNvSpPr>
            <a:spLocks noGrp="1"/>
          </p:cNvSpPr>
          <p:nvPr>
            <p:ph type="sldNum" sz="quarter" idx="5"/>
          </p:nvPr>
        </p:nvSpPr>
        <p:spPr/>
        <p:txBody>
          <a:bodyPr/>
          <a:lstStyle/>
          <a:p>
            <a:fld id="{118F6DDD-F0E9-49F6-8147-8F91BC0E4EE6}" type="slidenum">
              <a:rPr lang="cs-CZ"/>
              <a:t>13</a:t>
            </a:fld>
            <a:endParaRPr lang="cs-CZ"/>
          </a:p>
        </p:txBody>
      </p:sp>
    </p:spTree>
    <p:extLst>
      <p:ext uri="{BB962C8B-B14F-4D97-AF65-F5344CB8AC3E}">
        <p14:creationId xmlns:p14="http://schemas.microsoft.com/office/powerpoint/2010/main" val="1038548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5A069CB8-F204-4D06-B913-C5A26A89888A}" type="datetimeFigureOut">
              <a:rPr lang="en-US" dirty="0"/>
              <a:t>12/14/2019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8927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B6E300-0A13-4A81-945A-7333C271A069}" type="datetimeFigureOut">
              <a:rPr lang="en-US" dirty="0"/>
              <a:t>12/14/2019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2767194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671962-1EA4-46E7-BCB0-F36CE46D1A59}" type="datetimeFigureOut">
              <a:rPr lang="en-US" dirty="0"/>
              <a:t>12/14/2019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3358753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0BB376-B19C-488D-ABEB-03C7E6E9E3E0}" type="datetimeFigureOut">
              <a:rPr lang="en-US" dirty="0"/>
              <a:t>12/14/2019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637A9-119A-49DA-BD12-AAC58B377D80}" type="slidenum">
              <a:rPr lang="en-US" dirty="0"/>
              <a:t>‹#›</a:t>
            </a:fld>
            <a:endParaRPr lang="en-US"/>
          </a:p>
        </p:txBody>
      </p:sp>
    </p:spTree>
    <p:extLst>
      <p:ext uri="{BB962C8B-B14F-4D97-AF65-F5344CB8AC3E}">
        <p14:creationId xmlns:p14="http://schemas.microsoft.com/office/powerpoint/2010/main" val="220224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6F077B-A50F-4D64-8574-E2D6A98A5553}" type="datetimeFigureOut">
              <a:rPr lang="en-US" dirty="0"/>
              <a:t>12/14/2019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9445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D9E2A62-1983-43A1-A163-D8AA46534C80}" type="datetimeFigureOut">
              <a:rPr lang="en-US" dirty="0"/>
              <a:t>12/14/2019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1852782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98F3E3B-34E3-4345-B2A1-994B83598A9C}" type="datetimeFigureOut">
              <a:rPr lang="en-US" dirty="0"/>
              <a:t>12/14/2019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3754566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D816C96-82A1-4D77-8ADA-627AC6FE3D65}" type="datetimeFigureOut">
              <a:rPr lang="en-US" dirty="0"/>
              <a:t>12/14/2019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707743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102C1E-28F2-47E9-802D-339E64E2F920}" type="datetimeFigureOut">
              <a:rPr lang="en-US" dirty="0"/>
              <a:t>12/14/2019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588767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4271A48-F18A-45B3-BC05-1E27DA3F88AF}" type="datetimeFigureOut">
              <a:rPr lang="en-US" dirty="0"/>
              <a:t>12/14/2019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a:p>
        </p:txBody>
      </p:sp>
    </p:spTree>
    <p:extLst>
      <p:ext uri="{BB962C8B-B14F-4D97-AF65-F5344CB8AC3E}">
        <p14:creationId xmlns:p14="http://schemas.microsoft.com/office/powerpoint/2010/main" val="3425736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B747F8-9654-4282-85D2-65F41AAE7A75}" type="datetimeFigureOut">
              <a:rPr lang="en-US" dirty="0"/>
              <a:t>12/14/2019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2104946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DC5B261-8843-42D1-AAFC-05E20E2D9B97}" type="datetimeFigureOut">
              <a:rPr lang="en-US" dirty="0"/>
              <a:t>12/14/2019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119070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ideo" Target="https://www.youtube.com/embed/jtsfidRq2tw?feature=oembed" TargetMode="External"/><Relationship Id="rId4" Type="http://schemas.openxmlformats.org/officeDocument/2006/relationships/image" Target="../media/image8.jpeg"/></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ideo" Target="https://www.youtube.com/embed/xW3oQUe6DEw?feature=oembed" TargetMode="Externa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ideo" Target="https://www.youtube.com/embed/D3Z1cxA2Tp0?feature=oembed" TargetMode="Externa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ideo" Target="https://www.youtube.com/embed/IGQmdoK_ZfY?feature=oembed" TargetMode="Externa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ideo" Target="https://www.youtube.com/embed/9gY18Eo9znQ?feature=oembed" TargetMode="External"/><Relationship Id="rId5" Type="http://schemas.openxmlformats.org/officeDocument/2006/relationships/image" Target="../media/image6.jpeg"/><Relationship Id="rId4" Type="http://schemas.openxmlformats.org/officeDocument/2006/relationships/hyperlink" Target="https://www.psytoolkit.org/experiment-library/experiment_cueing.html"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77020" y="1874343"/>
            <a:ext cx="10687877" cy="2406595"/>
          </a:xfrm>
        </p:spPr>
        <p:txBody>
          <a:bodyPr/>
          <a:lstStyle/>
          <a:p>
            <a:pPr algn="ctr"/>
            <a:r>
              <a:rPr lang="en-US">
                <a:cs typeface="Calibri Light"/>
              </a:rPr>
              <a:t>SVĚT OČIMA NESLYŠÍCÍCH</a:t>
            </a:r>
          </a:p>
        </p:txBody>
      </p:sp>
      <p:sp>
        <p:nvSpPr>
          <p:cNvPr id="3" name="Subtitle 2"/>
          <p:cNvSpPr>
            <a:spLocks noGrp="1"/>
          </p:cNvSpPr>
          <p:nvPr>
            <p:ph type="subTitle" idx="1"/>
          </p:nvPr>
        </p:nvSpPr>
        <p:spPr>
          <a:xfrm>
            <a:off x="868138" y="4510838"/>
            <a:ext cx="10555356" cy="1143000"/>
          </a:xfrm>
        </p:spPr>
        <p:txBody>
          <a:bodyPr vert="horz" lIns="91440" tIns="45720" rIns="91440" bIns="45720" rtlCol="0" anchor="t">
            <a:normAutofit/>
          </a:bodyPr>
          <a:lstStyle/>
          <a:p>
            <a:r>
              <a:rPr lang="en-US">
                <a:cs typeface="Calibri Light"/>
              </a:rPr>
              <a:t>Z ORIGINÁLU "</a:t>
            </a:r>
            <a:r>
              <a:rPr lang="en-US" err="1">
                <a:cs typeface="Calibri Light"/>
              </a:rPr>
              <a:t>sEEING</a:t>
            </a:r>
            <a:r>
              <a:rPr lang="en-US">
                <a:cs typeface="Calibri Light"/>
              </a:rPr>
              <a:t> WORLD THROUGH DEAF EYES" OD MATTHEW </a:t>
            </a:r>
            <a:r>
              <a:rPr lang="en-US" err="1">
                <a:cs typeface="Calibri Light"/>
              </a:rPr>
              <a:t>dYE</a:t>
            </a:r>
            <a:r>
              <a:rPr lang="en-US">
                <a:cs typeface="Calibri Light"/>
              </a:rPr>
              <a:t> ZPRACOVALY ALŽBĚTA HOLÁ A NELA JIRSOVÁ</a:t>
            </a:r>
          </a:p>
        </p:txBody>
      </p:sp>
    </p:spTree>
    <p:extLst>
      <p:ext uri="{BB962C8B-B14F-4D97-AF65-F5344CB8AC3E}">
        <p14:creationId xmlns:p14="http://schemas.microsoft.com/office/powerpoint/2010/main" val="1194440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B1DC37-96A2-4916-86F7-41D9A1DD0303}"/>
              </a:ext>
            </a:extLst>
          </p:cNvPr>
          <p:cNvSpPr>
            <a:spLocks noGrp="1"/>
          </p:cNvSpPr>
          <p:nvPr>
            <p:ph type="title"/>
          </p:nvPr>
        </p:nvSpPr>
        <p:spPr/>
        <p:txBody>
          <a:bodyPr/>
          <a:lstStyle/>
          <a:p>
            <a:r>
              <a:rPr lang="cs-CZ">
                <a:cs typeface="Calibri Light"/>
              </a:rPr>
              <a:t>Výzkum</a:t>
            </a:r>
            <a:endParaRPr lang="cs-CZ"/>
          </a:p>
        </p:txBody>
      </p:sp>
      <p:sp>
        <p:nvSpPr>
          <p:cNvPr id="3" name="Zástupný obsah 2">
            <a:extLst>
              <a:ext uri="{FF2B5EF4-FFF2-40B4-BE49-F238E27FC236}">
                <a16:creationId xmlns:a16="http://schemas.microsoft.com/office/drawing/2014/main" id="{FE6AF226-F8C9-433A-9013-002935B4E4F6}"/>
              </a:ext>
            </a:extLst>
          </p:cNvPr>
          <p:cNvSpPr>
            <a:spLocks noGrp="1"/>
          </p:cNvSpPr>
          <p:nvPr>
            <p:ph idx="1"/>
          </p:nvPr>
        </p:nvSpPr>
        <p:spPr/>
        <p:txBody>
          <a:bodyPr vert="horz" lIns="0" tIns="45720" rIns="0" bIns="45720" rtlCol="0" anchor="t">
            <a:normAutofit/>
          </a:bodyPr>
          <a:lstStyle/>
          <a:p>
            <a:pPr marL="0" indent="0">
              <a:buNone/>
            </a:pPr>
            <a:r>
              <a:rPr lang="cs-CZ" b="1" dirty="0">
                <a:cs typeface="Calibri" panose="020F0502020204030204"/>
              </a:rPr>
              <a:t>Davide </a:t>
            </a:r>
            <a:r>
              <a:rPr lang="cs-CZ" b="1" dirty="0" err="1">
                <a:cs typeface="Calibri" panose="020F0502020204030204"/>
              </a:rPr>
              <a:t>Bottari</a:t>
            </a:r>
            <a:r>
              <a:rPr lang="cs-CZ" b="1" dirty="0">
                <a:cs typeface="Calibri" panose="020F0502020204030204"/>
              </a:rPr>
              <a:t>, Elena Nava a kolegové:</a:t>
            </a:r>
          </a:p>
          <a:p>
            <a:pPr marL="342900" indent="-342900">
              <a:buFont typeface="Arial" panose="020F0502020204030204" pitchFamily="34" charset="0"/>
              <a:buChar char="•"/>
            </a:pPr>
            <a:r>
              <a:rPr lang="cs-CZ" dirty="0">
                <a:cs typeface="Calibri"/>
              </a:rPr>
              <a:t>zorné pole – 3 a 8 stupňů </a:t>
            </a:r>
          </a:p>
          <a:p>
            <a:pPr marL="342900" indent="-342900">
              <a:buFont typeface="Arial" panose="020F0502020204030204" pitchFamily="34" charset="0"/>
              <a:buChar char="•"/>
            </a:pPr>
            <a:r>
              <a:rPr lang="cs-CZ" dirty="0">
                <a:cs typeface="Calibri"/>
              </a:rPr>
              <a:t>slyšící x neslyšící </a:t>
            </a:r>
          </a:p>
          <a:p>
            <a:pPr marL="342900" indent="-342900">
              <a:buFont typeface="Arial" panose="020F0502020204030204" pitchFamily="34" charset="0"/>
              <a:buChar char="•"/>
            </a:pPr>
            <a:r>
              <a:rPr lang="cs-CZ" dirty="0">
                <a:cs typeface="Calibri"/>
              </a:rPr>
              <a:t>neslyšící rychlejší při detekování cíle ve 3 i 8 stupních </a:t>
            </a:r>
          </a:p>
          <a:p>
            <a:pPr marL="342900" indent="-342900">
              <a:buFont typeface="Arial" panose="020F0502020204030204" pitchFamily="34" charset="0"/>
              <a:buChar char="•"/>
            </a:pPr>
            <a:r>
              <a:rPr lang="cs-CZ">
                <a:cs typeface="Calibri"/>
              </a:rPr>
              <a:t>obě skupiny podobný časový průběh v orientaci</a:t>
            </a:r>
            <a:endParaRPr lang="cs-CZ" dirty="0">
              <a:cs typeface="Calibri"/>
            </a:endParaRPr>
          </a:p>
          <a:p>
            <a:pPr marL="342900" indent="-342900">
              <a:buFont typeface="Arial" panose="020F0502020204030204" pitchFamily="34" charset="0"/>
              <a:buChar char="•"/>
            </a:pPr>
            <a:r>
              <a:rPr lang="cs-CZ" dirty="0">
                <a:cs typeface="Calibri"/>
              </a:rPr>
              <a:t>zvýšená schopnost u neslyšících zaměřit cíl v periférii </a:t>
            </a:r>
          </a:p>
          <a:p>
            <a:pPr marL="342900" indent="-342900">
              <a:buFont typeface="Arial" panose="020F0502020204030204" pitchFamily="34" charset="0"/>
              <a:buChar char="•"/>
            </a:pPr>
            <a:endParaRPr lang="cs-CZ" b="1" dirty="0">
              <a:cs typeface="Calibri"/>
            </a:endParaRPr>
          </a:p>
          <a:p>
            <a:pPr marL="342900" indent="-342900">
              <a:buFont typeface="Arial" panose="020F0502020204030204" pitchFamily="34" charset="0"/>
              <a:buChar char="•"/>
            </a:pPr>
            <a:endParaRPr lang="cs-CZ" b="1" dirty="0">
              <a:cs typeface="Calibri"/>
            </a:endParaRPr>
          </a:p>
          <a:p>
            <a:pPr>
              <a:buFont typeface="Arial" panose="020F0502020204030204" pitchFamily="34" charset="0"/>
              <a:buChar char="•"/>
            </a:pPr>
            <a:endParaRPr lang="cs-CZ">
              <a:cs typeface="Calibri"/>
            </a:endParaRPr>
          </a:p>
        </p:txBody>
      </p:sp>
    </p:spTree>
    <p:extLst>
      <p:ext uri="{BB962C8B-B14F-4D97-AF65-F5344CB8AC3E}">
        <p14:creationId xmlns:p14="http://schemas.microsoft.com/office/powerpoint/2010/main" val="666857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7B5F90-B748-4E47-BC62-0F442C2DE34B}"/>
              </a:ext>
            </a:extLst>
          </p:cNvPr>
          <p:cNvSpPr>
            <a:spLocks noGrp="1"/>
          </p:cNvSpPr>
          <p:nvPr>
            <p:ph type="title"/>
          </p:nvPr>
        </p:nvSpPr>
        <p:spPr/>
        <p:txBody>
          <a:bodyPr/>
          <a:lstStyle/>
          <a:p>
            <a:r>
              <a:rPr lang="cs-CZ">
                <a:cs typeface="Calibri Light"/>
              </a:rPr>
              <a:t>Prostorové rozložení pozornosti </a:t>
            </a:r>
            <a:endParaRPr lang="cs-CZ"/>
          </a:p>
        </p:txBody>
      </p:sp>
      <p:sp>
        <p:nvSpPr>
          <p:cNvPr id="3" name="Zástupný obsah 2">
            <a:extLst>
              <a:ext uri="{FF2B5EF4-FFF2-40B4-BE49-F238E27FC236}">
                <a16:creationId xmlns:a16="http://schemas.microsoft.com/office/drawing/2014/main" id="{375652A3-7CCC-43A7-8E71-5242E0996D45}"/>
              </a:ext>
            </a:extLst>
          </p:cNvPr>
          <p:cNvSpPr>
            <a:spLocks noGrp="1"/>
          </p:cNvSpPr>
          <p:nvPr>
            <p:ph idx="1"/>
          </p:nvPr>
        </p:nvSpPr>
        <p:spPr/>
        <p:txBody>
          <a:bodyPr vert="horz" lIns="0" tIns="45720" rIns="0" bIns="45720" rtlCol="0" anchor="t">
            <a:normAutofit/>
          </a:bodyPr>
          <a:lstStyle/>
          <a:p>
            <a:pPr>
              <a:buFont typeface="Arial" panose="020F0502020204030204" pitchFamily="34" charset="0"/>
              <a:buChar char="•"/>
            </a:pPr>
            <a:r>
              <a:rPr lang="cs-CZ" dirty="0">
                <a:cs typeface="Calibri"/>
              </a:rPr>
              <a:t>slyšící jedinci upírají největší pozornost na předmět, který sledují a nevěnují se perifernímu vnímání </a:t>
            </a:r>
            <a:endParaRPr lang="cs-CZ">
              <a:cs typeface="Calibri" panose="020F0502020204030204"/>
            </a:endParaRPr>
          </a:p>
          <a:p>
            <a:pPr>
              <a:buFont typeface="Arial" panose="020F0502020204030204" pitchFamily="34" charset="0"/>
              <a:buChar char="•"/>
            </a:pPr>
            <a:r>
              <a:rPr lang="cs-CZ" dirty="0">
                <a:cs typeface="Calibri"/>
              </a:rPr>
              <a:t>režim </a:t>
            </a:r>
            <a:r>
              <a:rPr lang="cs-CZ" dirty="0" err="1">
                <a:cs typeface="Calibri"/>
              </a:rPr>
              <a:t>quarterbacku</a:t>
            </a:r>
            <a:r>
              <a:rPr lang="cs-CZ" dirty="0">
                <a:cs typeface="Calibri"/>
              </a:rPr>
              <a:t> - využívají neslyšící </a:t>
            </a:r>
          </a:p>
          <a:p>
            <a:pPr>
              <a:buFont typeface="Arial" panose="020F0502020204030204" pitchFamily="34" charset="0"/>
              <a:buChar char="•"/>
            </a:pPr>
            <a:r>
              <a:rPr lang="cs-CZ" b="1" dirty="0" err="1">
                <a:cs typeface="Calibri"/>
              </a:rPr>
              <a:t>Wing</a:t>
            </a:r>
            <a:r>
              <a:rPr lang="cs-CZ" b="1" dirty="0">
                <a:cs typeface="Calibri"/>
              </a:rPr>
              <a:t> </a:t>
            </a:r>
            <a:r>
              <a:rPr lang="cs-CZ" b="1" dirty="0" err="1">
                <a:cs typeface="Calibri"/>
              </a:rPr>
              <a:t>Loke</a:t>
            </a:r>
            <a:r>
              <a:rPr lang="cs-CZ" b="1" dirty="0">
                <a:cs typeface="Calibri"/>
              </a:rPr>
              <a:t> a </a:t>
            </a:r>
            <a:r>
              <a:rPr lang="cs-CZ" b="1" dirty="0" err="1">
                <a:cs typeface="Calibri"/>
              </a:rPr>
              <a:t>Shareen</a:t>
            </a:r>
            <a:r>
              <a:rPr lang="cs-CZ" b="1" dirty="0">
                <a:cs typeface="Calibri"/>
              </a:rPr>
              <a:t> Song</a:t>
            </a:r>
            <a:r>
              <a:rPr lang="cs-CZ" dirty="0">
                <a:cs typeface="Calibri"/>
              </a:rPr>
              <a:t> - neslyšící zaznamenali cíl v </a:t>
            </a:r>
            <a:r>
              <a:rPr lang="cs-CZ" dirty="0" err="1">
                <a:cs typeface="Calibri"/>
              </a:rPr>
              <a:t>periferi</a:t>
            </a:r>
            <a:r>
              <a:rPr lang="cs-CZ" dirty="0">
                <a:cs typeface="Calibri"/>
              </a:rPr>
              <a:t> i v centrální lokaci dříve než slyšící jedinci </a:t>
            </a:r>
          </a:p>
          <a:p>
            <a:pPr>
              <a:buFont typeface="Arial" panose="020F0502020204030204" pitchFamily="34" charset="0"/>
              <a:buChar char="•"/>
            </a:pPr>
            <a:r>
              <a:rPr lang="cs-CZ" dirty="0">
                <a:cs typeface="Calibri"/>
              </a:rPr>
              <a:t>rušivé informace "</a:t>
            </a:r>
            <a:r>
              <a:rPr lang="cs-CZ" dirty="0" err="1">
                <a:cs typeface="Calibri"/>
              </a:rPr>
              <a:t>flankers</a:t>
            </a:r>
            <a:r>
              <a:rPr lang="cs-CZ" dirty="0">
                <a:cs typeface="Calibri"/>
              </a:rPr>
              <a:t>" - </a:t>
            </a:r>
            <a:r>
              <a:rPr lang="cs-CZ" b="1" dirty="0">
                <a:cs typeface="Calibri"/>
              </a:rPr>
              <a:t>Jason </a:t>
            </a:r>
            <a:r>
              <a:rPr lang="cs-CZ" b="1" dirty="0" err="1">
                <a:cs typeface="Calibri"/>
              </a:rPr>
              <a:t>Porksch</a:t>
            </a:r>
            <a:r>
              <a:rPr lang="cs-CZ" b="1" dirty="0">
                <a:cs typeface="Calibri"/>
              </a:rPr>
              <a:t> a </a:t>
            </a:r>
            <a:r>
              <a:rPr lang="cs-CZ" b="1" dirty="0" err="1">
                <a:cs typeface="Calibri"/>
              </a:rPr>
              <a:t>Daphne</a:t>
            </a:r>
            <a:r>
              <a:rPr lang="cs-CZ" b="1" dirty="0">
                <a:cs typeface="Calibri"/>
              </a:rPr>
              <a:t> </a:t>
            </a:r>
            <a:r>
              <a:rPr lang="cs-CZ" b="1" dirty="0" err="1">
                <a:cs typeface="Calibri"/>
              </a:rPr>
              <a:t>Bavelier</a:t>
            </a:r>
            <a:r>
              <a:rPr lang="cs-CZ" b="1" dirty="0">
                <a:cs typeface="Calibri"/>
              </a:rPr>
              <a:t> </a:t>
            </a:r>
          </a:p>
          <a:p>
            <a:pPr marL="0" indent="0">
              <a:buNone/>
            </a:pPr>
            <a:r>
              <a:rPr lang="cs-CZ" dirty="0">
                <a:cs typeface="Calibri"/>
              </a:rPr>
              <a:t>        - rozlišení tvarů a manipulace s umístěním </a:t>
            </a:r>
          </a:p>
          <a:p>
            <a:pPr marL="0" indent="0">
              <a:buNone/>
            </a:pPr>
            <a:r>
              <a:rPr lang="cs-CZ" dirty="0">
                <a:cs typeface="Calibri"/>
              </a:rPr>
              <a:t>        - slyšící -  lepší výsledky v centru </a:t>
            </a:r>
          </a:p>
          <a:p>
            <a:pPr marL="0" indent="0">
              <a:buNone/>
            </a:pPr>
            <a:r>
              <a:rPr lang="cs-CZ" dirty="0">
                <a:cs typeface="Calibri"/>
              </a:rPr>
              <a:t>        - neslyšící - lepší výsledky v periferii </a:t>
            </a:r>
          </a:p>
          <a:p>
            <a:pPr marL="0" indent="0">
              <a:buNone/>
            </a:pPr>
            <a:endParaRPr lang="cs-CZ" dirty="0">
              <a:cs typeface="Calibri"/>
            </a:endParaRPr>
          </a:p>
          <a:p>
            <a:pPr>
              <a:buFont typeface="Arial" panose="020F0502020204030204" pitchFamily="34" charset="0"/>
              <a:buChar char="•"/>
            </a:pPr>
            <a:endParaRPr lang="cs-CZ">
              <a:cs typeface="Calibri"/>
            </a:endParaRPr>
          </a:p>
        </p:txBody>
      </p:sp>
    </p:spTree>
    <p:extLst>
      <p:ext uri="{BB962C8B-B14F-4D97-AF65-F5344CB8AC3E}">
        <p14:creationId xmlns:p14="http://schemas.microsoft.com/office/powerpoint/2010/main" val="3446782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73B054-697E-4B6A-A6D2-CFE8B5B37FFC}"/>
              </a:ext>
            </a:extLst>
          </p:cNvPr>
          <p:cNvSpPr>
            <a:spLocks noGrp="1"/>
          </p:cNvSpPr>
          <p:nvPr>
            <p:ph type="title"/>
          </p:nvPr>
        </p:nvSpPr>
        <p:spPr>
          <a:xfrm>
            <a:off x="1097279" y="689169"/>
            <a:ext cx="10202173" cy="1019436"/>
          </a:xfrm>
        </p:spPr>
        <p:txBody>
          <a:bodyPr>
            <a:normAutofit/>
          </a:bodyPr>
          <a:lstStyle/>
          <a:p>
            <a:r>
              <a:rPr lang="cs-CZ" dirty="0">
                <a:cs typeface="Calibri Light"/>
              </a:rPr>
              <a:t>Test </a:t>
            </a:r>
            <a:endParaRPr lang="cs-CZ" dirty="0"/>
          </a:p>
        </p:txBody>
      </p:sp>
      <p:sp>
        <p:nvSpPr>
          <p:cNvPr id="3" name="Zástupný obsah 2">
            <a:extLst>
              <a:ext uri="{FF2B5EF4-FFF2-40B4-BE49-F238E27FC236}">
                <a16:creationId xmlns:a16="http://schemas.microsoft.com/office/drawing/2014/main" id="{A3CC1C8C-385F-4781-8DA0-ED6F253D08C8}"/>
              </a:ext>
            </a:extLst>
          </p:cNvPr>
          <p:cNvSpPr>
            <a:spLocks noGrp="1"/>
          </p:cNvSpPr>
          <p:nvPr>
            <p:ph idx="1"/>
          </p:nvPr>
        </p:nvSpPr>
        <p:spPr>
          <a:xfrm>
            <a:off x="1097280" y="1931998"/>
            <a:ext cx="10058400" cy="4023360"/>
          </a:xfrm>
        </p:spPr>
        <p:txBody>
          <a:bodyPr vert="horz" lIns="0" tIns="45720" rIns="0" bIns="45720" rtlCol="0" anchor="t">
            <a:normAutofit/>
          </a:bodyPr>
          <a:lstStyle/>
          <a:p>
            <a:r>
              <a:rPr lang="cs-CZ" b="1">
                <a:ea typeface="+mn-lt"/>
                <a:cs typeface="+mn-lt"/>
              </a:rPr>
              <a:t>Mathew Dye, Peter Hauser, Daphne Bavelier </a:t>
            </a:r>
            <a:endParaRPr lang="cs-CZ" dirty="0">
              <a:ea typeface="+mn-lt"/>
              <a:cs typeface="+mn-lt"/>
            </a:endParaRPr>
          </a:p>
          <a:p>
            <a:pPr>
              <a:buFont typeface="Arial,Sans-Serif" panose="020F0502020204030204" pitchFamily="34" charset="0"/>
              <a:buChar char="•"/>
            </a:pPr>
            <a:r>
              <a:rPr lang="cs-CZ">
                <a:ea typeface="+mn-lt"/>
                <a:cs typeface="+mn-lt"/>
              </a:rPr>
              <a:t>užitečné zorné pole (Useful Field of View – UFOV) </a:t>
            </a:r>
            <a:endParaRPr lang="en-US">
              <a:ea typeface="+mn-lt"/>
              <a:cs typeface="+mn-lt"/>
            </a:endParaRPr>
          </a:p>
          <a:p>
            <a:pPr>
              <a:buFont typeface="Arial,Sans-Serif" panose="020F0502020204030204" pitchFamily="34" charset="0"/>
              <a:buChar char="•"/>
            </a:pPr>
            <a:r>
              <a:rPr lang="cs-CZ">
                <a:ea typeface="+mn-lt"/>
                <a:cs typeface="+mn-lt"/>
              </a:rPr>
              <a:t>slyšící x neslyšící měli identifikovat podnět (obličej) a místo, kde se současně pohybuje hvězda </a:t>
            </a:r>
            <a:endParaRPr lang="cs-CZ" dirty="0">
              <a:ea typeface="+mn-lt"/>
              <a:cs typeface="+mn-lt"/>
            </a:endParaRPr>
          </a:p>
          <a:p>
            <a:pPr>
              <a:buFont typeface="Arial,Sans-Serif" panose="020F0502020204030204" pitchFamily="34" charset="0"/>
              <a:buChar char="•"/>
            </a:pPr>
            <a:r>
              <a:rPr lang="cs-CZ">
                <a:ea typeface="+mn-lt"/>
                <a:cs typeface="+mn-lt"/>
              </a:rPr>
              <a:t>měřená délka času - neslyšící potřebovali méně času než slyšící </a:t>
            </a:r>
            <a:endParaRPr lang="cs-CZ" dirty="0">
              <a:ea typeface="+mn-lt"/>
              <a:cs typeface="+mn-lt"/>
            </a:endParaRPr>
          </a:p>
          <a:p>
            <a:pPr>
              <a:buFont typeface="Arial,Sans-Serif" panose="020F0502020204030204" pitchFamily="34" charset="0"/>
              <a:buChar char="•"/>
            </a:pPr>
            <a:endParaRPr lang="cs-CZ" dirty="0">
              <a:ea typeface="+mn-lt"/>
              <a:cs typeface="+mn-lt"/>
            </a:endParaRPr>
          </a:p>
          <a:p>
            <a:r>
              <a:rPr lang="cs-CZ" b="1">
                <a:ea typeface="+mn-lt"/>
                <a:cs typeface="+mn-lt"/>
              </a:rPr>
              <a:t>Charlotte Codina a kolegové </a:t>
            </a:r>
            <a:endParaRPr lang="cs-CZ" b="1" dirty="0">
              <a:ea typeface="+mn-lt"/>
              <a:cs typeface="+mn-lt"/>
            </a:endParaRPr>
          </a:p>
          <a:p>
            <a:pPr>
              <a:buFont typeface="Arial,Sans-Serif" panose="020F0502020204030204" pitchFamily="34" charset="0"/>
              <a:buChar char="•"/>
            </a:pPr>
            <a:r>
              <a:rPr lang="cs-CZ">
                <a:ea typeface="+mn-lt"/>
                <a:cs typeface="+mn-lt"/>
              </a:rPr>
              <a:t>slyšící a neslyšící děti x slyšící a neslyšící dospělí </a:t>
            </a:r>
            <a:endParaRPr lang="cs-CZ" dirty="0">
              <a:ea typeface="+mn-lt"/>
              <a:cs typeface="+mn-lt"/>
            </a:endParaRPr>
          </a:p>
          <a:p>
            <a:pPr>
              <a:buFont typeface="Arial,Sans-Serif" panose="020F0502020204030204" pitchFamily="34" charset="0"/>
              <a:buChar char="•"/>
            </a:pPr>
            <a:r>
              <a:rPr lang="cs-CZ">
                <a:ea typeface="+mn-lt"/>
                <a:cs typeface="+mn-lt"/>
              </a:rPr>
              <a:t>hlášení blikajících LED </a:t>
            </a:r>
            <a:endParaRPr lang="cs-CZ" dirty="0">
              <a:ea typeface="+mn-lt"/>
              <a:cs typeface="+mn-lt"/>
            </a:endParaRPr>
          </a:p>
          <a:p>
            <a:pPr>
              <a:buFont typeface="Arial,Sans-Serif" panose="020F0502020204030204" pitchFamily="34" charset="0"/>
              <a:buChar char="•"/>
            </a:pPr>
            <a:r>
              <a:rPr lang="cs-CZ">
                <a:ea typeface="+mn-lt"/>
                <a:cs typeface="+mn-lt"/>
              </a:rPr>
              <a:t>dospívající neslyšící a dospělí neslyšící reagovali mnohem rychleji než slyšící vrstevníci </a:t>
            </a:r>
            <a:endParaRPr lang="cs-CZ" dirty="0">
              <a:ea typeface="+mn-lt"/>
              <a:cs typeface="+mn-lt"/>
            </a:endParaRPr>
          </a:p>
          <a:p>
            <a:pPr>
              <a:buFont typeface="Arial,Sans-Serif" panose="020F0502020204030204" pitchFamily="34" charset="0"/>
              <a:buChar char="•"/>
            </a:pPr>
            <a:endParaRPr lang="cs-CZ" dirty="0">
              <a:ea typeface="+mn-lt"/>
              <a:cs typeface="+mn-lt"/>
            </a:endParaRPr>
          </a:p>
          <a:p>
            <a:pPr>
              <a:buFont typeface="Arial,Sans-Serif" panose="020F0502020204030204" pitchFamily="34" charset="0"/>
              <a:buChar char="•"/>
            </a:pPr>
            <a:endParaRPr lang="cs-CZ" dirty="0">
              <a:ea typeface="+mn-lt"/>
              <a:cs typeface="+mn-lt"/>
            </a:endParaRPr>
          </a:p>
          <a:p>
            <a:endParaRPr lang="cs-CZ" dirty="0">
              <a:cs typeface="Calibri"/>
            </a:endParaRPr>
          </a:p>
        </p:txBody>
      </p:sp>
    </p:spTree>
    <p:extLst>
      <p:ext uri="{BB962C8B-B14F-4D97-AF65-F5344CB8AC3E}">
        <p14:creationId xmlns:p14="http://schemas.microsoft.com/office/powerpoint/2010/main" val="3961603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E76A35-E101-4E80-BAA9-BB03A0718582}"/>
              </a:ext>
            </a:extLst>
          </p:cNvPr>
          <p:cNvSpPr>
            <a:spLocks noGrp="1"/>
          </p:cNvSpPr>
          <p:nvPr>
            <p:ph type="title"/>
          </p:nvPr>
        </p:nvSpPr>
        <p:spPr/>
        <p:txBody>
          <a:bodyPr/>
          <a:lstStyle/>
          <a:p>
            <a:r>
              <a:rPr lang="cs-CZ">
                <a:cs typeface="Calibri Light"/>
              </a:rPr>
              <a:t>Mozek neslyšících </a:t>
            </a:r>
            <a:endParaRPr lang="cs-CZ"/>
          </a:p>
        </p:txBody>
      </p:sp>
      <p:sp>
        <p:nvSpPr>
          <p:cNvPr id="3" name="Zástupný obsah 2">
            <a:extLst>
              <a:ext uri="{FF2B5EF4-FFF2-40B4-BE49-F238E27FC236}">
                <a16:creationId xmlns:a16="http://schemas.microsoft.com/office/drawing/2014/main" id="{20C1EA0E-40DD-46B8-9AFA-1939D835889C}"/>
              </a:ext>
            </a:extLst>
          </p:cNvPr>
          <p:cNvSpPr>
            <a:spLocks noGrp="1"/>
          </p:cNvSpPr>
          <p:nvPr>
            <p:ph idx="1"/>
          </p:nvPr>
        </p:nvSpPr>
        <p:spPr/>
        <p:txBody>
          <a:bodyPr vert="horz" lIns="0" tIns="45720" rIns="0" bIns="45720" rtlCol="0" anchor="t">
            <a:normAutofit lnSpcReduction="10000"/>
          </a:bodyPr>
          <a:lstStyle/>
          <a:p>
            <a:pPr>
              <a:buFont typeface="Arial" panose="020F0502020204030204" pitchFamily="34" charset="0"/>
              <a:buChar char="•"/>
            </a:pPr>
            <a:r>
              <a:rPr lang="cs-CZ" dirty="0">
                <a:cs typeface="Calibri"/>
              </a:rPr>
              <a:t>mozek = více smyslový procesor </a:t>
            </a:r>
          </a:p>
          <a:p>
            <a:pPr>
              <a:buFont typeface="Arial" panose="020F0502020204030204" pitchFamily="34" charset="0"/>
              <a:buChar char="•"/>
            </a:pPr>
            <a:r>
              <a:rPr lang="cs-CZ" b="1" dirty="0" err="1">
                <a:cs typeface="Calibri"/>
              </a:rPr>
              <a:t>McGurk</a:t>
            </a:r>
            <a:r>
              <a:rPr lang="cs-CZ" b="1" dirty="0">
                <a:cs typeface="Calibri"/>
              </a:rPr>
              <a:t> efekt</a:t>
            </a:r>
            <a:r>
              <a:rPr lang="cs-CZ" dirty="0">
                <a:cs typeface="Calibri"/>
              </a:rPr>
              <a:t> - zvuková iluze</a:t>
            </a:r>
          </a:p>
          <a:p>
            <a:pPr marL="0" indent="0">
              <a:buNone/>
            </a:pPr>
            <a:r>
              <a:rPr lang="cs-CZ" dirty="0">
                <a:cs typeface="Calibri"/>
              </a:rPr>
              <a:t> - pohyby rtů zaujmou sluchové vnímání</a:t>
            </a:r>
            <a:br>
              <a:rPr lang="cs-CZ" dirty="0">
                <a:cs typeface="Calibri"/>
              </a:rPr>
            </a:br>
            <a:r>
              <a:rPr lang="cs-CZ" dirty="0">
                <a:cs typeface="Calibri"/>
              </a:rPr>
              <a:t>   řeči </a:t>
            </a:r>
          </a:p>
          <a:p>
            <a:endParaRPr lang="cs-CZ">
              <a:cs typeface="Calibri"/>
            </a:endParaRPr>
          </a:p>
          <a:p>
            <a:pPr marL="0" indent="0">
              <a:buNone/>
            </a:pPr>
            <a:r>
              <a:rPr lang="cs-CZ" dirty="0">
                <a:cs typeface="Calibri"/>
              </a:rPr>
              <a:t>Techniky: </a:t>
            </a:r>
          </a:p>
          <a:p>
            <a:pPr marL="457200" indent="-457200">
              <a:buAutoNum type="alphaLcParenR"/>
            </a:pPr>
            <a:r>
              <a:rPr lang="cs-CZ" dirty="0">
                <a:cs typeface="Calibri"/>
              </a:rPr>
              <a:t>ERP (event-</a:t>
            </a:r>
            <a:r>
              <a:rPr lang="cs-CZ" dirty="0" err="1">
                <a:cs typeface="Calibri"/>
              </a:rPr>
              <a:t>related</a:t>
            </a:r>
            <a:r>
              <a:rPr lang="cs-CZ" dirty="0">
                <a:cs typeface="Calibri"/>
              </a:rPr>
              <a:t>-</a:t>
            </a:r>
            <a:r>
              <a:rPr lang="cs-CZ" dirty="0" err="1">
                <a:cs typeface="Calibri"/>
              </a:rPr>
              <a:t>potencial</a:t>
            </a:r>
            <a:r>
              <a:rPr lang="cs-CZ" dirty="0">
                <a:cs typeface="Calibri"/>
              </a:rPr>
              <a:t>)</a:t>
            </a:r>
          </a:p>
          <a:p>
            <a:pPr marL="457200" indent="-457200">
              <a:buAutoNum type="alphaLcParenR"/>
            </a:pPr>
            <a:r>
              <a:rPr lang="cs-CZ" dirty="0">
                <a:cs typeface="Calibri"/>
              </a:rPr>
              <a:t>FMRI (</a:t>
            </a:r>
            <a:r>
              <a:rPr lang="cs-CZ" dirty="0" err="1">
                <a:cs typeface="Calibri"/>
              </a:rPr>
              <a:t>functional</a:t>
            </a:r>
            <a:r>
              <a:rPr lang="cs-CZ" dirty="0">
                <a:cs typeface="Calibri"/>
              </a:rPr>
              <a:t>-</a:t>
            </a:r>
            <a:r>
              <a:rPr lang="cs-CZ" dirty="0" err="1">
                <a:cs typeface="Calibri"/>
              </a:rPr>
              <a:t>magnetic</a:t>
            </a:r>
            <a:r>
              <a:rPr lang="cs-CZ" dirty="0">
                <a:cs typeface="Calibri"/>
              </a:rPr>
              <a:t>-resonance-</a:t>
            </a:r>
            <a:br>
              <a:rPr lang="cs-CZ" dirty="0">
                <a:cs typeface="Calibri"/>
              </a:rPr>
            </a:br>
            <a:r>
              <a:rPr lang="cs-CZ" dirty="0" err="1">
                <a:cs typeface="Calibri"/>
              </a:rPr>
              <a:t>imaging</a:t>
            </a:r>
            <a:r>
              <a:rPr lang="cs-CZ" dirty="0">
                <a:cs typeface="Calibri"/>
              </a:rPr>
              <a:t>) </a:t>
            </a:r>
            <a:br>
              <a:rPr lang="cs-CZ" dirty="0">
                <a:cs typeface="Calibri"/>
              </a:rPr>
            </a:br>
            <a:br>
              <a:rPr lang="cs-CZ" dirty="0">
                <a:cs typeface="Calibri"/>
              </a:rPr>
            </a:br>
            <a:endParaRPr lang="cs-CZ">
              <a:cs typeface="Calibri"/>
            </a:endParaRPr>
          </a:p>
          <a:p>
            <a:pPr>
              <a:buFont typeface="Arial" panose="020F0502020204030204" pitchFamily="34" charset="0"/>
              <a:buChar char="•"/>
            </a:pPr>
            <a:endParaRPr lang="cs-CZ">
              <a:cs typeface="Calibri"/>
            </a:endParaRPr>
          </a:p>
          <a:p>
            <a:pPr>
              <a:buFont typeface="Arial" panose="020F0502020204030204" pitchFamily="34" charset="0"/>
              <a:buChar char="•"/>
            </a:pPr>
            <a:endParaRPr lang="cs-CZ">
              <a:cs typeface="Calibri"/>
            </a:endParaRPr>
          </a:p>
        </p:txBody>
      </p:sp>
      <p:pic>
        <p:nvPicPr>
          <p:cNvPr id="4" name="Obrázek 4">
            <a:hlinkClick r:id="" action="ppaction://media"/>
            <a:extLst>
              <a:ext uri="{FF2B5EF4-FFF2-40B4-BE49-F238E27FC236}">
                <a16:creationId xmlns:a16="http://schemas.microsoft.com/office/drawing/2014/main" id="{893B1D41-270B-4256-BBBA-43BC7E44FA52}"/>
              </a:ext>
            </a:extLst>
          </p:cNvPr>
          <p:cNvPicPr>
            <a:picLocks noRot="1" noChangeAspect="1"/>
          </p:cNvPicPr>
          <p:nvPr>
            <a:videoFile r:link="rId1"/>
          </p:nvPr>
        </p:nvPicPr>
        <p:blipFill>
          <a:blip r:embed="rId4"/>
          <a:stretch>
            <a:fillRect/>
          </a:stretch>
        </p:blipFill>
        <p:spPr>
          <a:xfrm>
            <a:off x="5672267" y="1821033"/>
            <a:ext cx="5556250" cy="3958166"/>
          </a:xfrm>
          <a:prstGeom prst="rect">
            <a:avLst/>
          </a:prstGeom>
        </p:spPr>
      </p:pic>
    </p:spTree>
    <p:extLst>
      <p:ext uri="{BB962C8B-B14F-4D97-AF65-F5344CB8AC3E}">
        <p14:creationId xmlns:p14="http://schemas.microsoft.com/office/powerpoint/2010/main" val="39688358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F49B64-3CD8-4354-8877-16BD60959C12}"/>
              </a:ext>
            </a:extLst>
          </p:cNvPr>
          <p:cNvSpPr>
            <a:spLocks noGrp="1"/>
          </p:cNvSpPr>
          <p:nvPr>
            <p:ph type="title"/>
          </p:nvPr>
        </p:nvSpPr>
        <p:spPr>
          <a:xfrm>
            <a:off x="1097280" y="286603"/>
            <a:ext cx="10058400" cy="1450757"/>
          </a:xfrm>
        </p:spPr>
        <p:txBody>
          <a:bodyPr>
            <a:normAutofit/>
          </a:bodyPr>
          <a:lstStyle/>
          <a:p>
            <a:r>
              <a:rPr lang="cs-CZ" err="1">
                <a:cs typeface="Calibri Light"/>
              </a:rPr>
              <a:t>Deaf</a:t>
            </a:r>
            <a:r>
              <a:rPr lang="cs-CZ" dirty="0">
                <a:cs typeface="Calibri Light"/>
              </a:rPr>
              <a:t> </a:t>
            </a:r>
            <a:r>
              <a:rPr lang="cs-CZ" err="1">
                <a:cs typeface="Calibri Light"/>
              </a:rPr>
              <a:t>Gain</a:t>
            </a:r>
            <a:r>
              <a:rPr lang="cs-CZ">
                <a:cs typeface="Calibri Light"/>
              </a:rPr>
              <a:t> a oko pozorovatele </a:t>
            </a:r>
            <a:r>
              <a:rPr lang="cs-CZ" dirty="0">
                <a:cs typeface="Calibri Light"/>
              </a:rPr>
              <a:t> </a:t>
            </a:r>
            <a:endParaRPr lang="cs-CZ"/>
          </a:p>
        </p:txBody>
      </p:sp>
      <p:sp>
        <p:nvSpPr>
          <p:cNvPr id="3" name="Zástupný obsah 2">
            <a:extLst>
              <a:ext uri="{FF2B5EF4-FFF2-40B4-BE49-F238E27FC236}">
                <a16:creationId xmlns:a16="http://schemas.microsoft.com/office/drawing/2014/main" id="{45C2194A-1C3F-4495-82E9-CFA4F0B43CFB}"/>
              </a:ext>
            </a:extLst>
          </p:cNvPr>
          <p:cNvSpPr>
            <a:spLocks noGrp="1"/>
          </p:cNvSpPr>
          <p:nvPr>
            <p:ph idx="1"/>
          </p:nvPr>
        </p:nvSpPr>
        <p:spPr>
          <a:xfrm>
            <a:off x="1097279" y="1845734"/>
            <a:ext cx="6454987" cy="4023360"/>
          </a:xfrm>
        </p:spPr>
        <p:txBody>
          <a:bodyPr vert="horz" lIns="0" tIns="45720" rIns="0" bIns="45720" rtlCol="0" anchor="t">
            <a:normAutofit/>
          </a:bodyPr>
          <a:lstStyle/>
          <a:p>
            <a:pPr>
              <a:buFont typeface="Arial" panose="020F0502020204030204" pitchFamily="34" charset="0"/>
              <a:buChar char="•"/>
            </a:pPr>
            <a:r>
              <a:rPr lang="cs-CZ" dirty="0">
                <a:cs typeface="Calibri"/>
              </a:rPr>
              <a:t>neslyšící mají výhody v periferním vidění </a:t>
            </a:r>
          </a:p>
          <a:p>
            <a:pPr>
              <a:buFont typeface="Arial" panose="020F0502020204030204" pitchFamily="34" charset="0"/>
              <a:buChar char="•"/>
            </a:pPr>
            <a:r>
              <a:rPr lang="cs-CZ" dirty="0">
                <a:cs typeface="Calibri"/>
              </a:rPr>
              <a:t>slyšící zaznamenávají periferii sluchovým systémem </a:t>
            </a:r>
          </a:p>
          <a:p>
            <a:pPr>
              <a:buFont typeface="Arial" panose="020F0502020204030204" pitchFamily="34" charset="0"/>
              <a:buChar char="•"/>
            </a:pPr>
            <a:r>
              <a:rPr lang="cs-CZ">
                <a:cs typeface="Calibri"/>
              </a:rPr>
              <a:t>Snížení dopravních nehod a lepší pozornost ve sportu? </a:t>
            </a:r>
          </a:p>
          <a:p>
            <a:pPr>
              <a:buFont typeface="Arial" panose="020F0502020204030204" pitchFamily="34" charset="0"/>
              <a:buChar char="•"/>
            </a:pPr>
            <a:r>
              <a:rPr lang="cs-CZ" dirty="0">
                <a:cs typeface="Calibri"/>
              </a:rPr>
              <a:t>z neslyšící </a:t>
            </a:r>
            <a:r>
              <a:rPr lang="cs-CZ">
                <a:cs typeface="Calibri"/>
              </a:rPr>
              <a:t>perspektivy = Deaf Gain, z medicínského hlediska naopak </a:t>
            </a:r>
          </a:p>
          <a:p>
            <a:pPr>
              <a:buFont typeface="Arial" panose="020F0502020204030204" pitchFamily="34" charset="0"/>
              <a:buChar char="•"/>
            </a:pPr>
            <a:r>
              <a:rPr lang="cs-CZ">
                <a:cs typeface="Calibri"/>
              </a:rPr>
              <a:t>neslyšící dokáží díky vizuálnímu zpracování lépe naslouchat </a:t>
            </a:r>
            <a:endParaRPr lang="cs-CZ" dirty="0">
              <a:cs typeface="Calibri"/>
            </a:endParaRPr>
          </a:p>
          <a:p>
            <a:pPr>
              <a:buFont typeface="Arial" panose="020F0502020204030204" pitchFamily="34" charset="0"/>
              <a:buChar char="•"/>
            </a:pPr>
            <a:endParaRPr lang="cs-CZ">
              <a:cs typeface="Calibri"/>
            </a:endParaRPr>
          </a:p>
        </p:txBody>
      </p:sp>
      <p:pic>
        <p:nvPicPr>
          <p:cNvPr id="4" name="Obrázek 4" descr="Obsah obrázku nůž, kreslení&#10;&#10;Popis vygenerovaný s velmi vysokou mírou spolehlivosti">
            <a:extLst>
              <a:ext uri="{FF2B5EF4-FFF2-40B4-BE49-F238E27FC236}">
                <a16:creationId xmlns:a16="http://schemas.microsoft.com/office/drawing/2014/main" id="{13898C6D-8A55-4C1A-8FAE-643A98F8EDD7}"/>
              </a:ext>
            </a:extLst>
          </p:cNvPr>
          <p:cNvPicPr>
            <a:picLocks noChangeAspect="1"/>
          </p:cNvPicPr>
          <p:nvPr/>
        </p:nvPicPr>
        <p:blipFill rotWithShape="1">
          <a:blip r:embed="rId2"/>
          <a:srcRect l="4514" r="5163"/>
          <a:stretch/>
        </p:blipFill>
        <p:spPr>
          <a:xfrm>
            <a:off x="8020570" y="1916318"/>
            <a:ext cx="3135109" cy="3471012"/>
          </a:xfrm>
          <a:prstGeom prst="rect">
            <a:avLst/>
          </a:prstGeom>
        </p:spPr>
      </p:pic>
    </p:spTree>
    <p:extLst>
      <p:ext uri="{BB962C8B-B14F-4D97-AF65-F5344CB8AC3E}">
        <p14:creationId xmlns:p14="http://schemas.microsoft.com/office/powerpoint/2010/main" val="23234730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F2B892-6355-4B13-9CF3-8247141CC620}"/>
              </a:ext>
            </a:extLst>
          </p:cNvPr>
          <p:cNvSpPr>
            <a:spLocks noGrp="1"/>
          </p:cNvSpPr>
          <p:nvPr>
            <p:ph type="title"/>
          </p:nvPr>
        </p:nvSpPr>
        <p:spPr>
          <a:xfrm>
            <a:off x="1097280" y="286603"/>
            <a:ext cx="10058400" cy="1450757"/>
          </a:xfrm>
        </p:spPr>
        <p:txBody>
          <a:bodyPr>
            <a:normAutofit/>
          </a:bodyPr>
          <a:lstStyle/>
          <a:p>
            <a:r>
              <a:rPr lang="cs-CZ">
                <a:cs typeface="Calibri Light"/>
              </a:rPr>
              <a:t>Nezodpovězené otázky</a:t>
            </a:r>
            <a:endParaRPr lang="cs-CZ"/>
          </a:p>
        </p:txBody>
      </p:sp>
      <p:sp>
        <p:nvSpPr>
          <p:cNvPr id="3" name="Zástupný obsah 2">
            <a:extLst>
              <a:ext uri="{FF2B5EF4-FFF2-40B4-BE49-F238E27FC236}">
                <a16:creationId xmlns:a16="http://schemas.microsoft.com/office/drawing/2014/main" id="{6AC2C6F7-D51D-44BD-904E-D574B45CF425}"/>
              </a:ext>
            </a:extLst>
          </p:cNvPr>
          <p:cNvSpPr>
            <a:spLocks noGrp="1"/>
          </p:cNvSpPr>
          <p:nvPr>
            <p:ph idx="1"/>
          </p:nvPr>
        </p:nvSpPr>
        <p:spPr>
          <a:xfrm>
            <a:off x="1097279" y="1845734"/>
            <a:ext cx="6454987" cy="4023360"/>
          </a:xfrm>
        </p:spPr>
        <p:txBody>
          <a:bodyPr vert="horz" lIns="0" tIns="45720" rIns="0" bIns="45720" rtlCol="0">
            <a:normAutofit/>
          </a:bodyPr>
          <a:lstStyle/>
          <a:p>
            <a:pPr>
              <a:buFont typeface="Arial" panose="020F0502020204030204" pitchFamily="34" charset="0"/>
              <a:buChar char="•"/>
            </a:pPr>
            <a:r>
              <a:rPr lang="cs-CZ" dirty="0">
                <a:cs typeface="Calibri" panose="020F0502020204030204"/>
              </a:rPr>
              <a:t>velmi krátká práce s neslyšícími dětmi - dodnes není známo, jak časné změny ve vizuálním zpracování mohou nastat </a:t>
            </a:r>
          </a:p>
          <a:p>
            <a:pPr>
              <a:buFont typeface="Arial" panose="020F0502020204030204" pitchFamily="34" charset="0"/>
              <a:buChar char="•"/>
            </a:pPr>
            <a:r>
              <a:rPr lang="cs-CZ" dirty="0">
                <a:cs typeface="Calibri" panose="020F0502020204030204"/>
              </a:rPr>
              <a:t>nevíme, zda kompenzační pomůcky neruší vizuální pozornost </a:t>
            </a:r>
          </a:p>
          <a:p>
            <a:pPr>
              <a:buFont typeface="Arial" panose="020F0502020204030204" pitchFamily="34" charset="0"/>
              <a:buChar char="•"/>
            </a:pPr>
            <a:r>
              <a:rPr lang="cs-CZ" dirty="0" err="1">
                <a:cs typeface="Calibri" panose="020F0502020204030204"/>
              </a:rPr>
              <a:t>Deaf</a:t>
            </a:r>
            <a:r>
              <a:rPr lang="cs-CZ" dirty="0">
                <a:cs typeface="Calibri" panose="020F0502020204030204"/>
              </a:rPr>
              <a:t> </a:t>
            </a:r>
            <a:r>
              <a:rPr lang="cs-CZ" dirty="0" err="1">
                <a:cs typeface="Calibri" panose="020F0502020204030204"/>
              </a:rPr>
              <a:t>Gain</a:t>
            </a:r>
            <a:r>
              <a:rPr lang="cs-CZ" dirty="0">
                <a:cs typeface="Calibri" panose="020F0502020204030204"/>
              </a:rPr>
              <a:t> a Sign </a:t>
            </a:r>
            <a:r>
              <a:rPr lang="cs-CZ" dirty="0" err="1">
                <a:cs typeface="Calibri" panose="020F0502020204030204"/>
              </a:rPr>
              <a:t>Gain</a:t>
            </a:r>
            <a:r>
              <a:rPr lang="cs-CZ" dirty="0">
                <a:cs typeface="Calibri" panose="020F0502020204030204"/>
              </a:rPr>
              <a:t> by měly spolupracovat spolu: </a:t>
            </a:r>
          </a:p>
          <a:p>
            <a:pPr marL="457200" indent="-457200">
              <a:buAutoNum type="alphaLcParenR"/>
            </a:pPr>
            <a:r>
              <a:rPr lang="cs-CZ" dirty="0">
                <a:cs typeface="Calibri" panose="020F0502020204030204"/>
              </a:rPr>
              <a:t>podpora zdravého myšlení</a:t>
            </a:r>
          </a:p>
          <a:p>
            <a:pPr marL="457200" indent="-457200">
              <a:buAutoNum type="alphaLcParenR"/>
            </a:pPr>
            <a:r>
              <a:rPr lang="cs-CZ" dirty="0">
                <a:cs typeface="Calibri" panose="020F0502020204030204"/>
              </a:rPr>
              <a:t>lingvistika </a:t>
            </a:r>
          </a:p>
          <a:p>
            <a:pPr marL="457200" indent="-457200">
              <a:buAutoNum type="alphaLcParenR"/>
            </a:pPr>
            <a:r>
              <a:rPr lang="cs-CZ" dirty="0">
                <a:cs typeface="Calibri" panose="020F0502020204030204"/>
              </a:rPr>
              <a:t>sociálně-kulturní rozvoj neslyšících dětí </a:t>
            </a:r>
            <a:endParaRPr lang="cs-CZ" dirty="0"/>
          </a:p>
        </p:txBody>
      </p:sp>
      <p:pic>
        <p:nvPicPr>
          <p:cNvPr id="4" name="Obrázek 4" descr="Obsah obrázku text&#10;&#10;Popis vygenerovaný s velmi vysokou mírou spolehlivosti">
            <a:extLst>
              <a:ext uri="{FF2B5EF4-FFF2-40B4-BE49-F238E27FC236}">
                <a16:creationId xmlns:a16="http://schemas.microsoft.com/office/drawing/2014/main" id="{76272F31-CE51-453E-856E-37F95DD8F0EF}"/>
              </a:ext>
            </a:extLst>
          </p:cNvPr>
          <p:cNvPicPr>
            <a:picLocks noChangeAspect="1"/>
          </p:cNvPicPr>
          <p:nvPr/>
        </p:nvPicPr>
        <p:blipFill>
          <a:blip r:embed="rId2"/>
          <a:stretch>
            <a:fillRect/>
          </a:stretch>
        </p:blipFill>
        <p:spPr>
          <a:xfrm>
            <a:off x="8167003" y="1916318"/>
            <a:ext cx="2842242" cy="3471012"/>
          </a:xfrm>
          <a:prstGeom prst="rect">
            <a:avLst/>
          </a:prstGeom>
        </p:spPr>
      </p:pic>
    </p:spTree>
    <p:extLst>
      <p:ext uri="{BB962C8B-B14F-4D97-AF65-F5344CB8AC3E}">
        <p14:creationId xmlns:p14="http://schemas.microsoft.com/office/powerpoint/2010/main" val="28882420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12EBE4-7D4A-4EF7-B284-2BAC04A58F11}"/>
              </a:ext>
            </a:extLst>
          </p:cNvPr>
          <p:cNvSpPr>
            <a:spLocks noGrp="1"/>
          </p:cNvSpPr>
          <p:nvPr>
            <p:ph type="title"/>
          </p:nvPr>
        </p:nvSpPr>
        <p:spPr>
          <a:xfrm>
            <a:off x="1097280" y="286603"/>
            <a:ext cx="10058400" cy="1450757"/>
          </a:xfrm>
        </p:spPr>
        <p:txBody>
          <a:bodyPr>
            <a:normAutofit/>
          </a:bodyPr>
          <a:lstStyle/>
          <a:p>
            <a:r>
              <a:rPr lang="cs-CZ">
                <a:cs typeface="Calibri Light"/>
              </a:rPr>
              <a:t>OTÁZKY</a:t>
            </a:r>
            <a:endParaRPr lang="cs-CZ"/>
          </a:p>
        </p:txBody>
      </p:sp>
      <p:sp>
        <p:nvSpPr>
          <p:cNvPr id="3" name="Zástupný obsah 2">
            <a:extLst>
              <a:ext uri="{FF2B5EF4-FFF2-40B4-BE49-F238E27FC236}">
                <a16:creationId xmlns:a16="http://schemas.microsoft.com/office/drawing/2014/main" id="{C53EF2F8-5234-48E0-B82E-BF9F004A7FB8}"/>
              </a:ext>
            </a:extLst>
          </p:cNvPr>
          <p:cNvSpPr>
            <a:spLocks noGrp="1"/>
          </p:cNvSpPr>
          <p:nvPr>
            <p:ph idx="1"/>
          </p:nvPr>
        </p:nvSpPr>
        <p:spPr>
          <a:xfrm>
            <a:off x="1097279" y="1845734"/>
            <a:ext cx="6454987" cy="4023360"/>
          </a:xfrm>
        </p:spPr>
        <p:txBody>
          <a:bodyPr vert="horz" lIns="0" tIns="45720" rIns="0" bIns="45720" rtlCol="0" anchor="t">
            <a:normAutofit/>
          </a:bodyPr>
          <a:lstStyle/>
          <a:p>
            <a:r>
              <a:rPr lang="cs-CZ" dirty="0">
                <a:cs typeface="Calibri"/>
              </a:rPr>
              <a:t>1) Jmenujte alespoň jeden ze způsobů testování </a:t>
            </a:r>
          </a:p>
          <a:p>
            <a:endParaRPr lang="cs-CZ" dirty="0">
              <a:cs typeface="Calibri"/>
            </a:endParaRPr>
          </a:p>
          <a:p>
            <a:r>
              <a:rPr lang="cs-CZ" dirty="0">
                <a:cs typeface="Calibri"/>
              </a:rPr>
              <a:t>2) V čem spočívá </a:t>
            </a:r>
            <a:r>
              <a:rPr lang="cs-CZ">
                <a:cs typeface="Calibri"/>
              </a:rPr>
              <a:t>McGurk</a:t>
            </a:r>
            <a:r>
              <a:rPr lang="cs-CZ" dirty="0">
                <a:cs typeface="Calibri"/>
              </a:rPr>
              <a:t> efekt? </a:t>
            </a:r>
          </a:p>
        </p:txBody>
      </p:sp>
      <p:pic>
        <p:nvPicPr>
          <p:cNvPr id="4" name="Obrázek 4">
            <a:extLst>
              <a:ext uri="{FF2B5EF4-FFF2-40B4-BE49-F238E27FC236}">
                <a16:creationId xmlns:a16="http://schemas.microsoft.com/office/drawing/2014/main" id="{8D30683D-8BB8-49B5-B802-F85A9C454D53}"/>
              </a:ext>
            </a:extLst>
          </p:cNvPr>
          <p:cNvPicPr>
            <a:picLocks noChangeAspect="1"/>
          </p:cNvPicPr>
          <p:nvPr/>
        </p:nvPicPr>
        <p:blipFill>
          <a:blip r:embed="rId2"/>
          <a:stretch>
            <a:fillRect/>
          </a:stretch>
        </p:blipFill>
        <p:spPr>
          <a:xfrm>
            <a:off x="8020570" y="2476795"/>
            <a:ext cx="3135109" cy="2350057"/>
          </a:xfrm>
          <a:prstGeom prst="rect">
            <a:avLst/>
          </a:prstGeom>
        </p:spPr>
      </p:pic>
    </p:spTree>
    <p:extLst>
      <p:ext uri="{BB962C8B-B14F-4D97-AF65-F5344CB8AC3E}">
        <p14:creationId xmlns:p14="http://schemas.microsoft.com/office/powerpoint/2010/main" val="1147486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033186-B095-48E2-A731-8FB09D1BDCCB}"/>
              </a:ext>
            </a:extLst>
          </p:cNvPr>
          <p:cNvSpPr>
            <a:spLocks noGrp="1"/>
          </p:cNvSpPr>
          <p:nvPr>
            <p:ph type="title"/>
          </p:nvPr>
        </p:nvSpPr>
        <p:spPr>
          <a:xfrm>
            <a:off x="746359" y="276577"/>
            <a:ext cx="10950742" cy="1440731"/>
          </a:xfrm>
        </p:spPr>
        <p:txBody>
          <a:bodyPr/>
          <a:lstStyle/>
          <a:p>
            <a:r>
              <a:rPr lang="cs-CZ">
                <a:cs typeface="Calibri Light"/>
              </a:rPr>
              <a:t>Kompenzuje se ztráta sluchu "superzrakem"?</a:t>
            </a:r>
            <a:endParaRPr lang="cs-CZ" dirty="0">
              <a:cs typeface="Calibri Light"/>
            </a:endParaRPr>
          </a:p>
        </p:txBody>
      </p:sp>
      <p:sp>
        <p:nvSpPr>
          <p:cNvPr id="3" name="Zástupný obsah 2">
            <a:extLst>
              <a:ext uri="{FF2B5EF4-FFF2-40B4-BE49-F238E27FC236}">
                <a16:creationId xmlns:a16="http://schemas.microsoft.com/office/drawing/2014/main" id="{A301B8AE-AC47-46AD-934A-A1D3973B40BC}"/>
              </a:ext>
            </a:extLst>
          </p:cNvPr>
          <p:cNvSpPr>
            <a:spLocks noGrp="1"/>
          </p:cNvSpPr>
          <p:nvPr>
            <p:ph idx="1"/>
          </p:nvPr>
        </p:nvSpPr>
        <p:spPr>
          <a:xfrm>
            <a:off x="866675" y="1805629"/>
            <a:ext cx="10058400" cy="4023360"/>
          </a:xfrm>
        </p:spPr>
        <p:txBody>
          <a:bodyPr vert="horz" lIns="0" tIns="45720" rIns="0" bIns="45720" rtlCol="0" anchor="t">
            <a:normAutofit/>
          </a:bodyPr>
          <a:lstStyle/>
          <a:p>
            <a:endParaRPr lang="cs-CZ" sz="2800" dirty="0">
              <a:cs typeface="Calibri"/>
            </a:endParaRPr>
          </a:p>
          <a:p>
            <a:r>
              <a:rPr lang="cs-CZ" sz="2800">
                <a:cs typeface="Calibri"/>
              </a:rPr>
              <a:t>- vid (</a:t>
            </a:r>
            <a:r>
              <a:rPr lang="cs-CZ" sz="2800" err="1">
                <a:cs typeface="Calibri"/>
              </a:rPr>
              <a:t>sensation</a:t>
            </a:r>
            <a:r>
              <a:rPr lang="cs-CZ" sz="2800">
                <a:cs typeface="Calibri"/>
              </a:rPr>
              <a:t>)</a:t>
            </a:r>
            <a:endParaRPr lang="cs-CZ"/>
          </a:p>
          <a:p>
            <a:endParaRPr lang="cs-CZ" sz="2800">
              <a:cs typeface="Calibri"/>
            </a:endParaRPr>
          </a:p>
          <a:p>
            <a:r>
              <a:rPr lang="cs-CZ" sz="2800">
                <a:cs typeface="Calibri"/>
              </a:rPr>
              <a:t>- vnímání (perception)</a:t>
            </a:r>
          </a:p>
          <a:p>
            <a:endParaRPr lang="cs-CZ" sz="2800">
              <a:cs typeface="Calibri"/>
            </a:endParaRPr>
          </a:p>
          <a:p>
            <a:r>
              <a:rPr lang="cs-CZ" sz="2800">
                <a:cs typeface="Calibri"/>
              </a:rPr>
              <a:t>- pozornost (</a:t>
            </a:r>
            <a:r>
              <a:rPr lang="cs-CZ" sz="2800" err="1">
                <a:cs typeface="Calibri"/>
              </a:rPr>
              <a:t>attention</a:t>
            </a:r>
            <a:r>
              <a:rPr lang="cs-CZ" sz="2800">
                <a:cs typeface="Calibri"/>
              </a:rPr>
              <a:t>)</a:t>
            </a:r>
          </a:p>
        </p:txBody>
      </p:sp>
    </p:spTree>
    <p:extLst>
      <p:ext uri="{BB962C8B-B14F-4D97-AF65-F5344CB8AC3E}">
        <p14:creationId xmlns:p14="http://schemas.microsoft.com/office/powerpoint/2010/main" val="1383127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A8FFEA1-1B69-4F42-B552-0CCF725968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AA3C9226-5EC8-460B-82D7-72AA994DF9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a:extLst>
              <a:ext uri="{FF2B5EF4-FFF2-40B4-BE49-F238E27FC236}">
                <a16:creationId xmlns:a16="http://schemas.microsoft.com/office/drawing/2014/main" id="{62A90A9D-33DF-408E-BF4C-F82588935C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5" name="Rectangle 14">
            <a:extLst>
              <a:ext uri="{FF2B5EF4-FFF2-40B4-BE49-F238E27FC236}">
                <a16:creationId xmlns:a16="http://schemas.microsoft.com/office/drawing/2014/main" id="{E6AA15AE-DAFE-4E1E-B05F-F57962FD3A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A337FACF-FCAE-48C9-A44A-D9CCAABEC950}"/>
              </a:ext>
            </a:extLst>
          </p:cNvPr>
          <p:cNvSpPr>
            <a:spLocks noGrp="1"/>
          </p:cNvSpPr>
          <p:nvPr>
            <p:ph type="title"/>
          </p:nvPr>
        </p:nvSpPr>
        <p:spPr>
          <a:xfrm>
            <a:off x="8549720" y="639097"/>
            <a:ext cx="3832656" cy="3697058"/>
          </a:xfrm>
        </p:spPr>
        <p:txBody>
          <a:bodyPr vert="horz" lIns="91440" tIns="45720" rIns="91440" bIns="45720" rtlCol="0" anchor="b">
            <a:normAutofit/>
          </a:bodyPr>
          <a:lstStyle/>
          <a:p>
            <a:r>
              <a:rPr lang="en-US" sz="9600">
                <a:solidFill>
                  <a:schemeClr val="tx1">
                    <a:lumMod val="85000"/>
                    <a:lumOff val="15000"/>
                  </a:schemeClr>
                </a:solidFill>
                <a:cs typeface="Calibri Light"/>
              </a:rPr>
              <a:t>TEST</a:t>
            </a:r>
            <a:br>
              <a:rPr lang="en-US" sz="6600">
                <a:solidFill>
                  <a:schemeClr val="tx1">
                    <a:lumMod val="85000"/>
                    <a:lumOff val="15000"/>
                  </a:schemeClr>
                </a:solidFill>
                <a:cs typeface="Calibri Light"/>
              </a:rPr>
            </a:br>
            <a:r>
              <a:rPr lang="en-US">
                <a:solidFill>
                  <a:schemeClr val="tx1">
                    <a:lumMod val="85000"/>
                    <a:lumOff val="15000"/>
                  </a:schemeClr>
                </a:solidFill>
                <a:cs typeface="Calibri Light"/>
              </a:rPr>
              <a:t>VNÍMÁNÍ</a:t>
            </a:r>
            <a:r>
              <a:rPr lang="en-US" sz="5400">
                <a:solidFill>
                  <a:schemeClr val="tx1">
                    <a:lumMod val="85000"/>
                    <a:lumOff val="15000"/>
                  </a:schemeClr>
                </a:solidFill>
                <a:cs typeface="Calibri Light"/>
              </a:rPr>
              <a:t> </a:t>
            </a:r>
            <a:r>
              <a:rPr lang="en-US" sz="3800">
                <a:solidFill>
                  <a:schemeClr val="tx1">
                    <a:lumMod val="85000"/>
                    <a:lumOff val="15000"/>
                  </a:schemeClr>
                </a:solidFill>
                <a:cs typeface="Calibri Light"/>
              </a:rPr>
              <a:t>KONTRASTU</a:t>
            </a:r>
          </a:p>
        </p:txBody>
      </p:sp>
      <p:pic>
        <p:nvPicPr>
          <p:cNvPr id="4" name="Obrázek 4">
            <a:extLst>
              <a:ext uri="{FF2B5EF4-FFF2-40B4-BE49-F238E27FC236}">
                <a16:creationId xmlns:a16="http://schemas.microsoft.com/office/drawing/2014/main" id="{99A4779D-B5A4-43F6-B804-A31E0D266C3F}"/>
              </a:ext>
            </a:extLst>
          </p:cNvPr>
          <p:cNvPicPr>
            <a:picLocks noGrp="1" noChangeAspect="1"/>
          </p:cNvPicPr>
          <p:nvPr>
            <p:ph idx="1"/>
          </p:nvPr>
        </p:nvPicPr>
        <p:blipFill>
          <a:blip r:embed="rId3"/>
          <a:stretch>
            <a:fillRect/>
          </a:stretch>
        </p:blipFill>
        <p:spPr>
          <a:xfrm>
            <a:off x="675138" y="640081"/>
            <a:ext cx="6829939" cy="5054156"/>
          </a:xfrm>
          <a:prstGeom prst="rect">
            <a:avLst/>
          </a:prstGeom>
        </p:spPr>
      </p:pic>
      <p:cxnSp>
        <p:nvCxnSpPr>
          <p:cNvPr id="17" name="Straight Connector 16">
            <a:extLst>
              <a:ext uri="{FF2B5EF4-FFF2-40B4-BE49-F238E27FC236}">
                <a16:creationId xmlns:a16="http://schemas.microsoft.com/office/drawing/2014/main" id="{D07141D5-A57C-43F5-A655-5BA2D0D2AFF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9DB1F97-BFF9-46CC-8EB4-BB63B98F13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88CAE6E3-39B4-4A16-97BC-9C376B9B7E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42071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A8FFEA1-1B69-4F42-B552-0CCF725968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AA3C9226-5EC8-460B-82D7-72AA994DF9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a:extLst>
              <a:ext uri="{FF2B5EF4-FFF2-40B4-BE49-F238E27FC236}">
                <a16:creationId xmlns:a16="http://schemas.microsoft.com/office/drawing/2014/main" id="{62A90A9D-33DF-408E-BF4C-F82588935C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5" name="Rectangle 14">
            <a:extLst>
              <a:ext uri="{FF2B5EF4-FFF2-40B4-BE49-F238E27FC236}">
                <a16:creationId xmlns:a16="http://schemas.microsoft.com/office/drawing/2014/main" id="{E6AA15AE-DAFE-4E1E-B05F-F57962FD3A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5B24C2F5-7AF7-456C-AA90-2E330474D081}"/>
              </a:ext>
            </a:extLst>
          </p:cNvPr>
          <p:cNvSpPr>
            <a:spLocks noGrp="1"/>
          </p:cNvSpPr>
          <p:nvPr>
            <p:ph type="title"/>
          </p:nvPr>
        </p:nvSpPr>
        <p:spPr>
          <a:xfrm>
            <a:off x="8516588" y="1136052"/>
            <a:ext cx="3170048" cy="3200102"/>
          </a:xfrm>
        </p:spPr>
        <p:txBody>
          <a:bodyPr vert="horz" lIns="91440" tIns="45720" rIns="91440" bIns="45720" rtlCol="0" anchor="b">
            <a:normAutofit/>
          </a:bodyPr>
          <a:lstStyle/>
          <a:p>
            <a:r>
              <a:rPr lang="en-US" sz="9600">
                <a:solidFill>
                  <a:schemeClr val="tx1">
                    <a:lumMod val="85000"/>
                    <a:lumOff val="15000"/>
                  </a:schemeClr>
                </a:solidFill>
                <a:cs typeface="Calibri Light"/>
              </a:rPr>
              <a:t>TEST </a:t>
            </a:r>
            <a:br>
              <a:rPr lang="en-US" sz="6600">
                <a:solidFill>
                  <a:schemeClr val="tx1">
                    <a:lumMod val="85000"/>
                    <a:lumOff val="15000"/>
                  </a:schemeClr>
                </a:solidFill>
                <a:cs typeface="Calibri Light"/>
              </a:rPr>
            </a:br>
            <a:r>
              <a:rPr lang="en-US" sz="4400">
                <a:solidFill>
                  <a:schemeClr val="tx1">
                    <a:lumMod val="85000"/>
                    <a:lumOff val="15000"/>
                  </a:schemeClr>
                </a:solidFill>
                <a:cs typeface="Calibri Light"/>
              </a:rPr>
              <a:t>SVĚTLOSTI</a:t>
            </a:r>
          </a:p>
        </p:txBody>
      </p:sp>
      <p:pic>
        <p:nvPicPr>
          <p:cNvPr id="4" name="Obrázek 4" descr="Obsah obrázku černá, bílá, klávesnice, počítač&#10;&#10;Popis vygenerovaný s velmi vysokou mírou spolehlivosti">
            <a:extLst>
              <a:ext uri="{FF2B5EF4-FFF2-40B4-BE49-F238E27FC236}">
                <a16:creationId xmlns:a16="http://schemas.microsoft.com/office/drawing/2014/main" id="{763C0532-5B1A-40CD-B21C-11A8BEBD7AC9}"/>
              </a:ext>
            </a:extLst>
          </p:cNvPr>
          <p:cNvPicPr>
            <a:picLocks noGrp="1" noChangeAspect="1"/>
          </p:cNvPicPr>
          <p:nvPr>
            <p:ph idx="1"/>
          </p:nvPr>
        </p:nvPicPr>
        <p:blipFill>
          <a:blip r:embed="rId3"/>
          <a:stretch>
            <a:fillRect/>
          </a:stretch>
        </p:blipFill>
        <p:spPr>
          <a:xfrm>
            <a:off x="424173" y="326800"/>
            <a:ext cx="7718389" cy="5481934"/>
          </a:xfrm>
          <a:prstGeom prst="rect">
            <a:avLst/>
          </a:prstGeom>
        </p:spPr>
      </p:pic>
      <p:cxnSp>
        <p:nvCxnSpPr>
          <p:cNvPr id="17" name="Straight Connector 16">
            <a:extLst>
              <a:ext uri="{FF2B5EF4-FFF2-40B4-BE49-F238E27FC236}">
                <a16:creationId xmlns:a16="http://schemas.microsoft.com/office/drawing/2014/main" id="{D07141D5-A57C-43F5-A655-5BA2D0D2AFF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9DB1F97-BFF9-46CC-8EB4-BB63B98F13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88CAE6E3-39B4-4A16-97BC-9C376B9B7E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91906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A8FFEA1-1B69-4F42-B552-0CCF725968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AA3C9226-5EC8-460B-82D7-72AA994DF9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a:extLst>
              <a:ext uri="{FF2B5EF4-FFF2-40B4-BE49-F238E27FC236}">
                <a16:creationId xmlns:a16="http://schemas.microsoft.com/office/drawing/2014/main" id="{62A90A9D-33DF-408E-BF4C-F82588935C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5" name="Rectangle 14">
            <a:extLst>
              <a:ext uri="{FF2B5EF4-FFF2-40B4-BE49-F238E27FC236}">
                <a16:creationId xmlns:a16="http://schemas.microsoft.com/office/drawing/2014/main" id="{E6AA15AE-DAFE-4E1E-B05F-F57962FD3A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5B24C2F5-7AF7-456C-AA90-2E330474D081}"/>
              </a:ext>
            </a:extLst>
          </p:cNvPr>
          <p:cNvSpPr>
            <a:spLocks noGrp="1"/>
          </p:cNvSpPr>
          <p:nvPr>
            <p:ph type="title"/>
          </p:nvPr>
        </p:nvSpPr>
        <p:spPr>
          <a:xfrm>
            <a:off x="8516588" y="1136052"/>
            <a:ext cx="3170048" cy="3200102"/>
          </a:xfrm>
        </p:spPr>
        <p:txBody>
          <a:bodyPr vert="horz" lIns="91440" tIns="45720" rIns="91440" bIns="45720" rtlCol="0" anchor="b">
            <a:normAutofit/>
          </a:bodyPr>
          <a:lstStyle/>
          <a:p>
            <a:r>
              <a:rPr lang="en-US" sz="9600">
                <a:solidFill>
                  <a:schemeClr val="tx1">
                    <a:lumMod val="85000"/>
                    <a:lumOff val="15000"/>
                  </a:schemeClr>
                </a:solidFill>
                <a:cs typeface="Calibri Light"/>
              </a:rPr>
              <a:t>TEST </a:t>
            </a:r>
            <a:br>
              <a:rPr lang="en-US" sz="6600">
                <a:solidFill>
                  <a:schemeClr val="tx1">
                    <a:lumMod val="85000"/>
                    <a:lumOff val="15000"/>
                  </a:schemeClr>
                </a:solidFill>
                <a:cs typeface="Calibri Light"/>
              </a:rPr>
            </a:br>
            <a:r>
              <a:rPr lang="en-US" sz="4400">
                <a:solidFill>
                  <a:schemeClr val="tx1">
                    <a:lumMod val="85000"/>
                    <a:lumOff val="15000"/>
                  </a:schemeClr>
                </a:solidFill>
                <a:cs typeface="Calibri Light"/>
              </a:rPr>
              <a:t>SVĚTLOSTI</a:t>
            </a:r>
          </a:p>
        </p:txBody>
      </p:sp>
      <p:cxnSp>
        <p:nvCxnSpPr>
          <p:cNvPr id="17" name="Straight Connector 16">
            <a:extLst>
              <a:ext uri="{FF2B5EF4-FFF2-40B4-BE49-F238E27FC236}">
                <a16:creationId xmlns:a16="http://schemas.microsoft.com/office/drawing/2014/main" id="{D07141D5-A57C-43F5-A655-5BA2D0D2AFF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9DB1F97-BFF9-46CC-8EB4-BB63B98F13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88CAE6E3-39B4-4A16-97BC-9C376B9B7E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6" name="Obrázek 6">
            <a:hlinkClick r:id="" action="ppaction://media"/>
            <a:extLst>
              <a:ext uri="{FF2B5EF4-FFF2-40B4-BE49-F238E27FC236}">
                <a16:creationId xmlns:a16="http://schemas.microsoft.com/office/drawing/2014/main" id="{0D6B843E-94BE-4E46-A971-FFABC5710257}"/>
              </a:ext>
            </a:extLst>
          </p:cNvPr>
          <p:cNvPicPr>
            <a:picLocks noGrp="1" noRot="1" noChangeAspect="1"/>
          </p:cNvPicPr>
          <p:nvPr>
            <p:ph idx="1"/>
            <a:videoFile r:link="rId1"/>
          </p:nvPr>
        </p:nvPicPr>
        <p:blipFill>
          <a:blip r:embed="rId4"/>
          <a:stretch>
            <a:fillRect/>
          </a:stretch>
        </p:blipFill>
        <p:spPr>
          <a:xfrm>
            <a:off x="318488" y="773585"/>
            <a:ext cx="8062783" cy="5303107"/>
          </a:xfrm>
        </p:spPr>
      </p:pic>
    </p:spTree>
    <p:extLst>
      <p:ext uri="{BB962C8B-B14F-4D97-AF65-F5344CB8AC3E}">
        <p14:creationId xmlns:p14="http://schemas.microsoft.com/office/powerpoint/2010/main" val="1281107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A8FFEA1-1B69-4F42-B552-0CCF725968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AA3C9226-5EC8-460B-82D7-72AA994DF9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a:extLst>
              <a:ext uri="{FF2B5EF4-FFF2-40B4-BE49-F238E27FC236}">
                <a16:creationId xmlns:a16="http://schemas.microsoft.com/office/drawing/2014/main" id="{62A90A9D-33DF-408E-BF4C-F82588935C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5" name="Rectangle 14">
            <a:extLst>
              <a:ext uri="{FF2B5EF4-FFF2-40B4-BE49-F238E27FC236}">
                <a16:creationId xmlns:a16="http://schemas.microsoft.com/office/drawing/2014/main" id="{E6AA15AE-DAFE-4E1E-B05F-F57962FD3A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5B24C2F5-7AF7-456C-AA90-2E330474D081}"/>
              </a:ext>
            </a:extLst>
          </p:cNvPr>
          <p:cNvSpPr>
            <a:spLocks noGrp="1"/>
          </p:cNvSpPr>
          <p:nvPr>
            <p:ph type="title"/>
          </p:nvPr>
        </p:nvSpPr>
        <p:spPr>
          <a:xfrm>
            <a:off x="8516588" y="1136052"/>
            <a:ext cx="3170048" cy="3200102"/>
          </a:xfrm>
        </p:spPr>
        <p:txBody>
          <a:bodyPr vert="horz" lIns="91440" tIns="45720" rIns="91440" bIns="45720" rtlCol="0" anchor="b">
            <a:normAutofit/>
          </a:bodyPr>
          <a:lstStyle/>
          <a:p>
            <a:r>
              <a:rPr lang="en-US" sz="3600">
                <a:solidFill>
                  <a:schemeClr val="tx1">
                    <a:lumMod val="85000"/>
                    <a:lumOff val="15000"/>
                  </a:schemeClr>
                </a:solidFill>
                <a:cs typeface="Calibri Light"/>
              </a:rPr>
              <a:t>TEST</a:t>
            </a:r>
            <a:br>
              <a:rPr lang="en-US" sz="3600">
                <a:cs typeface="Calibri Light"/>
              </a:rPr>
            </a:br>
            <a:r>
              <a:rPr lang="en-US" sz="3600">
                <a:solidFill>
                  <a:schemeClr val="tx1">
                    <a:lumMod val="85000"/>
                    <a:lumOff val="15000"/>
                  </a:schemeClr>
                </a:solidFill>
                <a:cs typeface="Calibri Light"/>
              </a:rPr>
              <a:t>VLIVU ZVUKU NA VNÍMÁNÍ OBRAZU</a:t>
            </a:r>
          </a:p>
        </p:txBody>
      </p:sp>
      <p:cxnSp>
        <p:nvCxnSpPr>
          <p:cNvPr id="17" name="Straight Connector 16">
            <a:extLst>
              <a:ext uri="{FF2B5EF4-FFF2-40B4-BE49-F238E27FC236}">
                <a16:creationId xmlns:a16="http://schemas.microsoft.com/office/drawing/2014/main" id="{D07141D5-A57C-43F5-A655-5BA2D0D2AFF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9DB1F97-BFF9-46CC-8EB4-BB63B98F13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88CAE6E3-39B4-4A16-97BC-9C376B9B7E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6" name="Obrázek 6">
            <a:hlinkClick r:id="" action="ppaction://media"/>
            <a:extLst>
              <a:ext uri="{FF2B5EF4-FFF2-40B4-BE49-F238E27FC236}">
                <a16:creationId xmlns:a16="http://schemas.microsoft.com/office/drawing/2014/main" id="{A1E3C9DC-7B7C-4286-B71D-ADF0A1F869A8}"/>
              </a:ext>
            </a:extLst>
          </p:cNvPr>
          <p:cNvPicPr>
            <a:picLocks noRot="1" noChangeAspect="1"/>
          </p:cNvPicPr>
          <p:nvPr>
            <a:videoFile r:link="rId1"/>
          </p:nvPr>
        </p:nvPicPr>
        <p:blipFill>
          <a:blip r:embed="rId4"/>
          <a:stretch>
            <a:fillRect/>
          </a:stretch>
        </p:blipFill>
        <p:spPr>
          <a:xfrm>
            <a:off x="625929" y="469447"/>
            <a:ext cx="7769678" cy="5402035"/>
          </a:xfrm>
          <a:prstGeom prst="rect">
            <a:avLst/>
          </a:prstGeom>
        </p:spPr>
      </p:pic>
    </p:spTree>
    <p:extLst>
      <p:ext uri="{BB962C8B-B14F-4D97-AF65-F5344CB8AC3E}">
        <p14:creationId xmlns:p14="http://schemas.microsoft.com/office/powerpoint/2010/main" val="3745720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A8FFEA1-1B69-4F42-B552-0CCF725968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AA3C9226-5EC8-460B-82D7-72AA994DF9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a:extLst>
              <a:ext uri="{FF2B5EF4-FFF2-40B4-BE49-F238E27FC236}">
                <a16:creationId xmlns:a16="http://schemas.microsoft.com/office/drawing/2014/main" id="{62A90A9D-33DF-408E-BF4C-F82588935C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5" name="Rectangle 14">
            <a:extLst>
              <a:ext uri="{FF2B5EF4-FFF2-40B4-BE49-F238E27FC236}">
                <a16:creationId xmlns:a16="http://schemas.microsoft.com/office/drawing/2014/main" id="{E6AA15AE-DAFE-4E1E-B05F-F57962FD3A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A337FACF-FCAE-48C9-A44A-D9CCAABEC950}"/>
              </a:ext>
            </a:extLst>
          </p:cNvPr>
          <p:cNvSpPr>
            <a:spLocks noGrp="1"/>
          </p:cNvSpPr>
          <p:nvPr>
            <p:ph type="title"/>
          </p:nvPr>
        </p:nvSpPr>
        <p:spPr>
          <a:xfrm>
            <a:off x="8549720" y="639097"/>
            <a:ext cx="3832656" cy="3697058"/>
          </a:xfrm>
        </p:spPr>
        <p:txBody>
          <a:bodyPr vert="horz" lIns="91440" tIns="45720" rIns="91440" bIns="45720" rtlCol="0" anchor="b">
            <a:normAutofit/>
          </a:bodyPr>
          <a:lstStyle/>
          <a:p>
            <a:r>
              <a:rPr lang="en-US" sz="9600">
                <a:solidFill>
                  <a:schemeClr val="tx1">
                    <a:lumMod val="85000"/>
                    <a:lumOff val="15000"/>
                  </a:schemeClr>
                </a:solidFill>
                <a:cs typeface="Calibri Light"/>
              </a:rPr>
              <a:t>TEST</a:t>
            </a:r>
            <a:br>
              <a:rPr lang="en-US" sz="9600">
                <a:cs typeface="Calibri Light"/>
              </a:rPr>
            </a:br>
            <a:r>
              <a:rPr lang="en-US" sz="3600">
                <a:solidFill>
                  <a:schemeClr val="tx1">
                    <a:lumMod val="85000"/>
                    <a:lumOff val="15000"/>
                  </a:schemeClr>
                </a:solidFill>
                <a:cs typeface="Calibri Light"/>
              </a:rPr>
              <a:t>POZORNOSTI</a:t>
            </a:r>
          </a:p>
        </p:txBody>
      </p:sp>
      <p:cxnSp>
        <p:nvCxnSpPr>
          <p:cNvPr id="17" name="Straight Connector 16">
            <a:extLst>
              <a:ext uri="{FF2B5EF4-FFF2-40B4-BE49-F238E27FC236}">
                <a16:creationId xmlns:a16="http://schemas.microsoft.com/office/drawing/2014/main" id="{D07141D5-A57C-43F5-A655-5BA2D0D2AFF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9DB1F97-BFF9-46CC-8EB4-BB63B98F13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88CAE6E3-39B4-4A16-97BC-9C376B9B7E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6" name="Obrázek 6">
            <a:hlinkClick r:id="" action="ppaction://media"/>
            <a:extLst>
              <a:ext uri="{FF2B5EF4-FFF2-40B4-BE49-F238E27FC236}">
                <a16:creationId xmlns:a16="http://schemas.microsoft.com/office/drawing/2014/main" id="{C84DEEE0-AC5C-44CA-A39F-410006C44C03}"/>
              </a:ext>
            </a:extLst>
          </p:cNvPr>
          <p:cNvPicPr>
            <a:picLocks noRot="1" noChangeAspect="1"/>
          </p:cNvPicPr>
          <p:nvPr>
            <a:videoFile r:link="rId1"/>
          </p:nvPr>
        </p:nvPicPr>
        <p:blipFill>
          <a:blip r:embed="rId4"/>
          <a:stretch>
            <a:fillRect/>
          </a:stretch>
        </p:blipFill>
        <p:spPr>
          <a:xfrm>
            <a:off x="666750" y="578304"/>
            <a:ext cx="7688036" cy="5170713"/>
          </a:xfrm>
          <a:prstGeom prst="rect">
            <a:avLst/>
          </a:prstGeom>
        </p:spPr>
      </p:pic>
    </p:spTree>
    <p:extLst>
      <p:ext uri="{BB962C8B-B14F-4D97-AF65-F5344CB8AC3E}">
        <p14:creationId xmlns:p14="http://schemas.microsoft.com/office/powerpoint/2010/main" val="673542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A8FFEA1-1B69-4F42-B552-0CCF725968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AA3C9226-5EC8-460B-82D7-72AA994DF9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a:extLst>
              <a:ext uri="{FF2B5EF4-FFF2-40B4-BE49-F238E27FC236}">
                <a16:creationId xmlns:a16="http://schemas.microsoft.com/office/drawing/2014/main" id="{62A90A9D-33DF-408E-BF4C-F82588935C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5" name="Rectangle 14">
            <a:extLst>
              <a:ext uri="{FF2B5EF4-FFF2-40B4-BE49-F238E27FC236}">
                <a16:creationId xmlns:a16="http://schemas.microsoft.com/office/drawing/2014/main" id="{E6AA15AE-DAFE-4E1E-B05F-F57962FD3A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A337FACF-FCAE-48C9-A44A-D9CCAABEC950}"/>
              </a:ext>
            </a:extLst>
          </p:cNvPr>
          <p:cNvSpPr>
            <a:spLocks noGrp="1"/>
          </p:cNvSpPr>
          <p:nvPr>
            <p:ph type="title"/>
          </p:nvPr>
        </p:nvSpPr>
        <p:spPr>
          <a:xfrm>
            <a:off x="8549720" y="639097"/>
            <a:ext cx="3832656" cy="3697058"/>
          </a:xfrm>
        </p:spPr>
        <p:txBody>
          <a:bodyPr vert="horz" lIns="91440" tIns="45720" rIns="91440" bIns="45720" rtlCol="0" anchor="b">
            <a:normAutofit/>
          </a:bodyPr>
          <a:lstStyle/>
          <a:p>
            <a:r>
              <a:rPr lang="en-US" sz="4000">
                <a:cs typeface="Calibri Light"/>
              </a:rPr>
              <a:t>POSNERŮV</a:t>
            </a:r>
            <a:br>
              <a:rPr lang="en-US" sz="9600">
                <a:solidFill>
                  <a:schemeClr val="tx1">
                    <a:lumMod val="85000"/>
                    <a:lumOff val="15000"/>
                  </a:schemeClr>
                </a:solidFill>
                <a:cs typeface="Calibri Light"/>
              </a:rPr>
            </a:br>
            <a:r>
              <a:rPr lang="en-US" sz="9600">
                <a:solidFill>
                  <a:schemeClr val="tx1">
                    <a:lumMod val="85000"/>
                    <a:lumOff val="15000"/>
                  </a:schemeClr>
                </a:solidFill>
                <a:cs typeface="Calibri Light"/>
              </a:rPr>
              <a:t>TEST</a:t>
            </a:r>
            <a:endParaRPr lang="en-US" sz="6600">
              <a:solidFill>
                <a:schemeClr val="tx1">
                  <a:lumMod val="85000"/>
                  <a:lumOff val="15000"/>
                </a:schemeClr>
              </a:solidFill>
              <a:cs typeface="Calibri Light"/>
            </a:endParaRPr>
          </a:p>
        </p:txBody>
      </p:sp>
      <p:cxnSp>
        <p:nvCxnSpPr>
          <p:cNvPr id="17" name="Straight Connector 16">
            <a:extLst>
              <a:ext uri="{FF2B5EF4-FFF2-40B4-BE49-F238E27FC236}">
                <a16:creationId xmlns:a16="http://schemas.microsoft.com/office/drawing/2014/main" id="{D07141D5-A57C-43F5-A655-5BA2D0D2AFF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9DB1F97-BFF9-46CC-8EB4-BB63B98F13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88CAE6E3-39B4-4A16-97BC-9C376B9B7E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TextovéPole 5">
            <a:extLst>
              <a:ext uri="{FF2B5EF4-FFF2-40B4-BE49-F238E27FC236}">
                <a16:creationId xmlns:a16="http://schemas.microsoft.com/office/drawing/2014/main" id="{4239687A-FE4D-4C60-8D87-209891990BCD}"/>
              </a:ext>
            </a:extLst>
          </p:cNvPr>
          <p:cNvSpPr txBox="1"/>
          <p:nvPr/>
        </p:nvSpPr>
        <p:spPr>
          <a:xfrm>
            <a:off x="3663043" y="57150"/>
            <a:ext cx="2253343" cy="14465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cs-CZ" sz="6400">
                <a:cs typeface="Calibri" panose="020F0502020204030204"/>
                <a:hlinkClick r:id="rId4"/>
              </a:rPr>
              <a:t>TEST</a:t>
            </a:r>
            <a:endParaRPr lang="cs-CZ" sz="6400">
              <a:cs typeface="Calibri" panose="020F0502020204030204"/>
            </a:endParaRPr>
          </a:p>
          <a:p>
            <a:endParaRPr lang="cs-CZ" sz="2400">
              <a:cs typeface="Calibri" panose="020F0502020204030204"/>
            </a:endParaRPr>
          </a:p>
        </p:txBody>
      </p:sp>
      <p:sp>
        <p:nvSpPr>
          <p:cNvPr id="7" name="TextovéPole 6">
            <a:extLst>
              <a:ext uri="{FF2B5EF4-FFF2-40B4-BE49-F238E27FC236}">
                <a16:creationId xmlns:a16="http://schemas.microsoft.com/office/drawing/2014/main" id="{E89795BE-9008-417C-8CE1-84A53FA33D27}"/>
              </a:ext>
            </a:extLst>
          </p:cNvPr>
          <p:cNvSpPr txBox="1"/>
          <p:nvPr/>
        </p:nvSpPr>
        <p:spPr>
          <a:xfrm>
            <a:off x="3873954" y="1002846"/>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cs-CZ">
                <a:cs typeface="Calibri"/>
              </a:rPr>
              <a:t>NEBO VIDEO</a:t>
            </a:r>
          </a:p>
        </p:txBody>
      </p:sp>
      <p:pic>
        <p:nvPicPr>
          <p:cNvPr id="8" name="Obrázek 9">
            <a:hlinkClick r:id="" action="ppaction://media"/>
            <a:extLst>
              <a:ext uri="{FF2B5EF4-FFF2-40B4-BE49-F238E27FC236}">
                <a16:creationId xmlns:a16="http://schemas.microsoft.com/office/drawing/2014/main" id="{3EDD1267-2901-4A2C-8CD4-97DBAB5A954C}"/>
              </a:ext>
            </a:extLst>
          </p:cNvPr>
          <p:cNvPicPr>
            <a:picLocks noRot="1" noChangeAspect="1"/>
          </p:cNvPicPr>
          <p:nvPr>
            <a:videoFile r:link="rId1"/>
          </p:nvPr>
        </p:nvPicPr>
        <p:blipFill>
          <a:blip r:embed="rId5"/>
          <a:stretch>
            <a:fillRect/>
          </a:stretch>
        </p:blipFill>
        <p:spPr>
          <a:xfrm>
            <a:off x="1088571" y="1789339"/>
            <a:ext cx="7075714" cy="4218214"/>
          </a:xfrm>
          <a:prstGeom prst="rect">
            <a:avLst/>
          </a:prstGeom>
        </p:spPr>
      </p:pic>
    </p:spTree>
    <p:extLst>
      <p:ext uri="{BB962C8B-B14F-4D97-AF65-F5344CB8AC3E}">
        <p14:creationId xmlns:p14="http://schemas.microsoft.com/office/powerpoint/2010/main" val="2166916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21D53CA0-FDE7-4B62-AE74-A671E6B82D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Rectangle 43">
            <a:extLst>
              <a:ext uri="{FF2B5EF4-FFF2-40B4-BE49-F238E27FC236}">
                <a16:creationId xmlns:a16="http://schemas.microsoft.com/office/drawing/2014/main" id="{06FA22A8-DAD2-4DBF-BCF6-AA00E9D836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46" name="Straight Connector 45">
            <a:extLst>
              <a:ext uri="{FF2B5EF4-FFF2-40B4-BE49-F238E27FC236}">
                <a16:creationId xmlns:a16="http://schemas.microsoft.com/office/drawing/2014/main" id="{38CF2381-9166-48DC-8859-93B6A58939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23" name="Picture 22">
            <a:extLst>
              <a:ext uri="{FF2B5EF4-FFF2-40B4-BE49-F238E27FC236}">
                <a16:creationId xmlns:a16="http://schemas.microsoft.com/office/drawing/2014/main" id="{5822B72B-98D3-4CDB-BFB5-0995E1EE4913}"/>
              </a:ext>
            </a:extLst>
          </p:cNvPr>
          <p:cNvPicPr>
            <a:picLocks noChangeAspect="1"/>
          </p:cNvPicPr>
          <p:nvPr/>
        </p:nvPicPr>
        <p:blipFill rotWithShape="1">
          <a:blip r:embed="rId3">
            <a:duotone>
              <a:schemeClr val="bg2">
                <a:shade val="45000"/>
                <a:satMod val="135000"/>
              </a:schemeClr>
              <a:prstClr val="white"/>
            </a:duotone>
            <a:alphaModFix amt="35000"/>
          </a:blip>
          <a:srcRect t="13555" b="2018"/>
          <a:stretch/>
        </p:blipFill>
        <p:spPr>
          <a:xfrm>
            <a:off x="20" y="10"/>
            <a:ext cx="12191980" cy="6857990"/>
          </a:xfrm>
          <a:prstGeom prst="rect">
            <a:avLst/>
          </a:prstGeom>
        </p:spPr>
      </p:pic>
      <p:sp>
        <p:nvSpPr>
          <p:cNvPr id="2" name="Nadpis 1">
            <a:extLst>
              <a:ext uri="{FF2B5EF4-FFF2-40B4-BE49-F238E27FC236}">
                <a16:creationId xmlns:a16="http://schemas.microsoft.com/office/drawing/2014/main" id="{A337FACF-FCAE-48C9-A44A-D9CCAABEC950}"/>
              </a:ext>
            </a:extLst>
          </p:cNvPr>
          <p:cNvSpPr>
            <a:spLocks noGrp="1"/>
          </p:cNvSpPr>
          <p:nvPr>
            <p:ph type="title"/>
          </p:nvPr>
        </p:nvSpPr>
        <p:spPr>
          <a:xfrm>
            <a:off x="1117333" y="2192715"/>
            <a:ext cx="10058400" cy="1691240"/>
          </a:xfrm>
        </p:spPr>
        <p:txBody>
          <a:bodyPr vert="horz" lIns="91440" tIns="45720" rIns="91440" bIns="45720" rtlCol="0" anchor="b">
            <a:normAutofit/>
          </a:bodyPr>
          <a:lstStyle/>
          <a:p>
            <a:r>
              <a:rPr lang="en-US" sz="2000" dirty="0"/>
              <a:t>"Everyone knows what attention is. It is the taking possession by the mind in clear and vivid form, of one out of what seem several simultaneously possible objects or trains of thought... It implies withdrawl from some things in order to deal effectively with others, and is a condition which has a real </a:t>
            </a:r>
            <a:r>
              <a:rPr lang="en-US" sz="2000"/>
              <a:t>opposite in the confused, dazed, scatterbrained state."</a:t>
            </a:r>
            <a:br>
              <a:rPr lang="en-US" sz="2000" dirty="0"/>
            </a:br>
            <a:endParaRPr lang="en-US" sz="2000">
              <a:solidFill>
                <a:schemeClr val="tx1">
                  <a:lumMod val="85000"/>
                  <a:lumOff val="15000"/>
                </a:schemeClr>
              </a:solidFill>
              <a:cs typeface="Calibri Light"/>
            </a:endParaRPr>
          </a:p>
        </p:txBody>
      </p:sp>
      <p:cxnSp>
        <p:nvCxnSpPr>
          <p:cNvPr id="48" name="Straight Connector 47">
            <a:extLst>
              <a:ext uri="{FF2B5EF4-FFF2-40B4-BE49-F238E27FC236}">
                <a16:creationId xmlns:a16="http://schemas.microsoft.com/office/drawing/2014/main" id="{72592478-32DC-44B2-ABDD-EBEB9D0B912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50" name="Rectangle 49">
            <a:extLst>
              <a:ext uri="{FF2B5EF4-FFF2-40B4-BE49-F238E27FC236}">
                <a16:creationId xmlns:a16="http://schemas.microsoft.com/office/drawing/2014/main" id="{FD4FE8F0-C229-4917-A71C-E5F2CFE1D0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 name="Rectangle 51">
            <a:extLst>
              <a:ext uri="{FF2B5EF4-FFF2-40B4-BE49-F238E27FC236}">
                <a16:creationId xmlns:a16="http://schemas.microsoft.com/office/drawing/2014/main" id="{64640A8E-A5F8-4E2C-9ACF-D39888714C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ovéPole 2">
            <a:extLst>
              <a:ext uri="{FF2B5EF4-FFF2-40B4-BE49-F238E27FC236}">
                <a16:creationId xmlns:a16="http://schemas.microsoft.com/office/drawing/2014/main" id="{883CC384-8ABC-4754-89F7-A943DA2F1C0C}"/>
              </a:ext>
            </a:extLst>
          </p:cNvPr>
          <p:cNvSpPr txBox="1"/>
          <p:nvPr/>
        </p:nvSpPr>
        <p:spPr>
          <a:xfrm>
            <a:off x="7772400" y="3972426"/>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cs-CZ">
                <a:latin typeface="Calibri Light"/>
                <a:cs typeface="Calibri Light"/>
              </a:rPr>
              <a:t>William James</a:t>
            </a:r>
          </a:p>
        </p:txBody>
      </p:sp>
    </p:spTree>
    <p:extLst>
      <p:ext uri="{BB962C8B-B14F-4D97-AF65-F5344CB8AC3E}">
        <p14:creationId xmlns:p14="http://schemas.microsoft.com/office/powerpoint/2010/main" val="2715235341"/>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TF00001246</Template>
  <Application>Microsoft Office PowerPoint</Application>
  <PresentationFormat>Širokoúhlá obrazovka</PresentationFormat>
  <Slides>16</Slides>
  <Notes>8</Notes>
  <HiddenSlides>0</HiddenSlides>
  <ScaleCrop>false</ScaleCrop>
  <HeadingPairs>
    <vt:vector size="4" baseType="variant">
      <vt:variant>
        <vt:lpstr>Motiv</vt:lpstr>
      </vt:variant>
      <vt:variant>
        <vt:i4>1</vt:i4>
      </vt:variant>
      <vt:variant>
        <vt:lpstr>Nadpisy snímků</vt:lpstr>
      </vt:variant>
      <vt:variant>
        <vt:i4>16</vt:i4>
      </vt:variant>
    </vt:vector>
  </HeadingPairs>
  <TitlesOfParts>
    <vt:vector size="17" baseType="lpstr">
      <vt:lpstr>Retrospect</vt:lpstr>
      <vt:lpstr>SVĚT OČIMA NESLYŠÍCÍCH</vt:lpstr>
      <vt:lpstr>Kompenzuje se ztráta sluchu "superzrakem"?</vt:lpstr>
      <vt:lpstr>TEST VNÍMÁNÍ KONTRASTU</vt:lpstr>
      <vt:lpstr>TEST  SVĚTLOSTI</vt:lpstr>
      <vt:lpstr>TEST  SVĚTLOSTI</vt:lpstr>
      <vt:lpstr>TEST VLIVU ZVUKU NA VNÍMÁNÍ OBRAZU</vt:lpstr>
      <vt:lpstr>TEST POZORNOSTI</vt:lpstr>
      <vt:lpstr>POSNERŮV TEST</vt:lpstr>
      <vt:lpstr>"Everyone knows what attention is. It is the taking possession by the mind in clear and vivid form, of one out of what seem several simultaneously possible objects or trains of thought... It implies withdrawl from some things in order to deal effectively with others, and is a condition which has a real opposite in the confused, dazed, scatterbrained state." </vt:lpstr>
      <vt:lpstr>Výzkum</vt:lpstr>
      <vt:lpstr>Prostorové rozložení pozornosti </vt:lpstr>
      <vt:lpstr>Test </vt:lpstr>
      <vt:lpstr>Mozek neslyšících </vt:lpstr>
      <vt:lpstr>Deaf Gain a oko pozorovatele  </vt:lpstr>
      <vt:lpstr>Nezodpovězené otázky</vt:lpstr>
      <vt:lpstr>OTÁZKY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
  <cp:revision>410</cp:revision>
  <dcterms:created xsi:type="dcterms:W3CDTF">2019-12-03T16:08:56Z</dcterms:created>
  <dcterms:modified xsi:type="dcterms:W3CDTF">2019-12-14T12:26:37Z</dcterms:modified>
</cp:coreProperties>
</file>