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9" r:id="rId4"/>
    <p:sldId id="256" r:id="rId5"/>
    <p:sldId id="258" r:id="rId6"/>
    <p:sldId id="260" r:id="rId7"/>
    <p:sldId id="261" r:id="rId8"/>
    <p:sldId id="270" r:id="rId9"/>
    <p:sldId id="262" r:id="rId10"/>
    <p:sldId id="263" r:id="rId11"/>
    <p:sldId id="264" r:id="rId12"/>
    <p:sldId id="272" r:id="rId13"/>
    <p:sldId id="265" r:id="rId14"/>
    <p:sldId id="266" r:id="rId15"/>
    <p:sldId id="273" r:id="rId16"/>
    <p:sldId id="271" r:id="rId17"/>
    <p:sldId id="267" r:id="rId18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B34BB23-4980-468E-9844-8F97BA4D3D5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59A257BF-AE15-4CAA-9C96-9153F2B1F91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9F2985C-0109-4A40-91BB-A215C8A1AA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81BF6-A9DB-4D11-A5CB-FE069E857395}" type="datetimeFigureOut">
              <a:rPr lang="cs-CZ" smtClean="0"/>
              <a:t>15.12.2019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BB16D98-C7E1-4EBD-BE28-EC80D509CB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71C6C3A-CC2D-44C2-8423-4F16891264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72F85-B05E-46EA-994E-19FC23DBD9C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76452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38ECE22-6E03-4D75-822D-1795113020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282B4CDA-B164-4B99-8EAD-32C93683FB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94FE609-B2EB-4798-9FC9-EEBE8F5469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81BF6-A9DB-4D11-A5CB-FE069E857395}" type="datetimeFigureOut">
              <a:rPr lang="cs-CZ" smtClean="0"/>
              <a:t>15.12.2019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8426FFB-7C99-4406-A187-3905EF94A1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AE827E2-F58C-4808-B5BA-89193F2FEE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72F85-B05E-46EA-994E-19FC23DBD9C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021069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88148A7E-9B33-443C-A2AF-93812CD061A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16934948-0695-499C-9F18-EB8A1BCBAD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6623F4F-855E-4C1A-A2C4-582C762D80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81BF6-A9DB-4D11-A5CB-FE069E857395}" type="datetimeFigureOut">
              <a:rPr lang="cs-CZ" smtClean="0"/>
              <a:t>15.12.2019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715AA23-2092-412E-AFA5-257F079249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2CFEF39-1F52-4551-BEB7-ABB7E6C425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72F85-B05E-46EA-994E-19FC23DBD9C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739285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C873DA0-2CB2-48A8-ADC1-2491D838DE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55D6A95-EDB1-4E89-ABD0-FE4F977D2A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105D14A-6D53-4405-AA4A-9791DC85BE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81BF6-A9DB-4D11-A5CB-FE069E857395}" type="datetimeFigureOut">
              <a:rPr lang="cs-CZ" smtClean="0"/>
              <a:t>15.12.2019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DBE9005-8E81-4C34-B44A-738858EF26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770115D-1268-4626-AB4D-118E082852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72F85-B05E-46EA-994E-19FC23DBD9C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04653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B37CC1F-6EE9-42BB-881D-91A906DC66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CF16C29B-5E2C-497C-A0F1-A526C20A1B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3E79A1D-02FF-45E9-8AA9-3B24CFF077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81BF6-A9DB-4D11-A5CB-FE069E857395}" type="datetimeFigureOut">
              <a:rPr lang="cs-CZ" smtClean="0"/>
              <a:t>15.12.2019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3C6727F-31E9-405F-93A2-4B8D9C64E1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C1BDEDB-D07E-4BCC-9596-D4B70B4571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72F85-B05E-46EA-994E-19FC23DBD9C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993520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1EC7DE1-9FA3-4DBF-AE39-3126A7F1B8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1930D4E-0935-4577-A6CB-1D9AD235C96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A68646FA-63D6-4EB3-85D2-8D3959D3A41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D3127953-3FDE-46D6-B52A-31E75D022D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81BF6-A9DB-4D11-A5CB-FE069E857395}" type="datetimeFigureOut">
              <a:rPr lang="cs-CZ" smtClean="0"/>
              <a:t>15.12.2019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D6A6D1E7-58DD-446D-A74F-00709812FC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9A306B32-215E-4BF7-AD47-DBBF575B5C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72F85-B05E-46EA-994E-19FC23DBD9C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508372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66BA231-4D66-4254-9162-8A2E60D0D6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4AC5E8B8-09E1-441D-9AE0-CF432EC1A8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6613195E-6BA4-467A-AE50-87F1EA3BBF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D132099C-3609-471E-A836-36030460422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1367B45C-E413-47C6-9B8D-2AEDC81E1ED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DE36D8E5-A659-4F5B-901E-F01CDDB0E4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81BF6-A9DB-4D11-A5CB-FE069E857395}" type="datetimeFigureOut">
              <a:rPr lang="cs-CZ" smtClean="0"/>
              <a:t>15.12.2019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FFB88D4C-2715-4AAA-A96D-9F0F3E6E16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F90F53F9-CCB6-453C-8D19-CE4BEB1C9D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72F85-B05E-46EA-994E-19FC23DBD9C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064143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8CC8E79-DED9-422F-9D7E-4156375CFC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5ADE45D8-289E-4A03-878C-88849C56B9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81BF6-A9DB-4D11-A5CB-FE069E857395}" type="datetimeFigureOut">
              <a:rPr lang="cs-CZ" smtClean="0"/>
              <a:t>15.12.2019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02E71B4A-1E97-4AAB-B4B8-F65AA1A502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1DAC1B4E-2F2C-438C-8C0A-1A21A54595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72F85-B05E-46EA-994E-19FC23DBD9C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33465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D7C0C27A-F3AD-4481-997A-BC52C49368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81BF6-A9DB-4D11-A5CB-FE069E857395}" type="datetimeFigureOut">
              <a:rPr lang="cs-CZ" smtClean="0"/>
              <a:t>15.12.2019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A4576138-EC92-4D2E-89B7-3EAA70C755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DC17D08D-6A96-43AA-81CC-4C9605C986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72F85-B05E-46EA-994E-19FC23DBD9C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495514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8019607-A347-4245-93F4-CD5181AD0C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59FF33A-6BEC-4FF8-80FB-59D50189E5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85A3ABCF-7C7B-4EB5-AA58-3C6E401AA7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75E6902D-55DE-49B4-B7DA-FCE0808141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81BF6-A9DB-4D11-A5CB-FE069E857395}" type="datetimeFigureOut">
              <a:rPr lang="cs-CZ" smtClean="0"/>
              <a:t>15.12.2019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3303225A-6390-494B-8159-BA73A71730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1CC9B9EF-AD9F-4F5D-A890-0389D5601E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72F85-B05E-46EA-994E-19FC23DBD9C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595933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174B957-E59D-44BA-81AD-55547EB5EF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31D9A236-1AA0-4B11-B71A-EFEAA19419F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D658363B-3AA2-45CB-B79D-53D20CB0B03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1A743C3E-A53B-4625-BA3A-0F28D068A4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81BF6-A9DB-4D11-A5CB-FE069E857395}" type="datetimeFigureOut">
              <a:rPr lang="cs-CZ" smtClean="0"/>
              <a:t>15.12.2019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616BFAA4-716D-40A7-BB8F-D69D09636D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57D863C-CDC8-43CB-A6EE-3CE0C53371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72F85-B05E-46EA-994E-19FC23DBD9C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402838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0BDAE4FF-F4FD-4817-A401-91028DBB0F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226A2C3E-A6B1-4817-ABFE-D4FFD424CA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41E532F-3ECF-4736-93FE-A58A7D91815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481BF6-A9DB-4D11-A5CB-FE069E857395}" type="datetimeFigureOut">
              <a:rPr lang="cs-CZ" smtClean="0"/>
              <a:t>15.12.2019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EB1B137-5237-458E-87C1-0EC9ED7D590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5FC0324-DA64-4BF6-A477-4A845DEC5B6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A72F85-B05E-46EA-994E-19FC23DBD9C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760334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deafpeople.com/" TargetMode="External"/><Relationship Id="rId2" Type="http://schemas.openxmlformats.org/officeDocument/2006/relationships/hyperlink" Target="https://www.barnesandnoble.com/w/deaf-gain-university-of-minnesota-press/1131007161;jsessionid=E38292908A510B08C33B8B47FF6017A7.prodny_store01-atgap16?ean=9780816691227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A16AC26-6307-4B3C-8CFD-0076171109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53600" y="1396288"/>
            <a:ext cx="5040000" cy="27000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0000"/>
          </a:bodyPr>
          <a:lstStyle/>
          <a:p>
            <a:r>
              <a:rPr lang="en-US" sz="4900" kern="1200" dirty="0">
                <a:latin typeface="+mj-lt"/>
                <a:ea typeface="+mj-ea"/>
                <a:cs typeface="+mj-cs"/>
              </a:rPr>
              <a:t>DEAF GAIN (2014)</a:t>
            </a:r>
            <a:br>
              <a:rPr lang="cs-CZ" sz="4900" kern="1200" dirty="0">
                <a:latin typeface="+mj-lt"/>
                <a:ea typeface="+mj-ea"/>
                <a:cs typeface="+mj-cs"/>
              </a:rPr>
            </a:br>
            <a:r>
              <a:rPr lang="cs-CZ" sz="3600" kern="1200" dirty="0" err="1">
                <a:latin typeface="+mj-lt"/>
                <a:ea typeface="+mj-ea"/>
                <a:cs typeface="+mj-cs"/>
              </a:rPr>
              <a:t>Raising</a:t>
            </a:r>
            <a:r>
              <a:rPr lang="cs-CZ" sz="3600" kern="1200" dirty="0">
                <a:latin typeface="+mj-lt"/>
                <a:ea typeface="+mj-ea"/>
                <a:cs typeface="+mj-cs"/>
              </a:rPr>
              <a:t> </a:t>
            </a:r>
            <a:r>
              <a:rPr lang="cs-CZ" sz="3600" kern="1200" dirty="0" err="1">
                <a:latin typeface="+mj-lt"/>
                <a:ea typeface="+mj-ea"/>
                <a:cs typeface="+mj-cs"/>
              </a:rPr>
              <a:t>the</a:t>
            </a:r>
            <a:r>
              <a:rPr lang="cs-CZ" sz="3600" kern="1200" dirty="0">
                <a:latin typeface="+mj-lt"/>
                <a:ea typeface="+mj-ea"/>
                <a:cs typeface="+mj-cs"/>
              </a:rPr>
              <a:t> </a:t>
            </a:r>
            <a:r>
              <a:rPr lang="cs-CZ" sz="3600" kern="1200" dirty="0" err="1">
                <a:latin typeface="+mj-lt"/>
                <a:ea typeface="+mj-ea"/>
                <a:cs typeface="+mj-cs"/>
              </a:rPr>
              <a:t>Stakes</a:t>
            </a:r>
            <a:r>
              <a:rPr lang="cs-CZ" sz="3600" kern="1200" dirty="0">
                <a:latin typeface="+mj-lt"/>
                <a:ea typeface="+mj-ea"/>
                <a:cs typeface="+mj-cs"/>
              </a:rPr>
              <a:t> </a:t>
            </a:r>
            <a:r>
              <a:rPr lang="cs-CZ" sz="3600" kern="1200" dirty="0" err="1">
                <a:latin typeface="+mj-lt"/>
                <a:ea typeface="+mj-ea"/>
                <a:cs typeface="+mj-cs"/>
              </a:rPr>
              <a:t>for</a:t>
            </a:r>
            <a:r>
              <a:rPr lang="cs-CZ" sz="3600" kern="1200" dirty="0">
                <a:latin typeface="+mj-lt"/>
                <a:ea typeface="+mj-ea"/>
                <a:cs typeface="+mj-cs"/>
              </a:rPr>
              <a:t> </a:t>
            </a:r>
            <a:r>
              <a:rPr lang="cs-CZ" sz="3600" kern="1200" dirty="0" err="1">
                <a:latin typeface="+mj-lt"/>
                <a:ea typeface="+mj-ea"/>
                <a:cs typeface="+mj-cs"/>
              </a:rPr>
              <a:t>Human</a:t>
            </a:r>
            <a:r>
              <a:rPr lang="cs-CZ" sz="3600" kern="1200" dirty="0">
                <a:latin typeface="+mj-lt"/>
                <a:ea typeface="+mj-ea"/>
                <a:cs typeface="+mj-cs"/>
              </a:rPr>
              <a:t> Diversity</a:t>
            </a:r>
            <a:br>
              <a:rPr lang="cs-CZ" sz="2800" kern="1200" dirty="0">
                <a:latin typeface="+mj-lt"/>
                <a:ea typeface="+mj-ea"/>
                <a:cs typeface="+mj-cs"/>
              </a:rPr>
            </a:br>
            <a:r>
              <a:rPr lang="en-US" kern="1200" dirty="0">
                <a:latin typeface="+mj-lt"/>
                <a:ea typeface="+mj-ea"/>
                <a:cs typeface="+mj-cs"/>
              </a:rPr>
              <a:t>H-Dirksen L. Bauman</a:t>
            </a:r>
            <a:r>
              <a:rPr lang="cs-CZ" kern="1200" dirty="0">
                <a:latin typeface="+mj-lt"/>
                <a:ea typeface="+mj-ea"/>
                <a:cs typeface="+mj-cs"/>
              </a:rPr>
              <a:t>, </a:t>
            </a:r>
            <a:br>
              <a:rPr lang="en-US" kern="1200" dirty="0">
                <a:latin typeface="+mj-lt"/>
                <a:ea typeface="+mj-ea"/>
                <a:cs typeface="+mj-cs"/>
              </a:rPr>
            </a:br>
            <a:r>
              <a:rPr lang="en-US" kern="1200" dirty="0">
                <a:latin typeface="+mj-lt"/>
                <a:ea typeface="+mj-ea"/>
                <a:cs typeface="+mj-cs"/>
              </a:rPr>
              <a:t>Joseph J. Murray</a:t>
            </a:r>
          </a:p>
        </p:txBody>
      </p:sp>
      <p:sp>
        <p:nvSpPr>
          <p:cNvPr id="26" name="Freeform: Shape 17">
            <a:extLst>
              <a:ext uri="{FF2B5EF4-FFF2-40B4-BE49-F238E27FC236}">
                <a16:creationId xmlns:a16="http://schemas.microsoft.com/office/drawing/2014/main" id="{4F74D28C-3268-4E35-8EE1-D92CB4A85A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172782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47CDF3D9-0926-4CBD-94C6-8AD698F949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58044" y="2871982"/>
            <a:ext cx="4644000" cy="2736000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r>
              <a:rPr lang="en-US" sz="2400" dirty="0"/>
              <a:t>Alena Sedláčková</a:t>
            </a:r>
          </a:p>
          <a:p>
            <a:pPr marL="0" indent="0">
              <a:buNone/>
            </a:pPr>
            <a:r>
              <a:rPr lang="en-US" sz="2400" dirty="0"/>
              <a:t>Eva </a:t>
            </a:r>
            <a:r>
              <a:rPr lang="en-US" sz="2400" dirty="0" err="1"/>
              <a:t>Potůčková</a:t>
            </a:r>
            <a:endParaRPr lang="en-US" sz="2400" dirty="0"/>
          </a:p>
        </p:txBody>
      </p:sp>
      <p:sp>
        <p:nvSpPr>
          <p:cNvPr id="27" name="Freeform: Shape 19">
            <a:extLst>
              <a:ext uri="{FF2B5EF4-FFF2-40B4-BE49-F238E27FC236}">
                <a16:creationId xmlns:a16="http://schemas.microsoft.com/office/drawing/2014/main" id="{58D44E42-C462-4105-BC86-FE75B4E3C4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024154" cy="6858000"/>
          </a:xfrm>
          <a:custGeom>
            <a:avLst/>
            <a:gdLst>
              <a:gd name="connsiteX0" fmla="*/ 70374 w 6024154"/>
              <a:gd name="connsiteY0" fmla="*/ 0 h 6858000"/>
              <a:gd name="connsiteX1" fmla="*/ 6024154 w 6024154"/>
              <a:gd name="connsiteY1" fmla="*/ 0 h 6858000"/>
              <a:gd name="connsiteX2" fmla="*/ 6024154 w 6024154"/>
              <a:gd name="connsiteY2" fmla="*/ 6858000 h 6858000"/>
              <a:gd name="connsiteX3" fmla="*/ 3587167 w 6024154"/>
              <a:gd name="connsiteY3" fmla="*/ 6858000 h 6858000"/>
              <a:gd name="connsiteX4" fmla="*/ 3474220 w 6024154"/>
              <a:gd name="connsiteY4" fmla="*/ 6800152 h 6858000"/>
              <a:gd name="connsiteX5" fmla="*/ 0 w 6024154"/>
              <a:gd name="connsiteY5" fmla="*/ 962844 h 6858000"/>
              <a:gd name="connsiteX6" fmla="*/ 34274 w 6024154"/>
              <a:gd name="connsiteY6" fmla="*/ 284091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24154" h="6858000">
                <a:moveTo>
                  <a:pt x="70374" y="0"/>
                </a:moveTo>
                <a:lnTo>
                  <a:pt x="6024154" y="0"/>
                </a:lnTo>
                <a:lnTo>
                  <a:pt x="6024154" y="6858000"/>
                </a:lnTo>
                <a:lnTo>
                  <a:pt x="3587167" y="6858000"/>
                </a:lnTo>
                <a:lnTo>
                  <a:pt x="3474220" y="6800152"/>
                </a:lnTo>
                <a:cubicBezTo>
                  <a:pt x="1404818" y="5675986"/>
                  <a:pt x="0" y="3483472"/>
                  <a:pt x="0" y="962844"/>
                </a:cubicBezTo>
                <a:cubicBezTo>
                  <a:pt x="0" y="733696"/>
                  <a:pt x="11610" y="507260"/>
                  <a:pt x="34274" y="284091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B9680A15-A138-4183-9978-8A8348C15BC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26" r="2277"/>
          <a:stretch/>
        </p:blipFill>
        <p:spPr>
          <a:xfrm>
            <a:off x="787763" y="286808"/>
            <a:ext cx="3258230" cy="48185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036490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1005CDD-E889-49BC-B5EA-1730B05C98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Face-</a:t>
            </a:r>
            <a:r>
              <a:rPr lang="cs-CZ" dirty="0" err="1"/>
              <a:t>Processing</a:t>
            </a:r>
            <a:r>
              <a:rPr lang="cs-CZ" dirty="0"/>
              <a:t> </a:t>
            </a:r>
            <a:r>
              <a:rPr lang="cs-CZ" dirty="0" err="1"/>
              <a:t>Advantages</a:t>
            </a:r>
            <a:br>
              <a:rPr lang="cs-CZ" dirty="0"/>
            </a:br>
            <a:r>
              <a:rPr lang="cs-CZ" dirty="0"/>
              <a:t>(zpracování obličeje)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212F00E-8220-4A3C-9F35-701D118FBA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výzkum emocí</a:t>
            </a:r>
          </a:p>
          <a:p>
            <a:r>
              <a:rPr lang="cs-CZ" dirty="0"/>
              <a:t>slyšící, kteří znakují, lépe rozlišují specifické emoce (vztek, znechucení), vyjadřují je lépe v porovnání se slyšícími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142383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99B3F7D-B900-497B-A670-6A7D7BF08B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err="1"/>
              <a:t>Memory-Processing</a:t>
            </a:r>
            <a:r>
              <a:rPr lang="cs-CZ" dirty="0"/>
              <a:t> </a:t>
            </a:r>
            <a:r>
              <a:rPr lang="cs-CZ" dirty="0" err="1"/>
              <a:t>Advantages</a:t>
            </a:r>
            <a:br>
              <a:rPr lang="cs-CZ" dirty="0"/>
            </a:br>
            <a:r>
              <a:rPr lang="cs-CZ" dirty="0"/>
              <a:t>(paměť)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BCDDBE2-4259-40DD-B580-09825E1CFB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572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2400" b="1" dirty="0"/>
              <a:t>prostorová paměť</a:t>
            </a:r>
            <a:r>
              <a:rPr lang="cs-CZ" sz="2400" dirty="0"/>
              <a:t> – typ vizuální krátkodobé paměti</a:t>
            </a:r>
          </a:p>
          <a:p>
            <a:r>
              <a:rPr lang="cs-CZ" sz="2400" dirty="0"/>
              <a:t>představy o umístění objektů v prostoru (kde to je)</a:t>
            </a:r>
          </a:p>
          <a:p>
            <a:r>
              <a:rPr lang="cs-CZ" sz="2400" dirty="0"/>
              <a:t>mluvčí ve svém </a:t>
            </a:r>
            <a:r>
              <a:rPr lang="cs-CZ" sz="2400" dirty="0" err="1"/>
              <a:t>znakovacím</a:t>
            </a:r>
            <a:r>
              <a:rPr lang="cs-CZ" sz="2400" dirty="0"/>
              <a:t> prostoru vyjadřuje prostorové vztahy mezi objekty</a:t>
            </a:r>
          </a:p>
          <a:p>
            <a:r>
              <a:rPr lang="cs-CZ" sz="2400" dirty="0"/>
              <a:t>používání znakového jazyka a porozumění mu procvičuje prostorovou paměť –&gt; Mají ti, co znakují, lepší prostorovou paměť?</a:t>
            </a:r>
          </a:p>
          <a:p>
            <a:r>
              <a:rPr lang="cs-CZ" sz="2400" dirty="0"/>
              <a:t>výzkum rozsahu krátkodobé paměti (kolik objektů, umístění si člověk najednou zapamatuje) na porovnání S a N bez znalostí znakového jazyka, S dětech učících se znakový jazyk a S dětech bez znalostí</a:t>
            </a:r>
          </a:p>
          <a:p>
            <a:endParaRPr lang="cs-CZ" sz="2400" dirty="0"/>
          </a:p>
          <a:p>
            <a:r>
              <a:rPr lang="cs-CZ" sz="2400" dirty="0"/>
              <a:t>závěr – znakové jazyky zlepšují rozsah krátkodobé paměti</a:t>
            </a:r>
          </a:p>
        </p:txBody>
      </p:sp>
    </p:spTree>
    <p:extLst>
      <p:ext uri="{BB962C8B-B14F-4D97-AF65-F5344CB8AC3E}">
        <p14:creationId xmlns:p14="http://schemas.microsoft.com/office/powerpoint/2010/main" val="39929243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26B0DD1-D55F-4109-B452-3B5D6BA75D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36844"/>
            <a:ext cx="10515600" cy="1325563"/>
          </a:xfrm>
        </p:spPr>
        <p:txBody>
          <a:bodyPr/>
          <a:lstStyle/>
          <a:p>
            <a:pPr algn="ctr"/>
            <a:r>
              <a:rPr lang="cs-CZ" dirty="0" err="1"/>
              <a:t>Memory-Processing</a:t>
            </a:r>
            <a:r>
              <a:rPr lang="cs-CZ" dirty="0"/>
              <a:t> </a:t>
            </a:r>
            <a:r>
              <a:rPr lang="cs-CZ" dirty="0" err="1"/>
              <a:t>Advantages</a:t>
            </a:r>
            <a:br>
              <a:rPr lang="cs-CZ" dirty="0"/>
            </a:br>
            <a:r>
              <a:rPr lang="cs-CZ" dirty="0"/>
              <a:t>(paměť)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A62026F-5132-4711-B476-5D73BCA43C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/>
              <a:t>vizuální paměť</a:t>
            </a:r>
          </a:p>
          <a:p>
            <a:r>
              <a:rPr lang="cs-CZ" dirty="0"/>
              <a:t>vizuální informací může být informace o umístění objektu v prostoru nebo zobrazení dvou- a trojrozměrných objektů</a:t>
            </a:r>
          </a:p>
          <a:p>
            <a:r>
              <a:rPr lang="cs-CZ" dirty="0" err="1"/>
              <a:t>Mental</a:t>
            </a:r>
            <a:r>
              <a:rPr lang="cs-CZ" dirty="0"/>
              <a:t> </a:t>
            </a:r>
            <a:r>
              <a:rPr lang="cs-CZ" dirty="0" err="1"/>
              <a:t>rotation</a:t>
            </a:r>
            <a:r>
              <a:rPr lang="cs-CZ" dirty="0"/>
              <a:t> test</a:t>
            </a:r>
          </a:p>
          <a:p>
            <a:r>
              <a:rPr lang="cs-CZ" dirty="0"/>
              <a:t>proveden v USA, Japonsku</a:t>
            </a:r>
          </a:p>
          <a:p>
            <a:r>
              <a:rPr lang="cs-CZ" dirty="0"/>
              <a:t>dotazovaným byl ukázán 3D objekt, poté ho měli najít ve skupině podobných objektů, které byly jinak orientované v prostoru</a:t>
            </a:r>
          </a:p>
          <a:p>
            <a:r>
              <a:rPr lang="cs-CZ" dirty="0"/>
              <a:t>lepšího výsledku dosáhli ti, kteří ovládají znakový jazyk (N i S)</a:t>
            </a:r>
          </a:p>
        </p:txBody>
      </p:sp>
    </p:spTree>
    <p:extLst>
      <p:ext uri="{BB962C8B-B14F-4D97-AF65-F5344CB8AC3E}">
        <p14:creationId xmlns:p14="http://schemas.microsoft.com/office/powerpoint/2010/main" val="25693754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93A4F16-723E-4FF3-889A-1E380DB918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err="1"/>
              <a:t>Motion-Processing</a:t>
            </a:r>
            <a:r>
              <a:rPr lang="cs-CZ" dirty="0"/>
              <a:t> </a:t>
            </a:r>
            <a:r>
              <a:rPr lang="cs-CZ" dirty="0" err="1"/>
              <a:t>Advantages</a:t>
            </a:r>
            <a:br>
              <a:rPr lang="cs-CZ" dirty="0"/>
            </a:br>
            <a:r>
              <a:rPr lang="cs-CZ" dirty="0"/>
              <a:t>(pohyb)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5F01D62-2E4C-46F5-9673-ED0F255801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sz="2400" dirty="0"/>
              <a:t>pohyb souvisí s fonologií znakových jazyků</a:t>
            </a:r>
          </a:p>
          <a:p>
            <a:r>
              <a:rPr lang="cs-CZ" sz="2400" dirty="0"/>
              <a:t>drobná změna pohybu mění význam sdělení</a:t>
            </a:r>
          </a:p>
          <a:p>
            <a:r>
              <a:rPr lang="cs-CZ" sz="2400" dirty="0"/>
              <a:t>Mají ti, kteří znakují, rozvinutější schopnost odlišit drobné rozdíly mezi pohyby?</a:t>
            </a:r>
          </a:p>
          <a:p>
            <a:r>
              <a:rPr lang="cs-CZ" sz="2400" dirty="0"/>
              <a:t>studie ASL a CSL (čínský znakový jazyk)</a:t>
            </a:r>
          </a:p>
          <a:p>
            <a:r>
              <a:rPr lang="cs-CZ" sz="2400" dirty="0"/>
              <a:t>v obou případech dopadli lépe N, co znakují oproti S, co neznakují</a:t>
            </a:r>
          </a:p>
          <a:p>
            <a:r>
              <a:rPr lang="cs-CZ" sz="2400" dirty="0"/>
              <a:t>rozdíl byl v typech pohybů, které rozlišovali</a:t>
            </a:r>
          </a:p>
          <a:p>
            <a:r>
              <a:rPr lang="cs-CZ" sz="2400" dirty="0"/>
              <a:t>uživatelé ASL rozlišovali rozdíly mezi rovnými a obloukovitými pohyby</a:t>
            </a:r>
          </a:p>
          <a:p>
            <a:r>
              <a:rPr lang="cs-CZ" sz="2400" dirty="0"/>
              <a:t>uživatelé CSL rozlišovali rozdíly mezi rovnými a kruhovými pohyby</a:t>
            </a:r>
          </a:p>
          <a:p>
            <a:endParaRPr lang="cs-CZ" sz="2400" dirty="0"/>
          </a:p>
          <a:p>
            <a:r>
              <a:rPr lang="cs-CZ" sz="2400" dirty="0"/>
              <a:t>znakový jazyk zlepšuje rozlišování a zařazování pohybů, které se vztahují ke konkrétnímu jazyku (to ale neplatí pro znakové jazyky obecně)</a:t>
            </a:r>
          </a:p>
        </p:txBody>
      </p:sp>
    </p:spTree>
    <p:extLst>
      <p:ext uri="{BB962C8B-B14F-4D97-AF65-F5344CB8AC3E}">
        <p14:creationId xmlns:p14="http://schemas.microsoft.com/office/powerpoint/2010/main" val="22080997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C0ED204-F3B2-4034-967F-037B6F9795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err="1"/>
              <a:t>Deaf-Education</a:t>
            </a:r>
            <a:r>
              <a:rPr lang="cs-CZ" dirty="0"/>
              <a:t> </a:t>
            </a:r>
            <a:r>
              <a:rPr lang="cs-CZ" dirty="0" err="1"/>
              <a:t>Advantages</a:t>
            </a:r>
            <a:br>
              <a:rPr lang="cs-CZ" dirty="0"/>
            </a:br>
            <a:r>
              <a:rPr lang="cs-CZ" dirty="0"/>
              <a:t>(vzdělávání)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83C3F68-7480-4F62-BF48-707AAF8744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/>
              <a:t>v USA je ASL 4. nejvyučovanějším cizím jazykem na VŠ a univerzitách</a:t>
            </a:r>
          </a:p>
          <a:p>
            <a:r>
              <a:rPr lang="cs-CZ" sz="2400" dirty="0"/>
              <a:t>roste počet lidí (dětí i dospělých) navštěvujících kurzy znakového jazyka</a:t>
            </a:r>
          </a:p>
          <a:p>
            <a:r>
              <a:rPr lang="cs-CZ" sz="2400" dirty="0"/>
              <a:t>ALE: S rodiče jsou odrazováni od výuky a používání znakového jazyka </a:t>
            </a:r>
          </a:p>
          <a:p>
            <a:r>
              <a:rPr lang="cs-CZ" sz="2400" dirty="0"/>
              <a:t> –&gt; věří, že se jejich N dítě nenaučí mluvit, že se o sebe nepostará</a:t>
            </a:r>
          </a:p>
          <a:p>
            <a:endParaRPr lang="cs-CZ" sz="2400" dirty="0"/>
          </a:p>
          <a:p>
            <a:r>
              <a:rPr lang="cs-CZ" sz="2400" dirty="0"/>
              <a:t>N děti, které se učí mluvený i znakový jazyk, mají větší slovní zásobu, umí se lépe vyjádřit než kdyby se učily jeden jazyk</a:t>
            </a:r>
          </a:p>
          <a:p>
            <a:r>
              <a:rPr lang="cs-CZ" sz="2400" dirty="0"/>
              <a:t>íránská studie – porovnávala děti s KI, některé se učily znakový jazyk od dětství </a:t>
            </a:r>
          </a:p>
          <a:p>
            <a:r>
              <a:rPr lang="cs-CZ" sz="2400" dirty="0"/>
              <a:t>–&gt; děti, které se neučily znakový jazyk, hůře vnímaly řeč, hůře mluvily</a:t>
            </a: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3402728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068A99C-0556-4048-8C71-1C99182DD1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err="1"/>
              <a:t>Deaf-Education</a:t>
            </a:r>
            <a:r>
              <a:rPr lang="cs-CZ" dirty="0"/>
              <a:t> </a:t>
            </a:r>
            <a:r>
              <a:rPr lang="cs-CZ" dirty="0" err="1"/>
              <a:t>Advantages</a:t>
            </a:r>
            <a:br>
              <a:rPr lang="cs-CZ" dirty="0"/>
            </a:br>
            <a:r>
              <a:rPr lang="cs-CZ" dirty="0"/>
              <a:t>(vzdělávání)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B640518-3285-4945-85D0-B6B515EB42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/>
              <a:t>znakový jazyk pomáhá N i S dětem s rozvojem čtenářských dovedností</a:t>
            </a:r>
          </a:p>
          <a:p>
            <a:r>
              <a:rPr lang="cs-CZ" sz="2400" dirty="0" err="1"/>
              <a:t>ToM</a:t>
            </a:r>
            <a:r>
              <a:rPr lang="cs-CZ" sz="2400" dirty="0"/>
              <a:t> </a:t>
            </a:r>
            <a:r>
              <a:rPr lang="cs-CZ" sz="2400" dirty="0" err="1"/>
              <a:t>Research</a:t>
            </a:r>
            <a:r>
              <a:rPr lang="cs-CZ" sz="2400" dirty="0"/>
              <a:t> (“</a:t>
            </a:r>
            <a:r>
              <a:rPr lang="cs-CZ" sz="2400" dirty="0" err="1"/>
              <a:t>theory</a:t>
            </a:r>
            <a:r>
              <a:rPr lang="cs-CZ" sz="2400" dirty="0"/>
              <a:t> </a:t>
            </a:r>
            <a:r>
              <a:rPr lang="cs-CZ" sz="2400" dirty="0" err="1"/>
              <a:t>of</a:t>
            </a:r>
            <a:r>
              <a:rPr lang="cs-CZ" sz="2400" dirty="0"/>
              <a:t> mind“) vnímání situace z perspektivy jiného člověka</a:t>
            </a:r>
          </a:p>
          <a:p>
            <a:r>
              <a:rPr lang="cs-CZ" sz="2400" dirty="0"/>
              <a:t>experiment se dvěma dětmi a jablkem</a:t>
            </a:r>
          </a:p>
          <a:p>
            <a:r>
              <a:rPr lang="cs-CZ" sz="2400" dirty="0"/>
              <a:t>N děti, které znakují, mají stejně rozvinutý </a:t>
            </a:r>
            <a:r>
              <a:rPr lang="cs-CZ" sz="2400" dirty="0" err="1"/>
              <a:t>ToM</a:t>
            </a:r>
            <a:r>
              <a:rPr lang="cs-CZ" sz="2400" dirty="0"/>
              <a:t> jako S děti</a:t>
            </a:r>
          </a:p>
          <a:p>
            <a:r>
              <a:rPr lang="cs-CZ" sz="2400" dirty="0"/>
              <a:t>N děti, které se neučí ZJ, jsou na úrovni S dětí s autismem</a:t>
            </a:r>
          </a:p>
          <a:p>
            <a:r>
              <a:rPr lang="cs-CZ" sz="2400" dirty="0"/>
              <a:t>pokud rodiče, sourozenci N dětí znakují, mají N děti lepší </a:t>
            </a:r>
            <a:r>
              <a:rPr lang="cs-CZ" sz="2400" dirty="0" err="1"/>
              <a:t>ToM</a:t>
            </a:r>
            <a:endParaRPr lang="cs-CZ" sz="2400" dirty="0"/>
          </a:p>
          <a:p>
            <a:r>
              <a:rPr lang="cs-CZ" sz="2400" dirty="0"/>
              <a:t>2012 – konference WFD o ohrožených znakových jazycích</a:t>
            </a:r>
          </a:p>
          <a:p>
            <a:r>
              <a:rPr lang="cs-CZ" sz="2400" dirty="0"/>
              <a:t>kochleární implantát – dítě s KI ≠ slyšící dítě</a:t>
            </a:r>
          </a:p>
        </p:txBody>
      </p:sp>
    </p:spTree>
    <p:extLst>
      <p:ext uri="{BB962C8B-B14F-4D97-AF65-F5344CB8AC3E}">
        <p14:creationId xmlns:p14="http://schemas.microsoft.com/office/powerpoint/2010/main" val="391442532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2598C92-A944-4924-B687-2E25CB75B3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Zdroje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A725FF6-8588-4837-900C-A6A63F8BBE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Obálka </a:t>
            </a:r>
            <a:r>
              <a:rPr lang="cs-CZ" dirty="0" err="1"/>
              <a:t>Deaf</a:t>
            </a:r>
            <a:r>
              <a:rPr lang="cs-CZ" dirty="0"/>
              <a:t> </a:t>
            </a:r>
            <a:r>
              <a:rPr lang="cs-CZ" dirty="0" err="1"/>
              <a:t>Gain</a:t>
            </a:r>
            <a:endParaRPr lang="cs-CZ" dirty="0"/>
          </a:p>
          <a:p>
            <a:pPr marL="0" indent="0">
              <a:buNone/>
            </a:pPr>
            <a:r>
              <a:rPr lang="cs-CZ" sz="1600" dirty="0">
                <a:hlinkClick r:id="rId2"/>
              </a:rPr>
              <a:t>https://www.barnesandnoble.com/w/deaf-gain-university-of-minnesota-press/1131007161;jsessionid=E38292908A510B08C33B8B47FF6017A7.prodny_store01-atgap16?ean=9780816691227</a:t>
            </a:r>
            <a:endParaRPr lang="cs-CZ" sz="1600" dirty="0"/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Informace o autorech</a:t>
            </a:r>
          </a:p>
          <a:p>
            <a:pPr marL="0" indent="0">
              <a:buNone/>
            </a:pPr>
            <a:r>
              <a:rPr lang="cs-CZ" sz="1600" dirty="0">
                <a:hlinkClick r:id="rId3"/>
              </a:rPr>
              <a:t>https</a:t>
            </a:r>
            <a:r>
              <a:rPr lang="cs-CZ" sz="1600" dirty="0">
                <a:sym typeface="Wingdings" panose="05000000000000000000" pitchFamily="2" charset="2"/>
                <a:hlinkClick r:id="rId3"/>
              </a:rPr>
              <a:t>://www.deafpeople.com</a:t>
            </a:r>
            <a:endParaRPr lang="cs-CZ" sz="1600" dirty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9999773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BBC56CE-2A38-43CF-B86F-A43E2C3970F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Děkujeme za pozornost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BA972AA7-A4CF-4477-A22D-44607ADD6D3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95055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: Shape 6">
            <a:extLst>
              <a:ext uri="{FF2B5EF4-FFF2-40B4-BE49-F238E27FC236}">
                <a16:creationId xmlns:a16="http://schemas.microsoft.com/office/drawing/2014/main" id="{66B332A4-D438-4773-A77F-5ED49A448D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953768" y="0"/>
            <a:ext cx="8284464" cy="6858000"/>
          </a:xfrm>
          <a:custGeom>
            <a:avLst/>
            <a:gdLst>
              <a:gd name="connsiteX0" fmla="*/ 1818109 w 8284464"/>
              <a:gd name="connsiteY0" fmla="*/ 0 h 6858000"/>
              <a:gd name="connsiteX1" fmla="*/ 6466355 w 8284464"/>
              <a:gd name="connsiteY1" fmla="*/ 0 h 6858000"/>
              <a:gd name="connsiteX2" fmla="*/ 6620596 w 8284464"/>
              <a:gd name="connsiteY2" fmla="*/ 109683 h 6858000"/>
              <a:gd name="connsiteX3" fmla="*/ 8284464 w 8284464"/>
              <a:gd name="connsiteY3" fmla="*/ 3429000 h 6858000"/>
              <a:gd name="connsiteX4" fmla="*/ 6620596 w 8284464"/>
              <a:gd name="connsiteY4" fmla="*/ 6748318 h 6858000"/>
              <a:gd name="connsiteX5" fmla="*/ 6466355 w 8284464"/>
              <a:gd name="connsiteY5" fmla="*/ 6858000 h 6858000"/>
              <a:gd name="connsiteX6" fmla="*/ 1818109 w 8284464"/>
              <a:gd name="connsiteY6" fmla="*/ 6858000 h 6858000"/>
              <a:gd name="connsiteX7" fmla="*/ 1663869 w 8284464"/>
              <a:gd name="connsiteY7" fmla="*/ 6748318 h 6858000"/>
              <a:gd name="connsiteX8" fmla="*/ 0 w 8284464"/>
              <a:gd name="connsiteY8" fmla="*/ 3429000 h 6858000"/>
              <a:gd name="connsiteX9" fmla="*/ 1663869 w 8284464"/>
              <a:gd name="connsiteY9" fmla="*/ 10968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284464" h="6858000">
                <a:moveTo>
                  <a:pt x="1818109" y="0"/>
                </a:moveTo>
                <a:lnTo>
                  <a:pt x="6466355" y="0"/>
                </a:lnTo>
                <a:lnTo>
                  <a:pt x="6620596" y="109683"/>
                </a:lnTo>
                <a:cubicBezTo>
                  <a:pt x="7630666" y="865069"/>
                  <a:pt x="8284464" y="2070683"/>
                  <a:pt x="8284464" y="3429000"/>
                </a:cubicBezTo>
                <a:cubicBezTo>
                  <a:pt x="8284464" y="4787317"/>
                  <a:pt x="7630666" y="5992931"/>
                  <a:pt x="6620596" y="6748318"/>
                </a:cubicBezTo>
                <a:lnTo>
                  <a:pt x="6466355" y="6858000"/>
                </a:lnTo>
                <a:lnTo>
                  <a:pt x="1818109" y="6858000"/>
                </a:lnTo>
                <a:lnTo>
                  <a:pt x="1663869" y="6748318"/>
                </a:lnTo>
                <a:cubicBezTo>
                  <a:pt x="653798" y="5992931"/>
                  <a:pt x="0" y="4787317"/>
                  <a:pt x="0" y="3429000"/>
                </a:cubicBezTo>
                <a:cubicBezTo>
                  <a:pt x="0" y="2070683"/>
                  <a:pt x="653798" y="865069"/>
                  <a:pt x="1663869" y="109683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DF9AD32D-FF05-44F4-BD4D-9CEE89B71E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118360" y="0"/>
            <a:ext cx="7955280" cy="6858000"/>
          </a:xfrm>
          <a:custGeom>
            <a:avLst/>
            <a:gdLst>
              <a:gd name="connsiteX0" fmla="*/ 1962423 w 7955280"/>
              <a:gd name="connsiteY0" fmla="*/ 0 h 6858000"/>
              <a:gd name="connsiteX1" fmla="*/ 5992858 w 7955280"/>
              <a:gd name="connsiteY1" fmla="*/ 0 h 6858000"/>
              <a:gd name="connsiteX2" fmla="*/ 6040191 w 7955280"/>
              <a:gd name="connsiteY2" fmla="*/ 27216 h 6858000"/>
              <a:gd name="connsiteX3" fmla="*/ 7955280 w 7955280"/>
              <a:gd name="connsiteY3" fmla="*/ 3429000 h 6858000"/>
              <a:gd name="connsiteX4" fmla="*/ 6040191 w 7955280"/>
              <a:gd name="connsiteY4" fmla="*/ 6830784 h 6858000"/>
              <a:gd name="connsiteX5" fmla="*/ 5992858 w 7955280"/>
              <a:gd name="connsiteY5" fmla="*/ 6858000 h 6858000"/>
              <a:gd name="connsiteX6" fmla="*/ 1962423 w 7955280"/>
              <a:gd name="connsiteY6" fmla="*/ 6858000 h 6858000"/>
              <a:gd name="connsiteX7" fmla="*/ 1915089 w 7955280"/>
              <a:gd name="connsiteY7" fmla="*/ 6830784 h 6858000"/>
              <a:gd name="connsiteX8" fmla="*/ 0 w 7955280"/>
              <a:gd name="connsiteY8" fmla="*/ 3429000 h 6858000"/>
              <a:gd name="connsiteX9" fmla="*/ 1915089 w 7955280"/>
              <a:gd name="connsiteY9" fmla="*/ 27216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955280" h="6858000">
                <a:moveTo>
                  <a:pt x="1962423" y="0"/>
                </a:moveTo>
                <a:lnTo>
                  <a:pt x="5992858" y="0"/>
                </a:lnTo>
                <a:lnTo>
                  <a:pt x="6040191" y="27216"/>
                </a:lnTo>
                <a:cubicBezTo>
                  <a:pt x="7188332" y="724844"/>
                  <a:pt x="7955280" y="1987357"/>
                  <a:pt x="7955280" y="3429000"/>
                </a:cubicBezTo>
                <a:cubicBezTo>
                  <a:pt x="7955280" y="4870644"/>
                  <a:pt x="7188332" y="6133157"/>
                  <a:pt x="6040191" y="6830784"/>
                </a:cubicBezTo>
                <a:lnTo>
                  <a:pt x="5992858" y="6858000"/>
                </a:lnTo>
                <a:lnTo>
                  <a:pt x="1962423" y="6858000"/>
                </a:lnTo>
                <a:lnTo>
                  <a:pt x="1915089" y="6830784"/>
                </a:lnTo>
                <a:cubicBezTo>
                  <a:pt x="766948" y="6133157"/>
                  <a:pt x="0" y="4870644"/>
                  <a:pt x="0" y="3429000"/>
                </a:cubicBezTo>
                <a:cubicBezTo>
                  <a:pt x="0" y="1987357"/>
                  <a:pt x="766948" y="724844"/>
                  <a:pt x="1915089" y="27216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A6F21F83-07C0-477A-A771-CB0F14FDD4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55631" y="1441938"/>
            <a:ext cx="7080738" cy="3974124"/>
          </a:xfrm>
        </p:spPr>
        <p:txBody>
          <a:bodyPr>
            <a:normAutofit/>
          </a:bodyPr>
          <a:lstStyle/>
          <a:p>
            <a:pPr algn="ctr"/>
            <a:r>
              <a:rPr lang="cs-CZ" sz="3800">
                <a:solidFill>
                  <a:schemeClr val="bg1">
                    <a:lumMod val="95000"/>
                    <a:lumOff val="5000"/>
                  </a:schemeClr>
                </a:solidFill>
              </a:rPr>
              <a:t>III. Language Gains in Action</a:t>
            </a:r>
            <a:br>
              <a:rPr lang="cs-CZ" sz="380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r>
              <a:rPr lang="cs-CZ" sz="3800">
                <a:solidFill>
                  <a:schemeClr val="bg1">
                    <a:lumMod val="95000"/>
                    <a:lumOff val="5000"/>
                  </a:schemeClr>
                </a:solidFill>
              </a:rPr>
              <a:t>(Přínosy jazyka v akci)</a:t>
            </a:r>
            <a:br>
              <a:rPr lang="cs-CZ" sz="380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r>
              <a:rPr lang="cs-CZ" sz="3800">
                <a:solidFill>
                  <a:schemeClr val="bg1">
                    <a:lumMod val="95000"/>
                    <a:lumOff val="5000"/>
                  </a:schemeClr>
                </a:solidFill>
              </a:rPr>
              <a:t>Advantages Of Learning a Signed Language</a:t>
            </a:r>
            <a:br>
              <a:rPr lang="cs-CZ" sz="380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r>
              <a:rPr lang="cs-CZ" sz="3800">
                <a:solidFill>
                  <a:schemeClr val="bg1">
                    <a:lumMod val="95000"/>
                    <a:lumOff val="5000"/>
                  </a:schemeClr>
                </a:solidFill>
              </a:rPr>
              <a:t>(Výhody výuky znakového jazyka)</a:t>
            </a:r>
            <a:br>
              <a:rPr lang="cs-CZ" sz="380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r>
              <a:rPr lang="cs-CZ" sz="3800">
                <a:solidFill>
                  <a:schemeClr val="bg1">
                    <a:lumMod val="95000"/>
                    <a:lumOff val="5000"/>
                  </a:schemeClr>
                </a:solidFill>
              </a:rPr>
              <a:t>Peter C. Hauser, Geo Kartheiser</a:t>
            </a:r>
          </a:p>
        </p:txBody>
      </p:sp>
    </p:spTree>
    <p:extLst>
      <p:ext uri="{BB962C8B-B14F-4D97-AF65-F5344CB8AC3E}">
        <p14:creationId xmlns:p14="http://schemas.microsoft.com/office/powerpoint/2010/main" val="62262714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>
            <a:extLst>
              <a:ext uri="{FF2B5EF4-FFF2-40B4-BE49-F238E27FC236}">
                <a16:creationId xmlns:a16="http://schemas.microsoft.com/office/drawing/2014/main" id="{FA68233F-177E-40EE-9578-94A1039577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Autoři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D9D6B2E5-0384-4756-82E3-BE4C5E8B01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sz="2400" dirty="0"/>
              <a:t>američtí profesoři ASL a </a:t>
            </a:r>
            <a:r>
              <a:rPr lang="cs-CZ" sz="2400" dirty="0" err="1"/>
              <a:t>Deaf</a:t>
            </a:r>
            <a:r>
              <a:rPr lang="cs-CZ" sz="2400" dirty="0"/>
              <a:t> </a:t>
            </a:r>
            <a:r>
              <a:rPr lang="cs-CZ" sz="2400" dirty="0" err="1"/>
              <a:t>Studies</a:t>
            </a:r>
            <a:r>
              <a:rPr lang="cs-CZ" sz="2400" dirty="0"/>
              <a:t> na </a:t>
            </a:r>
            <a:r>
              <a:rPr lang="cs-CZ" sz="2400" dirty="0" err="1"/>
              <a:t>Gallaudetově</a:t>
            </a:r>
            <a:r>
              <a:rPr lang="cs-CZ" sz="2400" dirty="0"/>
              <a:t> univerzitě</a:t>
            </a:r>
          </a:p>
          <a:p>
            <a:endParaRPr lang="cs-CZ" sz="2400" dirty="0"/>
          </a:p>
          <a:p>
            <a:pPr marL="0" indent="0">
              <a:buNone/>
            </a:pPr>
            <a:r>
              <a:rPr lang="cs-CZ" sz="2400" b="1" dirty="0"/>
              <a:t>H-</a:t>
            </a:r>
            <a:r>
              <a:rPr lang="cs-CZ" sz="2400" b="1" dirty="0" err="1"/>
              <a:t>Dirksen</a:t>
            </a:r>
            <a:r>
              <a:rPr lang="cs-CZ" sz="2400" b="1" dirty="0"/>
              <a:t> L. </a:t>
            </a:r>
            <a:r>
              <a:rPr lang="cs-CZ" sz="2400" b="1" dirty="0" err="1"/>
              <a:t>Bauman</a:t>
            </a:r>
            <a:endParaRPr lang="cs-CZ" sz="2400" b="1" dirty="0"/>
          </a:p>
          <a:p>
            <a:r>
              <a:rPr lang="cs-CZ" sz="2400" dirty="0"/>
              <a:t>slyšící</a:t>
            </a:r>
          </a:p>
          <a:p>
            <a:r>
              <a:rPr lang="cs-CZ" sz="2400" dirty="0"/>
              <a:t>kniha Open </a:t>
            </a:r>
            <a:r>
              <a:rPr lang="cs-CZ" sz="2400" dirty="0" err="1"/>
              <a:t>Your</a:t>
            </a:r>
            <a:r>
              <a:rPr lang="cs-CZ" sz="2400" dirty="0"/>
              <a:t> </a:t>
            </a:r>
            <a:r>
              <a:rPr lang="cs-CZ" sz="2400" dirty="0" err="1"/>
              <a:t>Eyes</a:t>
            </a:r>
            <a:r>
              <a:rPr lang="cs-CZ" sz="2400" dirty="0"/>
              <a:t>: </a:t>
            </a:r>
            <a:r>
              <a:rPr lang="cs-CZ" sz="2400" dirty="0" err="1"/>
              <a:t>Deaf</a:t>
            </a:r>
            <a:r>
              <a:rPr lang="cs-CZ" sz="2400" dirty="0"/>
              <a:t> </a:t>
            </a:r>
            <a:r>
              <a:rPr lang="cs-CZ" sz="2400" dirty="0" err="1"/>
              <a:t>Studies</a:t>
            </a:r>
            <a:r>
              <a:rPr lang="cs-CZ" sz="2400" dirty="0"/>
              <a:t> </a:t>
            </a:r>
            <a:r>
              <a:rPr lang="cs-CZ" sz="2400" dirty="0" err="1"/>
              <a:t>Talking</a:t>
            </a:r>
            <a:r>
              <a:rPr lang="cs-CZ" sz="2400" dirty="0"/>
              <a:t> (2008)</a:t>
            </a:r>
          </a:p>
          <a:p>
            <a:r>
              <a:rPr lang="cs-CZ" sz="2400" dirty="0"/>
              <a:t>dokument </a:t>
            </a:r>
            <a:r>
              <a:rPr lang="cs-CZ" sz="2400" dirty="0" err="1"/>
              <a:t>Audism</a:t>
            </a:r>
            <a:r>
              <a:rPr lang="cs-CZ" sz="2400" dirty="0"/>
              <a:t> </a:t>
            </a:r>
            <a:r>
              <a:rPr lang="cs-CZ" sz="2400" dirty="0" err="1"/>
              <a:t>Unvailed</a:t>
            </a:r>
            <a:r>
              <a:rPr lang="cs-CZ" sz="2400" dirty="0"/>
              <a:t> (2006) – scénář (spolu s Benem </a:t>
            </a:r>
            <a:r>
              <a:rPr lang="cs-CZ" sz="2400" dirty="0" err="1"/>
              <a:t>Bahanem</a:t>
            </a:r>
            <a:r>
              <a:rPr lang="cs-CZ" sz="2400" dirty="0"/>
              <a:t>), režie, produkce</a:t>
            </a:r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r>
              <a:rPr lang="cs-CZ" sz="2400" b="1" dirty="0"/>
              <a:t>Joseph J. Murray</a:t>
            </a:r>
          </a:p>
          <a:p>
            <a:r>
              <a:rPr lang="cs-CZ" sz="2400" dirty="0"/>
              <a:t>neslyšící</a:t>
            </a:r>
          </a:p>
          <a:p>
            <a:r>
              <a:rPr lang="cs-CZ" sz="2400" dirty="0"/>
              <a:t>prezident WFD</a:t>
            </a:r>
          </a:p>
          <a:p>
            <a:r>
              <a:rPr lang="cs-CZ" sz="2400" dirty="0"/>
              <a:t>lidská práva</a:t>
            </a:r>
          </a:p>
        </p:txBody>
      </p:sp>
    </p:spTree>
    <p:extLst>
      <p:ext uri="{BB962C8B-B14F-4D97-AF65-F5344CB8AC3E}">
        <p14:creationId xmlns:p14="http://schemas.microsoft.com/office/powerpoint/2010/main" val="38128026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9CCEFB1-2DBB-4511-960D-40B828F52D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Peter C. Hauser, </a:t>
            </a:r>
            <a:r>
              <a:rPr lang="cs-CZ" dirty="0" err="1"/>
              <a:t>Geo</a:t>
            </a:r>
            <a:r>
              <a:rPr lang="cs-CZ" dirty="0"/>
              <a:t> </a:t>
            </a:r>
            <a:r>
              <a:rPr lang="cs-CZ" dirty="0" err="1"/>
              <a:t>Kartheiser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E4DE965-81AF-4429-9510-5C1ED983A7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 err="1"/>
              <a:t>Geo</a:t>
            </a:r>
            <a:r>
              <a:rPr lang="cs-CZ" b="1" dirty="0"/>
              <a:t> </a:t>
            </a:r>
            <a:r>
              <a:rPr lang="cs-CZ" b="1" dirty="0" err="1"/>
              <a:t>Kartheiser</a:t>
            </a:r>
            <a:r>
              <a:rPr lang="cs-CZ" b="1" dirty="0"/>
              <a:t> </a:t>
            </a:r>
            <a:r>
              <a:rPr lang="cs-CZ" b="1" dirty="0" err="1"/>
              <a:t>Ph</a:t>
            </a:r>
            <a:r>
              <a:rPr lang="cs-CZ" b="1" dirty="0"/>
              <a:t>. D.</a:t>
            </a:r>
          </a:p>
          <a:p>
            <a:r>
              <a:rPr lang="cs-CZ" dirty="0"/>
              <a:t>neslyšící od narození</a:t>
            </a:r>
          </a:p>
          <a:p>
            <a:r>
              <a:rPr lang="cs-CZ" dirty="0"/>
              <a:t>studoval na </a:t>
            </a:r>
            <a:r>
              <a:rPr lang="cs-CZ" dirty="0" err="1"/>
              <a:t>Gallaudetově</a:t>
            </a:r>
            <a:r>
              <a:rPr lang="cs-CZ" dirty="0"/>
              <a:t> univerzitě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b="1" dirty="0"/>
              <a:t>Dr. Peter C. Hauser</a:t>
            </a:r>
          </a:p>
          <a:p>
            <a:r>
              <a:rPr lang="cs-CZ" dirty="0"/>
              <a:t>neslyšící od 5 let</a:t>
            </a:r>
          </a:p>
          <a:p>
            <a:r>
              <a:rPr lang="cs-CZ" dirty="0"/>
              <a:t>neuropsycholog</a:t>
            </a:r>
          </a:p>
          <a:p>
            <a:r>
              <a:rPr lang="cs-CZ" dirty="0"/>
              <a:t>studoval na </a:t>
            </a:r>
            <a:r>
              <a:rPr lang="cs-CZ" dirty="0" err="1"/>
              <a:t>Gallaudetově</a:t>
            </a:r>
            <a:r>
              <a:rPr lang="cs-CZ" dirty="0"/>
              <a:t> univerzitě</a:t>
            </a:r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000836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18B1A4D-8E72-4459-83B4-338603ADD0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Vývoj studia znakových jazyků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C5AA9C7-6620-45F1-B428-B756F61D53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b="1" dirty="0"/>
              <a:t>Pierre </a:t>
            </a:r>
            <a:r>
              <a:rPr lang="cs-CZ" b="1" dirty="0" err="1"/>
              <a:t>Desloges</a:t>
            </a:r>
            <a:endParaRPr lang="cs-CZ" b="1" dirty="0"/>
          </a:p>
          <a:p>
            <a:r>
              <a:rPr lang="cs-CZ" dirty="0"/>
              <a:t>1779 -  1. kniha publikovaná neslyšícím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b="1" dirty="0" err="1"/>
              <a:t>Étienne</a:t>
            </a:r>
            <a:r>
              <a:rPr lang="cs-CZ" b="1" dirty="0"/>
              <a:t> </a:t>
            </a:r>
            <a:r>
              <a:rPr lang="cs-CZ" b="1" dirty="0" err="1"/>
              <a:t>Condillac</a:t>
            </a:r>
            <a:endParaRPr lang="cs-CZ" b="1" dirty="0"/>
          </a:p>
          <a:p>
            <a:r>
              <a:rPr lang="cs-CZ" dirty="0"/>
              <a:t>francouzský filozof</a:t>
            </a:r>
          </a:p>
          <a:p>
            <a:endParaRPr lang="cs-CZ" dirty="0"/>
          </a:p>
          <a:p>
            <a:r>
              <a:rPr lang="cs-CZ" dirty="0"/>
              <a:t>navrhovali výuku znakových jazyků i pro slyšící</a:t>
            </a:r>
          </a:p>
          <a:p>
            <a:r>
              <a:rPr lang="cs-CZ" dirty="0"/>
              <a:t>do 60. let 20. století nebyly znakové jazyky uznány jako přirozené jazyky</a:t>
            </a:r>
          </a:p>
        </p:txBody>
      </p:sp>
    </p:spTree>
    <p:extLst>
      <p:ext uri="{BB962C8B-B14F-4D97-AF65-F5344CB8AC3E}">
        <p14:creationId xmlns:p14="http://schemas.microsoft.com/office/powerpoint/2010/main" val="4450302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C2A0ACF-3591-4B48-ACA4-027607E4B5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Vývoj ve 20. století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737B11F-23D0-4801-827B-EBB841DE77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b="1" dirty="0"/>
              <a:t>William </a:t>
            </a:r>
            <a:r>
              <a:rPr lang="cs-CZ" b="1" dirty="0" err="1"/>
              <a:t>Stokoe</a:t>
            </a:r>
            <a:r>
              <a:rPr lang="cs-CZ" dirty="0"/>
              <a:t> (1919-2000)</a:t>
            </a:r>
          </a:p>
          <a:p>
            <a:r>
              <a:rPr lang="cs-CZ" dirty="0"/>
              <a:t>americký profesor, vyučoval na </a:t>
            </a:r>
            <a:r>
              <a:rPr lang="cs-CZ" dirty="0" err="1"/>
              <a:t>Gallaudetově</a:t>
            </a:r>
            <a:r>
              <a:rPr lang="cs-CZ" dirty="0"/>
              <a:t> univerzitě</a:t>
            </a:r>
          </a:p>
          <a:p>
            <a:r>
              <a:rPr lang="cs-CZ" dirty="0"/>
              <a:t>zabýval se americkým znak. jazykem (ASL) a lingvistikou</a:t>
            </a:r>
          </a:p>
          <a:p>
            <a:r>
              <a:rPr lang="cs-CZ" dirty="0"/>
              <a:t>60. léta –&gt; porovnával ASL s mluvenými jazyky</a:t>
            </a:r>
          </a:p>
          <a:p>
            <a:r>
              <a:rPr lang="cs-CZ" dirty="0"/>
              <a:t>znaky ASL mají gramatický význam</a:t>
            </a:r>
          </a:p>
          <a:p>
            <a:endParaRPr lang="cs-CZ" dirty="0"/>
          </a:p>
          <a:p>
            <a:r>
              <a:rPr lang="cs-CZ" dirty="0"/>
              <a:t>vyšší zájem o studium znakových jazyků po světě</a:t>
            </a:r>
          </a:p>
          <a:p>
            <a:r>
              <a:rPr lang="cs-CZ" dirty="0"/>
              <a:t>znakové jazyky jsou přirozené jazyky – mají vlastní syntax, gramatiku, fonologii, morfologii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306012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1A1C523-CA4A-4F34-AA3C-FA60604E1A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Výzkumy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9F74981-D78A-42C1-B2F7-2B81E0CE31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neslyšící, kteří ovládají znakový jazyk, a slyšící, kteří neumí znakový jazyk, dosáhli rozdílných výsledků</a:t>
            </a:r>
          </a:p>
          <a:p>
            <a:r>
              <a:rPr lang="cs-CZ" dirty="0"/>
              <a:t>vědci nedokázali určit příčinu – ovládání znakového jazyka/stav sluchu (nebo obě)</a:t>
            </a:r>
          </a:p>
          <a:p>
            <a:r>
              <a:rPr lang="cs-CZ" dirty="0"/>
              <a:t>snaha dokázat přínos ZJ pro všechny bez ohledu na stav sluchu</a:t>
            </a:r>
          </a:p>
          <a:p>
            <a:r>
              <a:rPr lang="cs-CZ" dirty="0"/>
              <a:t>Existují výhody, které mohou mít pouze neslyšící? V jakých oblastech?</a:t>
            </a:r>
          </a:p>
        </p:txBody>
      </p:sp>
    </p:spTree>
    <p:extLst>
      <p:ext uri="{BB962C8B-B14F-4D97-AF65-F5344CB8AC3E}">
        <p14:creationId xmlns:p14="http://schemas.microsoft.com/office/powerpoint/2010/main" val="38081950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9BD1837-CE8F-4730-BDC1-5185EC0C75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err="1"/>
              <a:t>Deaf</a:t>
            </a:r>
            <a:r>
              <a:rPr lang="cs-CZ" dirty="0"/>
              <a:t> </a:t>
            </a:r>
            <a:r>
              <a:rPr lang="cs-CZ" dirty="0" err="1"/>
              <a:t>Gain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FEBA378-F80C-4618-BD14-404DD2D536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/>
              <a:t>vyskytuje se pouze u neslyšících</a:t>
            </a:r>
          </a:p>
          <a:p>
            <a:r>
              <a:rPr lang="cs-CZ" sz="2400" dirty="0"/>
              <a:t>zahrnuje jak přínos neslyšících a znakového jazyka, tak výhody toho být neslyšící</a:t>
            </a:r>
          </a:p>
          <a:p>
            <a:r>
              <a:rPr lang="cs-CZ" sz="2400" dirty="0"/>
              <a:t>opačný pohled než </a:t>
            </a:r>
            <a:r>
              <a:rPr lang="cs-CZ" sz="2400" dirty="0" err="1"/>
              <a:t>Deafness</a:t>
            </a:r>
            <a:r>
              <a:rPr lang="cs-CZ" sz="2400" dirty="0"/>
              <a:t> (hluchota), </a:t>
            </a:r>
            <a:r>
              <a:rPr lang="cs-CZ" sz="2400" dirty="0" err="1"/>
              <a:t>hearing</a:t>
            </a:r>
            <a:r>
              <a:rPr lang="cs-CZ" sz="2400" dirty="0"/>
              <a:t> </a:t>
            </a:r>
            <a:r>
              <a:rPr lang="cs-CZ" sz="2400" dirty="0" err="1"/>
              <a:t>loss</a:t>
            </a:r>
            <a:r>
              <a:rPr lang="cs-CZ" sz="2400" dirty="0"/>
              <a:t> (ztráta sluchu) – neslyšícím chybí jeden smysl, a proto jsou „znevýhodněni“ oproti většinové společnosti</a:t>
            </a:r>
          </a:p>
          <a:p>
            <a:pPr marL="0" indent="0">
              <a:buNone/>
            </a:pPr>
            <a:endParaRPr lang="cs-CZ" sz="2400" dirty="0"/>
          </a:p>
          <a:p>
            <a:r>
              <a:rPr lang="cs-CZ" sz="2400" dirty="0"/>
              <a:t>Sign </a:t>
            </a:r>
            <a:r>
              <a:rPr lang="cs-CZ" sz="2400" dirty="0" err="1"/>
              <a:t>Gain</a:t>
            </a:r>
            <a:r>
              <a:rPr lang="cs-CZ" sz="2400" dirty="0"/>
              <a:t> (přínos znakového jazyka, schopnosti získané jeho učením) – platí pro neslyšící i slyšící</a:t>
            </a:r>
          </a:p>
          <a:p>
            <a:r>
              <a:rPr lang="cs-CZ" sz="2400" dirty="0"/>
              <a:t>ve studiích často ignorován</a:t>
            </a:r>
          </a:p>
          <a:p>
            <a:r>
              <a:rPr lang="cs-CZ" sz="2400" dirty="0"/>
              <a:t>snaha dokázat, že neslyšící i slyšící lidé, kteří znakují, mají lepší schopnosti než ostatní</a:t>
            </a:r>
          </a:p>
        </p:txBody>
      </p:sp>
    </p:spTree>
    <p:extLst>
      <p:ext uri="{BB962C8B-B14F-4D97-AF65-F5344CB8AC3E}">
        <p14:creationId xmlns:p14="http://schemas.microsoft.com/office/powerpoint/2010/main" val="27872062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9C7C4FC-29E5-4A0B-A5EA-86C6407CBC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Face-</a:t>
            </a:r>
            <a:r>
              <a:rPr lang="cs-CZ" dirty="0" err="1"/>
              <a:t>Processing</a:t>
            </a:r>
            <a:r>
              <a:rPr lang="cs-CZ" dirty="0"/>
              <a:t> </a:t>
            </a:r>
            <a:r>
              <a:rPr lang="cs-CZ" dirty="0" err="1"/>
              <a:t>Advantages</a:t>
            </a:r>
            <a:br>
              <a:rPr lang="cs-CZ" dirty="0"/>
            </a:br>
            <a:r>
              <a:rPr lang="cs-CZ" dirty="0"/>
              <a:t>(zpracování obličeje)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1687745-3447-4E84-BBA7-08AC7A2A89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/>
              <a:t>obličej v projevu ve znakovém jazyce vyjadřuje několik funkcí</a:t>
            </a:r>
          </a:p>
          <a:p>
            <a:r>
              <a:rPr lang="cs-CZ" sz="2400" dirty="0"/>
              <a:t>ti, kteří dokážou plynule znakovat, se více soustředí na obličej než na ruce</a:t>
            </a:r>
          </a:p>
          <a:p>
            <a:r>
              <a:rPr lang="cs-CZ" sz="2400" dirty="0" err="1"/>
              <a:t>Benton</a:t>
            </a:r>
            <a:r>
              <a:rPr lang="cs-CZ" sz="2400" dirty="0"/>
              <a:t> Test </a:t>
            </a:r>
            <a:r>
              <a:rPr lang="cs-CZ" sz="2400" dirty="0" err="1"/>
              <a:t>of</a:t>
            </a:r>
            <a:r>
              <a:rPr lang="cs-CZ" sz="2400" dirty="0"/>
              <a:t> </a:t>
            </a:r>
            <a:r>
              <a:rPr lang="cs-CZ" sz="2400" dirty="0" err="1"/>
              <a:t>Facial</a:t>
            </a:r>
            <a:r>
              <a:rPr lang="cs-CZ" sz="2400" dirty="0"/>
              <a:t> </a:t>
            </a:r>
            <a:r>
              <a:rPr lang="cs-CZ" sz="2400" dirty="0" err="1"/>
              <a:t>Recognititon</a:t>
            </a:r>
            <a:r>
              <a:rPr lang="cs-CZ" sz="2400" dirty="0"/>
              <a:t> – nezahrnoval test paměti, lépe dopadli ti, kteří znakují (bez ohledu na věk, rodný jazyk, stav sluchu)</a:t>
            </a:r>
          </a:p>
          <a:p>
            <a:endParaRPr lang="cs-CZ" sz="2400" dirty="0"/>
          </a:p>
          <a:p>
            <a:r>
              <a:rPr lang="cs-CZ" sz="2400" dirty="0"/>
              <a:t>K. </a:t>
            </a:r>
            <a:r>
              <a:rPr lang="cs-CZ" sz="2400" dirty="0" err="1"/>
              <a:t>Emmorey</a:t>
            </a:r>
            <a:r>
              <a:rPr lang="cs-CZ" sz="2400" dirty="0"/>
              <a:t> a S. </a:t>
            </a:r>
            <a:r>
              <a:rPr lang="cs-CZ" sz="2400" dirty="0" err="1"/>
              <a:t>McCullough</a:t>
            </a:r>
            <a:r>
              <a:rPr lang="cs-CZ" sz="2400" dirty="0"/>
              <a:t> (neslyšící neurovědec) provedli 3 testy</a:t>
            </a:r>
          </a:p>
          <a:p>
            <a:r>
              <a:rPr lang="cs-CZ" sz="2400" dirty="0"/>
              <a:t>ti, kteří znakují, se více zaměřují na rysy obličeje</a:t>
            </a:r>
          </a:p>
          <a:p>
            <a:r>
              <a:rPr lang="cs-CZ" sz="2400" dirty="0"/>
              <a:t>znakové jazyky se omezují na lokální rysy (oči, nos, ústa)</a:t>
            </a:r>
          </a:p>
          <a:p>
            <a:r>
              <a:rPr lang="cs-CZ" sz="2400" dirty="0"/>
              <a:t>nejlépe dopadli neslyšící, kteří ovládají znakový jazyk</a:t>
            </a:r>
          </a:p>
        </p:txBody>
      </p:sp>
    </p:spTree>
    <p:extLst>
      <p:ext uri="{BB962C8B-B14F-4D97-AF65-F5344CB8AC3E}">
        <p14:creationId xmlns:p14="http://schemas.microsoft.com/office/powerpoint/2010/main" val="223941033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1534</TotalTime>
  <Words>1053</Words>
  <Application>Microsoft Office PowerPoint</Application>
  <PresentationFormat>Širokoúhlá obrazovka</PresentationFormat>
  <Paragraphs>124</Paragraphs>
  <Slides>17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21" baseType="lpstr">
      <vt:lpstr>Arial</vt:lpstr>
      <vt:lpstr>Calibri</vt:lpstr>
      <vt:lpstr>Calibri Light</vt:lpstr>
      <vt:lpstr>Motiv Office</vt:lpstr>
      <vt:lpstr>DEAF GAIN (2014) Raising the Stakes for Human Diversity H-Dirksen L. Bauman,  Joseph J. Murray</vt:lpstr>
      <vt:lpstr>III. Language Gains in Action (Přínosy jazyka v akci) Advantages Of Learning a Signed Language (Výhody výuky znakového jazyka) Peter C. Hauser, Geo Kartheiser</vt:lpstr>
      <vt:lpstr>Autoři</vt:lpstr>
      <vt:lpstr>Peter C. Hauser, Geo Kartheiser</vt:lpstr>
      <vt:lpstr>Vývoj studia znakových jazyků</vt:lpstr>
      <vt:lpstr>Vývoj ve 20. století</vt:lpstr>
      <vt:lpstr>Výzkumy</vt:lpstr>
      <vt:lpstr>Deaf Gain</vt:lpstr>
      <vt:lpstr>Face-Processing Advantages (zpracování obličeje)</vt:lpstr>
      <vt:lpstr>Face-Processing Advantages (zpracování obličeje)</vt:lpstr>
      <vt:lpstr>Memory-Processing Advantages (paměť)</vt:lpstr>
      <vt:lpstr>Memory-Processing Advantages (paměť)</vt:lpstr>
      <vt:lpstr>Motion-Processing Advantages (pohyb)</vt:lpstr>
      <vt:lpstr>Deaf-Education Advantages (vzdělávání)</vt:lpstr>
      <vt:lpstr>Deaf-Education Advantages (vzdělávání)</vt:lpstr>
      <vt:lpstr>Zdroje</vt:lpstr>
      <vt:lpstr>Děkujeme za pozornost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DEAF GAIN (2014) H-Dirksen L. Bauman Joseph J. Murray</dc:title>
  <dc:creator>sedlackal@ff.cuni.cz</dc:creator>
  <cp:lastModifiedBy>sedlackal@ff.cuni.cz</cp:lastModifiedBy>
  <cp:revision>117</cp:revision>
  <dcterms:created xsi:type="dcterms:W3CDTF">2019-12-14T14:24:44Z</dcterms:created>
  <dcterms:modified xsi:type="dcterms:W3CDTF">2019-12-15T21:54:12Z</dcterms:modified>
</cp:coreProperties>
</file>