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0561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67101" autoAdjust="0"/>
  </p:normalViewPr>
  <p:slideViewPr>
    <p:cSldViewPr snapToGrid="0">
      <p:cViewPr>
        <p:scale>
          <a:sx n="100" d="100"/>
          <a:sy n="100" d="100"/>
        </p:scale>
        <p:origin x="298" y="-9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9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137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PŘÍBEH</a:t>
            </a:r>
          </a:p>
          <a:p>
            <a:pPr marL="158750" indent="0">
              <a:buNone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POPROSIT</a:t>
            </a:r>
            <a:r>
              <a:rPr lang="cs-CZ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ABYCHOM SE POSTAVILI DŮRAZNĚ PRO</a:t>
            </a:r>
          </a:p>
          <a:p>
            <a:pPr marL="158750" indent="0">
              <a:buNone/>
            </a:pPr>
            <a:r>
              <a:rPr lang="cs-CZ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ENERGETIKA NA KŘIŽOVATCE, CO JE NA TABULI?</a:t>
            </a:r>
            <a:endParaRPr lang="cs-C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cs-C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Mám pro Vás příběh o tom, jak se náš stát bude opět snažit z nás vytáhnout přes energetiku peníze.</a:t>
            </a:r>
          </a:p>
          <a:p>
            <a:pPr marL="158750" indent="0">
              <a:buNone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Přišel jsem Vás poprosit, abychom se postavili důrazně pro.</a:t>
            </a:r>
          </a:p>
          <a:p>
            <a:pPr marL="158750" indent="0">
              <a:buNone/>
            </a:pPr>
            <a:r>
              <a:rPr lang="cs-C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Proč to? Energetika se blíží ke křižovatce. Na tabuli je pokračování současné infrastruktury, nebo systémová změna. Abychom mohli rozhodnout, musíme si říct, jak jsme se na křižovatku dostali a co by tedy mělo pokračovat.</a:t>
            </a: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92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STARÉ ZÁKLADY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CO STAVÍ LOKOMOTIVKA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CO</a:t>
            </a:r>
            <a:r>
              <a:rPr lang="cs-CZ" baseline="0" dirty="0" smtClean="0"/>
              <a:t> SE STAVÍ V ENERGETICE?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Současná energetika stojí na 70. starých základech. Tehdy se po kolejích proháněly parní lokomotivy, stavěli jsme uhelné elektrárny.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roce 2018 staví tatáž továrna moderní elektrické lokomotivy … my stále stavíme uhelné elektrárny.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Krabice, do které se sype uhlí. ... najdi rozdíl ... není komín, super... nic jsme nevyřešili, jen schovali doprostřed té věže... lepší roznos znečištění do vyšších vrstev atmosféry.</a:t>
            </a:r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81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DVĚ DESETILETÍ ZÁSADNÍCH ZMĚN – GLOBALIZACE</a:t>
            </a:r>
            <a:r>
              <a:rPr lang="cs-CZ" baseline="0" dirty="0" smtClean="0"/>
              <a:t> A EU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LIBERELIZACE</a:t>
            </a:r>
            <a:r>
              <a:rPr lang="cs-CZ" baseline="0" dirty="0" smtClean="0"/>
              <a:t> A VÝBER DODAVATELE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HISTORICKÁ CESTA PO KOLEJÍCH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DÍKY NOVÝM FENOMÉNŮM VZLET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DALŠÍ NOVÉ FENOMÉNY = BEZ SYSTÉMOVÉ ZMĚNY V ROCE 2030 PŘETÍŽENÍ A …. BLACKOUT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ZASTAVIT ZMĚNY NEBO SYSTÉMOVÝ KOTRMELEC = SMARTGRIDS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Energetika prochází v posledních dvou desetiletích zásadními změnami.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Spotřebitel v podstatě vidí „jen“ možnost vybrat si dodavatele. Systém prošel zásadními organizačními změnami.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V druhé polovině 20. století připomínalo budování energetiky cestu parní lokomotivou po kolejích.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Nové fenomény druhé dekády třetího tisíciletí, jako úspory CO2, liberalizace, </a:t>
            </a:r>
            <a:r>
              <a:rPr lang="cs-CZ" dirty="0" err="1" smtClean="0"/>
              <a:t>fotovoltaika</a:t>
            </a:r>
            <a:r>
              <a:rPr lang="cs-CZ" baseline="0" dirty="0" smtClean="0"/>
              <a:t> </a:t>
            </a:r>
            <a:r>
              <a:rPr lang="cs-CZ" dirty="0" smtClean="0"/>
              <a:t>vedly k nutnosti lokomotivu vybavit pro let a vzlétli jsme.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Na prahu třetí dekády nového století si povídáme o fenoménech</a:t>
            </a:r>
            <a:r>
              <a:rPr lang="cs-CZ" baseline="0" dirty="0" smtClean="0"/>
              <a:t> nových, jako je </a:t>
            </a:r>
            <a:r>
              <a:rPr lang="cs-CZ" dirty="0" smtClean="0"/>
              <a:t>akumulace, </a:t>
            </a:r>
            <a:r>
              <a:rPr lang="cs-CZ" dirty="0" err="1" smtClean="0"/>
              <a:t>elektromobilita</a:t>
            </a:r>
            <a:r>
              <a:rPr lang="cs-CZ" dirty="0" smtClean="0"/>
              <a:t>, distribuovaná</a:t>
            </a:r>
            <a:r>
              <a:rPr lang="cs-CZ" baseline="0" dirty="0" smtClean="0"/>
              <a:t> výroba energií.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Všechny fenomény vedou k nutnosti na lokomotivu navěšovat další komponenty.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Pokud ji budeme neustále zatěžovat … když necháme věci tak, jak jsou, bez systémové změny … nakonec přijde … podle nejrůznějších studií kolem roku 2030 přetížení …. </a:t>
            </a:r>
            <a:r>
              <a:rPr lang="cs-CZ" dirty="0" err="1" smtClean="0"/>
              <a:t>blackout</a:t>
            </a:r>
            <a:r>
              <a:rPr lang="cs-CZ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Abychom se nerozbili o zem, tak buď ty trendy zastavíme, nebo potřebujeme něco, co nám</a:t>
            </a:r>
            <a:r>
              <a:rPr lang="cs-CZ" baseline="0" dirty="0" smtClean="0"/>
              <a:t> </a:t>
            </a:r>
            <a:r>
              <a:rPr lang="cs-CZ" dirty="0" smtClean="0"/>
              <a:t>umožní systém přeskládat  ... ten se jmenuje </a:t>
            </a:r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grids</a:t>
            </a:r>
            <a:r>
              <a:rPr lang="cs-CZ" dirty="0" smtClean="0"/>
              <a:t>.</a:t>
            </a:r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13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ENERGETIK – NUTNÁ PODMÍNKA PRO PRÁCI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OCHYTŘENÍ</a:t>
            </a:r>
            <a:r>
              <a:rPr lang="cs-CZ" baseline="0" dirty="0" smtClean="0"/>
              <a:t>, JAK SYSTÉM PRACUJE DNES A JAK BUDE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PODSTATOU</a:t>
            </a:r>
            <a:r>
              <a:rPr lang="cs-CZ" baseline="0" dirty="0" smtClean="0"/>
              <a:t> JSOU DATA = </a:t>
            </a:r>
            <a:r>
              <a:rPr lang="cs-CZ" dirty="0" smtClean="0"/>
              <a:t>OTEVŘENÉ MOŽNOSTI</a:t>
            </a:r>
            <a:endParaRPr lang="cs-CZ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PARALELA S LETOVÝM PROVOZEM – PŘIPOMÍNKA SITUACE – ZASE DATA = BUDOUCÍ EFEKTIVITA = DNEŠNÍ ZMĚNY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INTEGRACE LIBOVOLNÝCH ZDOJŮ – FLEXIBILITA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STVOŘÍME MOZAIKU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Jsem energetik a jsem přesvědčený, že </a:t>
            </a:r>
            <a:r>
              <a:rPr lang="cs-CZ" sz="800" dirty="0" err="1" smtClean="0"/>
              <a:t>smart</a:t>
            </a:r>
            <a:r>
              <a:rPr lang="cs-CZ" sz="800" dirty="0" smtClean="0"/>
              <a:t> </a:t>
            </a:r>
            <a:r>
              <a:rPr lang="cs-CZ" sz="800" dirty="0" err="1" smtClean="0"/>
              <a:t>grids</a:t>
            </a:r>
            <a:r>
              <a:rPr lang="cs-CZ" sz="800" dirty="0" smtClean="0"/>
              <a:t> budu nejen brzy nutně potřebovat pro svou práci, ale budeme je potřebovat všichni.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Musíme systém „</a:t>
            </a:r>
            <a:r>
              <a:rPr lang="cs-CZ" sz="800" dirty="0" err="1" smtClean="0"/>
              <a:t>ochytřit</a:t>
            </a:r>
            <a:r>
              <a:rPr lang="cs-CZ" sz="800" dirty="0" smtClean="0"/>
              <a:t>“, musíme mu lépe rozumět a musíme získat možnost jej lépe řídit. Podstatou řešení jsou datové toky a schopnost online řídit výrobu a spotřebu.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V dnešní době máme ty hnědé</a:t>
            </a:r>
            <a:r>
              <a:rPr lang="cs-CZ" sz="800" baseline="0" dirty="0" smtClean="0"/>
              <a:t> linky, elektřina teče od zdrojů přes přenosové a distribuční soustavy k odběrům.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aseline="0" dirty="0" smtClean="0"/>
              <a:t>Musíme doplnit datové linky, potřebujeme online komunikaci mezi výrobou a spotřebou. To nám umožní cestu elektřiny mezi domy, od průmyslu k domácnostem a naopak.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aseline="0" dirty="0" smtClean="0"/>
              <a:t>Otevře nám to zcela nové možnosti.</a:t>
            </a: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Před nedávnem jsem viděl dokument o řízení letového provozu.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Letiště i koridory praskají ve švech, připravují se zásadní strukturální změny, které budou vyžadovat značné investice.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Potřebují lépe předávat data, potřebují zavést přímou datovou</a:t>
            </a:r>
            <a:r>
              <a:rPr lang="cs-CZ" sz="800" baseline="0" dirty="0" smtClean="0"/>
              <a:t> komunikaci mezi letadly.</a:t>
            </a: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Velmi mi to připomnělo situaci v energetice.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Jestli chceme být v budoucnu efektivnější, musíme pro to dnes něco udělat.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Zásadním systémovým přínosem bude možnost do systému integrovat libovolné zdroje energie, malé i velké, obnovitelné i uhelné či jaderné.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Stvoříme</a:t>
            </a:r>
            <a:r>
              <a:rPr lang="cs-CZ" sz="800" baseline="0" dirty="0" smtClean="0"/>
              <a:t> mozaiku … pak bude jedno, jestli nějaké sklíčko vybledne, nebo vypadne. Dokážeme ji opravit.</a:t>
            </a:r>
            <a:endParaRPr lang="cs-CZ" sz="800" dirty="0" smtClean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7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baseline="0" dirty="0" smtClean="0"/>
              <a:t>VŠIMNE SI TOHO SPOTŘEBITEL?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SPOTŘEBITEL</a:t>
            </a:r>
            <a:r>
              <a:rPr lang="cs-CZ" baseline="0" dirty="0" smtClean="0"/>
              <a:t> FYZICKY ZMĚNU TÉMĚŘ NEPOCÍTÍ – ZAŘÍDÍ DODAVATEL, JEN PŘÍ NÁKUPU V ELEKTRU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RÁNO A VEČER V DOMÁCNOSTI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ELEKTŘINA ZDRAŽÍ I ZLEVNÍ – JAKÝ BUDE POMĚR, NEVÍME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POKUD ALE BUDEME CHYTŘÍ, SPOTŘEBUJEME JÍ NAKONEC MÉNĚ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Co se pro vás změní? Tady máme klasický moderní elektroměr. A když přejdeme na </a:t>
            </a:r>
            <a:r>
              <a:rPr lang="cs-CZ" sz="800" dirty="0" err="1" smtClean="0"/>
              <a:t>smart</a:t>
            </a:r>
            <a:r>
              <a:rPr lang="cs-CZ" sz="800" dirty="0" smtClean="0"/>
              <a:t> … tak … to vypadá úplně stejně … ale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… nebojte se, ani si nevšimnete, že se něco odehrává … řídit to bude Vás dodavatel podle smlouvy.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Možná při nákupu spotřebičů na nich bude </a:t>
            </a:r>
            <a:r>
              <a:rPr lang="cs-CZ" sz="800" dirty="0" err="1" smtClean="0"/>
              <a:t>smartgrids</a:t>
            </a:r>
            <a:r>
              <a:rPr lang="cs-CZ" sz="800" dirty="0" smtClean="0"/>
              <a:t> </a:t>
            </a:r>
            <a:r>
              <a:rPr lang="cs-CZ" sz="800" dirty="0" err="1" smtClean="0"/>
              <a:t>ready</a:t>
            </a:r>
            <a:r>
              <a:rPr lang="cs-CZ" sz="800" dirty="0" smtClean="0"/>
              <a:t>, nebo něco podobného.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dirty="0" smtClean="0"/>
              <a:t>Ráno</a:t>
            </a:r>
            <a:r>
              <a:rPr lang="cs-CZ" sz="800" baseline="0" dirty="0" smtClean="0"/>
              <a:t> odcházíte do práce, spouštíte pračku, myčku, sušičku, ohřev bazénu, večer pak ohřev teplé vody, vytápění, saunu, troubu.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aseline="0" dirty="0" smtClean="0"/>
              <a:t>Obvykle v době té nejvyšší ceny elektřiny.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aseline="0" dirty="0" smtClean="0"/>
              <a:t>Všechny ty přístroje mají dnes časovače … </a:t>
            </a:r>
            <a:r>
              <a:rPr lang="cs-CZ" sz="800" baseline="0" dirty="0" err="1" smtClean="0"/>
              <a:t>smart</a:t>
            </a:r>
            <a:r>
              <a:rPr lang="cs-CZ" sz="800" baseline="0" dirty="0" smtClean="0"/>
              <a:t> řešení bude znamenat jen to, že nastavíte, zda má přístroj startovat hned, se zpožděním, nebo podle pokynů systému podle vašeho tarifu. Například ve chvíli, kdy je nejlevnější elektřina.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8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800" dirty="0" smtClean="0"/>
              <a:t>Povede to k možnosti nasadit tarify, které si dnes umíme představit snad jen v telekomunikacích.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800" dirty="0" smtClean="0"/>
              <a:t>Elektřina tedy může kvůli </a:t>
            </a:r>
            <a:r>
              <a:rPr lang="cs-CZ" sz="800" dirty="0" err="1" smtClean="0"/>
              <a:t>smart</a:t>
            </a:r>
            <a:r>
              <a:rPr lang="cs-CZ" sz="800" dirty="0" smtClean="0"/>
              <a:t> investicím zdražit v regulované kapitole distribuce, ale zlevní</a:t>
            </a:r>
            <a:r>
              <a:rPr lang="cs-CZ" sz="800" baseline="0" dirty="0" smtClean="0"/>
              <a:t> v tarifech u dodavatele.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800" baseline="0" dirty="0" smtClean="0"/>
              <a:t>Poměr nevíme, ale i kdyby to mělo být nakonec o kousek dražší, získaná stabilita, bezpečnost, flexibilita a připravenost na budoucnost podle mne stojí za 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sz="800" baseline="0" dirty="0" smtClean="0"/>
              <a:t>Navíc budeme moci elektřinu využívat chytře, spotřebujeme tedy méně.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30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0562" y="4722694"/>
            <a:ext cx="544449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NENÍ</a:t>
            </a:r>
            <a:r>
              <a:rPr lang="cs-CZ" baseline="0" dirty="0" smtClean="0"/>
              <a:t> VŠE ŠPATNĚ = VLÁDA, SME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CHCEME MÍT MOŽNOSTI? … CO JE TŘEBA UDĚLAT = PTÁT SE DODAVATELŮ PO NOVÉ KVALITĚ INFORMACÍ, PO NOVÝCH TARIFECH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PŘÍKLAD KOLÁČOVÉHO GRAFU Z BANKY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NEBRAŇME SE ZMENÁM V TARIFECH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aseline="0" dirty="0" smtClean="0"/>
              <a:t>BUDMĚ CHYTRÝMI ODBĚRATELI</a:t>
            </a:r>
            <a:endParaRPr lang="cs-CZ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Naše vláda má naštěstí od roku 2012 národní akční plán, oborové asociace se v roce 2017 sdružily do Svazu moderní energetiky, aby pomohly vytvářet prostředí pro rozvoj inovací … vše je připraveno ... ale pokud nebudeme chtít všichni, nemusíme to zvládnout.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Chcete mít možnost nasazovat </a:t>
            </a:r>
            <a:r>
              <a:rPr lang="cs-CZ" sz="1000" dirty="0" err="1" smtClean="0"/>
              <a:t>fotovoltaiku</a:t>
            </a:r>
            <a:r>
              <a:rPr lang="cs-CZ" sz="1000" dirty="0" smtClean="0"/>
              <a:t>, baterie, nové elektrické tarify, případně úplnou elektrickou nezávislost? … ptejte se svých dodavatelů, proč s fakturou nedostáváte analýzu profilu spotřeby, proč nedostáváte návrhy na její snižování?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Některé banky</a:t>
            </a:r>
            <a:r>
              <a:rPr lang="cs-CZ" sz="1000" baseline="0" dirty="0" smtClean="0"/>
              <a:t> Vám dnes poskytují analýzu, jakým způsobem jste v předchozím měsíci vynakládali peníze … takový koláčový graf.</a:t>
            </a:r>
            <a:endParaRPr lang="cs-CZ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Proč nejsou k dispozici tarify, kdy se u Vás spouští ohřev teplé vody tehdy, kdy je na trhu elektřina za 0 Kč?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Když se nám podaří chytré sítě nasadit, nejen zmíněné představy se stanou každodenní skutečností.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Nebraňme se prosím  změnám</a:t>
            </a:r>
            <a:r>
              <a:rPr lang="cs-CZ" sz="1000" baseline="0" dirty="0" smtClean="0"/>
              <a:t> v </a:t>
            </a:r>
            <a:r>
              <a:rPr lang="cs-CZ" sz="1000" dirty="0" smtClean="0"/>
              <a:t>tarifech,</a:t>
            </a:r>
            <a:r>
              <a:rPr lang="cs-CZ" sz="1000" baseline="0" dirty="0" smtClean="0"/>
              <a:t> které na první pohled vypadají nevýhodně … dlouhodobě se nám velmi vyplatí.</a:t>
            </a:r>
            <a:r>
              <a:rPr lang="cs-CZ" sz="1000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 smtClean="0"/>
              <a:t>Buďte prosím všichni CHYTRÝMI odběrateli.</a:t>
            </a:r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78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" y="-118514"/>
            <a:ext cx="9144002" cy="609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l="6944" t="6500" r="3831" b="4219"/>
          <a:stretch/>
        </p:blipFill>
        <p:spPr>
          <a:xfrm>
            <a:off x="539483" y="657601"/>
            <a:ext cx="3253050" cy="21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334" y="657601"/>
            <a:ext cx="3253051" cy="21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24808" y="131348"/>
            <a:ext cx="112096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dirty="0">
                <a:solidFill>
                  <a:schemeClr val="bg1"/>
                </a:solidFill>
              </a:rPr>
              <a:t>1950	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l="7338" t="31550" r="2543" b="9065"/>
          <a:stretch/>
        </p:blipFill>
        <p:spPr>
          <a:xfrm>
            <a:off x="650741" y="2921905"/>
            <a:ext cx="3030533" cy="187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6">
            <a:alphaModFix/>
          </a:blip>
          <a:srcRect l="24865" t="24618"/>
          <a:stretch/>
        </p:blipFill>
        <p:spPr>
          <a:xfrm>
            <a:off x="5170068" y="2921905"/>
            <a:ext cx="2927581" cy="18750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4"/>
          <p:cNvSpPr txBox="1">
            <a:spLocks/>
          </p:cNvSpPr>
          <p:nvPr/>
        </p:nvSpPr>
        <p:spPr>
          <a:xfrm>
            <a:off x="5007334" y="131348"/>
            <a:ext cx="333921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0"/>
              </a:spcBef>
              <a:buSzPts val="3200"/>
              <a:buFont typeface="Arial"/>
              <a:buNone/>
            </a:pPr>
            <a:r>
              <a:rPr lang="cs-CZ" dirty="0" smtClean="0">
                <a:solidFill>
                  <a:schemeClr val="bg1"/>
                </a:solidFill>
              </a:rPr>
              <a:t>2010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88" y="233796"/>
            <a:ext cx="7557025" cy="467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t="-3060" b="3059"/>
          <a:stretch/>
        </p:blipFill>
        <p:spPr>
          <a:xfrm>
            <a:off x="53344" y="-198124"/>
            <a:ext cx="9144000" cy="4992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3589" r="15663" b="2370"/>
          <a:stretch/>
        </p:blipFill>
        <p:spPr bwMode="auto">
          <a:xfrm>
            <a:off x="4688878" y="350633"/>
            <a:ext cx="3045710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79" y="388053"/>
            <a:ext cx="2381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3642085" y="1656653"/>
            <a:ext cx="5164195" cy="1374819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OPTIMISMUS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 rot="10800000">
            <a:off x="258179" y="380885"/>
            <a:ext cx="5163582" cy="137454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03423" y="3642922"/>
            <a:ext cx="84432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„CHYTRÝ“ ODBĚRATEL</a:t>
            </a:r>
            <a:endParaRPr sz="4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326" y="560326"/>
            <a:ext cx="422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PESIMISMUS</a:t>
            </a:r>
            <a:endParaRPr lang="cs-CZ" sz="6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1111</Words>
  <Application>Microsoft Office PowerPoint</Application>
  <PresentationFormat>Předvádění na obrazovce (16:9)</PresentationFormat>
  <Paragraphs>91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Sebova, Petra</dc:creator>
  <cp:lastModifiedBy>Kateřina Ešnerová</cp:lastModifiedBy>
  <cp:revision>34</cp:revision>
  <cp:lastPrinted>2018-11-08T07:13:49Z</cp:lastPrinted>
  <dcterms:modified xsi:type="dcterms:W3CDTF">2018-11-09T15:23:29Z</dcterms:modified>
</cp:coreProperties>
</file>