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1"/>
  </p:notesMasterIdLst>
  <p:sldIdLst>
    <p:sldId id="378" r:id="rId2"/>
    <p:sldId id="380" r:id="rId3"/>
    <p:sldId id="381" r:id="rId4"/>
    <p:sldId id="382" r:id="rId5"/>
    <p:sldId id="387" r:id="rId6"/>
    <p:sldId id="386" r:id="rId7"/>
    <p:sldId id="383" r:id="rId8"/>
    <p:sldId id="385" r:id="rId9"/>
    <p:sldId id="38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EEEF9-2F36-4D22-9489-7DF738A7268D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7534E-DAC6-4776-AC2F-68EB80BF6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9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3BD82-6338-4D6C-86D5-54E3FD460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1E2B00-5B4E-436D-AA08-75EB80924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81E151-3C33-4F4E-B3E0-E0F35343D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349FB6-E96D-405E-81DC-C29B322A4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7A2046-472E-4312-B17B-45A3CC38F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18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9ADA5-9193-41F9-A2EA-51FB192BD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1F20F8E-6247-48F7-A09B-87114C30F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05CF3D-4013-4597-B11D-5EA9A5726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341DBB-7A6E-4B2E-BB62-FA50D54E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57A2CE-367A-4D76-83EC-1F07E3D60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66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B1D469-3DBA-4D3F-91CA-35487AC5D2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E31D68-059E-4D03-B4DB-34CC5023A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A11482-5120-40E9-A17F-D628BEAE5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B91A82-AC99-44E0-821B-74C76AE1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D090B1-3E83-4D90-8F49-F54EA9F72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29D38-5452-4F90-AEB9-620EF377A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B91131-F59C-434B-A22D-7FCE175F6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FE1031-C953-4A9E-AFFD-EB8C3573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3DC62B-CC0C-4F36-9663-604939663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F8CFF0-A637-4000-BF6F-0B2374F67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86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F7883-A33A-4372-B8FD-29243AA80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CD69A8-8C37-4D8F-BAB7-5258C9772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A546AF-11FD-41A0-A162-9ED03A7DE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B9DAE2-F534-4AEF-9615-95A1DE050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A6B009-11E3-4507-9F43-0AA47D40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94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43DCA-8C54-4BDF-897F-90BB85118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03351F-A07F-41B2-AC0E-53C54F7C8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3F0C4C-70C5-4CBF-AA3E-33CE801A1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095B728-99FB-4E96-873B-0B29E41C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FCE239-3947-4F10-876F-40D0FE0D4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E6ACF8-9FDE-4CEC-94C4-8E3B108BB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81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72CDB-50AB-4993-BB0A-678D4D558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E239084-C18E-4092-A262-7D3AC193C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9EDF71E-FC96-4FB2-B5C1-EFB0D102F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E7A9B6-F40E-4A82-8789-CA608C39D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73C2593-EBC6-4919-A877-7DE2F6AC5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28AD345-0F11-48DF-9C13-81D9AFC0F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16235B8-6CA2-4D6E-89DC-3D7898417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D4C981-D077-46E5-90C7-A4A6E8CE6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62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35F57-C30F-4EF7-9924-7EFEEB75B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9331A95-6B5A-48F7-A86A-0FCC2056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CE40801-CE02-4843-BE2C-D1E959F74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3C57D3-F625-4ADE-B1D2-80F7B9478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0E234D5-0844-414F-B7FE-9EC6060F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CF1E9CB-792A-4231-B8A9-037F5D7A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E95B22-6942-4A9F-8B97-9D4A41B1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4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61AD9-DD5A-40D7-BA6C-C891648D6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ED5E48-50EC-4D32-8FB1-73A4BBF52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A5BB736-F32D-40C4-9B4A-BB49930E04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48E853-623B-430A-B1E3-F50441729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961260-4EC2-466D-B785-D2ED6ACC4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DC17CA-6CDC-4B1B-9D6C-0B1EF6B9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10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38369-0009-41B9-9795-7E6C635AE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7D2DFA-B0B5-4CDA-8865-555F7ECC9A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6D7FAAB-4EC5-4574-BB04-90D60FACF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2A7A3F-E842-46BD-86ED-E51F686D9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E082C7-E212-45F3-9C25-9CC0A466F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C1A21A-FC24-40B4-821E-818CCB885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22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6A491F-5020-4C96-9768-1BEC1C3F6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B53998-7FA3-4729-8FB8-2B975A3B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0DDD59-5230-487C-8B64-037E2CC70B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9F327-D9A6-40CB-AD46-8B20DA423C03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5631CE-FD68-44A7-9F1C-D0E9A6112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D5DBA3-4B2A-4B0F-BB7D-60D24614F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22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810C6-8385-4295-8E19-F597901B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Současné problémy sociologie vzdělávání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82FF40-F5B2-43D5-A8D0-7F9096A74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3113"/>
            <a:ext cx="10515600" cy="39638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Blok III. </a:t>
            </a:r>
            <a:r>
              <a:rPr lang="cs-CZ" dirty="0" err="1"/>
              <a:t>Governance</a:t>
            </a:r>
            <a:r>
              <a:rPr lang="cs-CZ" dirty="0"/>
              <a:t>, </a:t>
            </a:r>
            <a:r>
              <a:rPr lang="cs-CZ" dirty="0" err="1"/>
              <a:t>govenmentality</a:t>
            </a:r>
            <a:r>
              <a:rPr lang="cs-CZ" dirty="0"/>
              <a:t>, </a:t>
            </a:r>
            <a:r>
              <a:rPr lang="cs-CZ" dirty="0" err="1"/>
              <a:t>government</a:t>
            </a:r>
            <a:r>
              <a:rPr lang="cs-CZ" dirty="0"/>
              <a:t> – moc ve vzdělávání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400" dirty="0"/>
              <a:t>10. Transnacionalizace vzdělávacích politik</a:t>
            </a:r>
          </a:p>
        </p:txBody>
      </p:sp>
    </p:spTree>
    <p:extLst>
      <p:ext uri="{BB962C8B-B14F-4D97-AF65-F5344CB8AC3E}">
        <p14:creationId xmlns:p14="http://schemas.microsoft.com/office/powerpoint/2010/main" val="3312199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A8E6E-17FE-46B2-A7DA-D8C31FE7D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z minula…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206959-E2F4-4630-9693-695817405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Tento nový druh </a:t>
            </a:r>
            <a:r>
              <a:rPr lang="cs-CZ" dirty="0" err="1"/>
              <a:t>responsibilizace</a:t>
            </a:r>
            <a:r>
              <a:rPr lang="cs-CZ" dirty="0"/>
              <a:t> ve vzdělávání se nyní prosazuje globálně</a:t>
            </a:r>
          </a:p>
          <a:p>
            <a:pPr lvl="1"/>
            <a:r>
              <a:rPr lang="cs-CZ" dirty="0"/>
              <a:t>Jak to?</a:t>
            </a:r>
          </a:p>
          <a:p>
            <a:pPr lvl="1"/>
            <a:r>
              <a:rPr lang="cs-CZ" dirty="0"/>
              <a:t>Příště o </a:t>
            </a:r>
            <a:r>
              <a:rPr lang="cs-CZ" b="1" dirty="0" err="1"/>
              <a:t>Governance</a:t>
            </a:r>
            <a:r>
              <a:rPr lang="cs-CZ" b="1" dirty="0"/>
              <a:t>, </a:t>
            </a:r>
            <a:r>
              <a:rPr lang="cs-CZ" b="1" dirty="0" err="1"/>
              <a:t>govenmentality</a:t>
            </a:r>
            <a:r>
              <a:rPr lang="cs-CZ" b="1" dirty="0"/>
              <a:t>, </a:t>
            </a:r>
            <a:r>
              <a:rPr lang="cs-CZ" b="1" dirty="0" err="1"/>
              <a:t>government</a:t>
            </a:r>
            <a:r>
              <a:rPr lang="cs-CZ" b="1" dirty="0"/>
              <a:t> – moci ve vzdělávání</a:t>
            </a:r>
          </a:p>
          <a:p>
            <a:pPr lvl="1"/>
            <a:r>
              <a:rPr lang="cs-CZ" b="1" dirty="0"/>
              <a:t>Transnacionalizace vzdělávacích politik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092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9BDD8-F7E4-4C28-B71F-553281AD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cs-CZ" dirty="0"/>
              <a:t>pojmy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0C9D42-299A-41BB-A773-8CDB0F460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6678"/>
            <a:ext cx="10515600" cy="5090285"/>
          </a:xfrm>
        </p:spPr>
        <p:txBody>
          <a:bodyPr>
            <a:normAutofit fontScale="92500" lnSpcReduction="20000"/>
          </a:bodyPr>
          <a:lstStyle/>
          <a:p>
            <a:pPr fontAlgn="ctr"/>
            <a:r>
              <a:rPr lang="cs-CZ" dirty="0"/>
              <a:t>to </a:t>
            </a:r>
            <a:r>
              <a:rPr lang="cs-CZ" dirty="0" err="1"/>
              <a:t>govern</a:t>
            </a:r>
            <a:r>
              <a:rPr lang="cs-CZ" dirty="0"/>
              <a:t> – vládnout</a:t>
            </a:r>
          </a:p>
          <a:p>
            <a:pPr fontAlgn="ctr"/>
            <a:r>
              <a:rPr lang="cs-CZ" b="1" dirty="0" err="1"/>
              <a:t>Government</a:t>
            </a:r>
            <a:r>
              <a:rPr lang="cs-CZ" dirty="0"/>
              <a:t> – vláda</a:t>
            </a:r>
          </a:p>
          <a:p>
            <a:pPr fontAlgn="ctr"/>
            <a:r>
              <a:rPr lang="cs-CZ" dirty="0" err="1"/>
              <a:t>governing</a:t>
            </a:r>
            <a:r>
              <a:rPr lang="cs-CZ" dirty="0"/>
              <a:t> – vládnutí (akce)</a:t>
            </a:r>
          </a:p>
          <a:p>
            <a:pPr fontAlgn="ctr"/>
            <a:r>
              <a:rPr lang="cs-CZ" dirty="0" err="1"/>
              <a:t>governmenatlity</a:t>
            </a:r>
            <a:r>
              <a:rPr lang="cs-CZ" dirty="0"/>
              <a:t> – </a:t>
            </a:r>
            <a:r>
              <a:rPr lang="cs-CZ" dirty="0" err="1"/>
              <a:t>vládnutelnost</a:t>
            </a:r>
            <a:endParaRPr lang="cs-CZ" dirty="0"/>
          </a:p>
          <a:p>
            <a:pPr lvl="1" fontAlgn="ctr"/>
            <a:r>
              <a:rPr lang="cs-CZ" dirty="0" err="1"/>
              <a:t>Foucault</a:t>
            </a:r>
            <a:endParaRPr lang="cs-CZ" dirty="0"/>
          </a:p>
          <a:p>
            <a:pPr lvl="1" fontAlgn="ctr"/>
            <a:r>
              <a:rPr lang="cs-CZ" dirty="0" err="1"/>
              <a:t>governmental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 – praxe vládnutí</a:t>
            </a:r>
          </a:p>
          <a:p>
            <a:pPr fontAlgn="ctr"/>
            <a:r>
              <a:rPr lang="cs-CZ" b="1" dirty="0" err="1"/>
              <a:t>Governance</a:t>
            </a:r>
            <a:r>
              <a:rPr lang="cs-CZ" dirty="0"/>
              <a:t> – vedení, správa – nový způsob ovládání – ne hierarchická viditelná vláda – ale „soft“ </a:t>
            </a:r>
            <a:r>
              <a:rPr lang="cs-CZ" dirty="0" err="1"/>
              <a:t>power</a:t>
            </a:r>
            <a:r>
              <a:rPr lang="cs-CZ" dirty="0"/>
              <a:t> – sebeovládání, diskurzy, vědění</a:t>
            </a:r>
          </a:p>
          <a:p>
            <a:pPr fontAlgn="ctr"/>
            <a:r>
              <a:rPr lang="cs-CZ" dirty="0"/>
              <a:t>Těmito pojmy se SV dostává do </a:t>
            </a:r>
            <a:r>
              <a:rPr lang="cs-CZ" b="1" dirty="0"/>
              <a:t>politické sociologie</a:t>
            </a:r>
            <a:r>
              <a:rPr lang="cs-CZ" dirty="0"/>
              <a:t>, (</a:t>
            </a:r>
            <a:r>
              <a:rPr lang="cs-CZ" dirty="0" err="1"/>
              <a:t>Ball</a:t>
            </a:r>
            <a:r>
              <a:rPr lang="cs-CZ" dirty="0"/>
              <a:t> publikoval v časopise </a:t>
            </a:r>
            <a:r>
              <a:rPr lang="cs-CZ" i="1" dirty="0" err="1"/>
              <a:t>Political</a:t>
            </a:r>
            <a:r>
              <a:rPr lang="cs-CZ" i="1" dirty="0"/>
              <a:t> </a:t>
            </a:r>
            <a:r>
              <a:rPr lang="cs-CZ" i="1" dirty="0" err="1"/>
              <a:t>Studies</a:t>
            </a:r>
            <a:r>
              <a:rPr lang="cs-CZ" dirty="0"/>
              <a:t>)</a:t>
            </a:r>
          </a:p>
          <a:p>
            <a:pPr fontAlgn="ctr"/>
            <a:r>
              <a:rPr lang="cs-CZ" b="1" dirty="0"/>
              <a:t>Transnacionalizace</a:t>
            </a:r>
            <a:r>
              <a:rPr lang="cs-CZ" dirty="0"/>
              <a:t> - vliv transnacionálních organizací – EU, OECD, UNESCO, WB</a:t>
            </a:r>
          </a:p>
          <a:p>
            <a:pPr fontAlgn="ctr"/>
            <a:r>
              <a:rPr lang="cs-CZ" b="1" dirty="0"/>
              <a:t>Europeizace</a:t>
            </a:r>
            <a:r>
              <a:rPr lang="cs-CZ" dirty="0"/>
              <a:t> – i když ve vzdělávání v EU platí princip subsidiarity, tak se evropské vzdělávací politiky spíše sbližují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12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C127C-4246-4D82-A597-88299BFE3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9274"/>
          </a:xfrm>
        </p:spPr>
        <p:txBody>
          <a:bodyPr>
            <a:normAutofit fontScale="90000"/>
          </a:bodyPr>
          <a:lstStyle/>
          <a:p>
            <a:r>
              <a:rPr lang="cs-CZ" dirty="0"/>
              <a:t>od </a:t>
            </a:r>
            <a:r>
              <a:rPr lang="cs-CZ" i="1" dirty="0" err="1"/>
              <a:t>government</a:t>
            </a:r>
            <a:r>
              <a:rPr lang="cs-CZ" dirty="0"/>
              <a:t> ke </a:t>
            </a:r>
            <a:r>
              <a:rPr lang="cs-CZ" i="1" dirty="0" err="1"/>
              <a:t>governance</a:t>
            </a:r>
            <a:endParaRPr lang="en-GB" i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699690-2DF8-4907-A44E-377E6FAD3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1821"/>
            <a:ext cx="10515600" cy="5636525"/>
          </a:xfrm>
        </p:spPr>
        <p:txBody>
          <a:bodyPr numCol="2">
            <a:normAutofit lnSpcReduction="10000"/>
          </a:bodyPr>
          <a:lstStyle/>
          <a:p>
            <a:r>
              <a:rPr lang="cs-CZ" dirty="0"/>
              <a:t>Změna vazby mezi státem a občanskou společností - </a:t>
            </a:r>
            <a:r>
              <a:rPr lang="cs-CZ" b="1" dirty="0"/>
              <a:t>nová architektura regulování</a:t>
            </a:r>
          </a:p>
          <a:p>
            <a:r>
              <a:rPr lang="cs-CZ" dirty="0"/>
              <a:t>Ne již pouze hierarchická byrokracie</a:t>
            </a:r>
          </a:p>
          <a:p>
            <a:r>
              <a:rPr lang="cs-CZ" dirty="0"/>
              <a:t>Stát je závislý na nestátních aktérech veřejné politiky</a:t>
            </a:r>
          </a:p>
          <a:p>
            <a:r>
              <a:rPr lang="cs-CZ" b="1" dirty="0"/>
              <a:t>Není to vyprazdňování státu </a:t>
            </a:r>
            <a:r>
              <a:rPr lang="cs-CZ" dirty="0"/>
              <a:t>– jiný způsob státního dosahování politických cílů jinými prostředky</a:t>
            </a:r>
          </a:p>
          <a:p>
            <a:r>
              <a:rPr lang="cs-CZ" dirty="0"/>
              <a:t>Vyřazování (</a:t>
            </a:r>
            <a:r>
              <a:rPr lang="cs-CZ" dirty="0" err="1"/>
              <a:t>disenfranchise</a:t>
            </a:r>
            <a:r>
              <a:rPr lang="cs-CZ" dirty="0"/>
              <a:t>) některých zavedených aktérů a organizací (odbory, nezávislé výzkumy)</a:t>
            </a:r>
          </a:p>
          <a:p>
            <a:r>
              <a:rPr lang="cs-CZ" dirty="0" err="1"/>
              <a:t>Governance</a:t>
            </a:r>
            <a:r>
              <a:rPr lang="cs-CZ" dirty="0"/>
              <a:t> – zahrnuj </a:t>
            </a:r>
            <a:r>
              <a:rPr lang="cs-CZ" b="1" dirty="0"/>
              <a:t>všechny sektory – veřejný, privátní i dobrovolný</a:t>
            </a:r>
          </a:p>
          <a:p>
            <a:pPr lvl="1"/>
            <a:r>
              <a:rPr lang="cs-CZ" dirty="0"/>
              <a:t>mísení trhu, hierarchií, sítí</a:t>
            </a:r>
          </a:p>
          <a:p>
            <a:r>
              <a:rPr lang="cs-CZ" dirty="0" err="1"/>
              <a:t>Ball</a:t>
            </a:r>
            <a:r>
              <a:rPr lang="cs-CZ" dirty="0"/>
              <a:t> – nová forma experimentální a strategické správy (</a:t>
            </a:r>
            <a:r>
              <a:rPr lang="cs-CZ" dirty="0" err="1"/>
              <a:t>governance</a:t>
            </a:r>
            <a:r>
              <a:rPr lang="cs-CZ" dirty="0"/>
              <a:t>) založená na sítích (network relations) uvnitř veřejně politických komunit (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communities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918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0EC601-F4B0-4BF0-A769-1D387E493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7388"/>
          </a:xfrm>
        </p:spPr>
        <p:txBody>
          <a:bodyPr>
            <a:normAutofit fontScale="90000"/>
          </a:bodyPr>
          <a:lstStyle/>
          <a:p>
            <a:r>
              <a:rPr lang="cs-CZ" dirty="0"/>
              <a:t>Noví aktéři ve vzdělávání a vzdělávací politice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9ED21A-DDFC-4881-AACA-1757F0861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5469"/>
            <a:ext cx="10515600" cy="507149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Transnacionální aktéři; Podnikatelé, jejich programy, sponzorování; Nadace, charity, filantropové; Akademické aliance s firmami; Jednotlivci – „úspěšní“, „experti“; Neziskové organizace; Svépomocné skupiny, osobní sítě, rodinné vztahy</a:t>
            </a:r>
          </a:p>
          <a:p>
            <a:pPr lvl="1"/>
            <a:r>
              <a:rPr lang="cs-CZ" b="1" dirty="0"/>
              <a:t>Není to nové – nové jsou způsoby, zaměřenost a stupeň integrace se státem</a:t>
            </a:r>
          </a:p>
          <a:p>
            <a:r>
              <a:rPr lang="cs-CZ" b="1" dirty="0"/>
              <a:t>Nové druhy aktérů </a:t>
            </a:r>
            <a:r>
              <a:rPr lang="cs-CZ" dirty="0"/>
              <a:t>- množství provázaných rolí</a:t>
            </a:r>
          </a:p>
          <a:p>
            <a:pPr lvl="1"/>
            <a:r>
              <a:rPr lang="cs-CZ" dirty="0"/>
              <a:t>Umožňují nové druhy správního ovlivňování a prosazování (</a:t>
            </a:r>
            <a:r>
              <a:rPr lang="cs-CZ" dirty="0" err="1"/>
              <a:t>enactment</a:t>
            </a:r>
            <a:r>
              <a:rPr lang="cs-CZ" dirty="0"/>
              <a:t>)</a:t>
            </a:r>
          </a:p>
          <a:p>
            <a:r>
              <a:rPr lang="cs-CZ" dirty="0"/>
              <a:t>Stvrzují </a:t>
            </a:r>
            <a:r>
              <a:rPr lang="cs-CZ" b="1" dirty="0"/>
              <a:t>nové správní diskurzy</a:t>
            </a:r>
          </a:p>
          <a:p>
            <a:pPr lvl="1"/>
            <a:r>
              <a:rPr lang="cs-CZ" dirty="0"/>
              <a:t>Nové </a:t>
            </a:r>
            <a:r>
              <a:rPr lang="cs-CZ" dirty="0" err="1"/>
              <a:t>narativy</a:t>
            </a:r>
            <a:r>
              <a:rPr lang="cs-CZ" dirty="0"/>
              <a:t> o tom, co je dobré vzdělávání</a:t>
            </a:r>
          </a:p>
          <a:p>
            <a:pPr lvl="1"/>
            <a:r>
              <a:rPr lang="cs-CZ" dirty="0"/>
              <a:t>Jsou artikulovány a validovány</a:t>
            </a:r>
          </a:p>
          <a:p>
            <a:pPr lvl="1"/>
            <a:r>
              <a:rPr lang="cs-CZ" dirty="0"/>
              <a:t>Ideje jsou naturalizovány – evidentní, nerozporné</a:t>
            </a:r>
          </a:p>
          <a:p>
            <a:pPr lvl="1"/>
            <a:r>
              <a:rPr lang="cs-CZ" dirty="0"/>
              <a:t>Nová sociální logika</a:t>
            </a:r>
          </a:p>
          <a:p>
            <a:pPr lvl="1"/>
            <a:r>
              <a:rPr lang="cs-CZ" dirty="0"/>
              <a:t>Nové hodnoty a způsoby jednání</a:t>
            </a:r>
          </a:p>
          <a:p>
            <a:r>
              <a:rPr lang="cs-CZ" b="1" dirty="0"/>
              <a:t>Sítě v </a:t>
            </a:r>
            <a:r>
              <a:rPr lang="cs-CZ" b="1" dirty="0" err="1"/>
              <a:t>policy</a:t>
            </a:r>
            <a:r>
              <a:rPr lang="cs-CZ" b="1" dirty="0"/>
              <a:t> </a:t>
            </a:r>
            <a:r>
              <a:rPr lang="cs-CZ" b="1" dirty="0" err="1"/>
              <a:t>communities</a:t>
            </a:r>
            <a:r>
              <a:rPr lang="cs-CZ" b="1" dirty="0"/>
              <a:t> </a:t>
            </a:r>
            <a:r>
              <a:rPr lang="cs-CZ" dirty="0"/>
              <a:t>– uzloví aktéři, osobní vztahy, vzájemná důvěra a ochrana, exklusivní, stejný zájem, různá míra integrace a </a:t>
            </a:r>
            <a:r>
              <a:rPr lang="cs-CZ" dirty="0" err="1"/>
              <a:t>temporality</a:t>
            </a:r>
            <a:endParaRPr lang="cs-CZ" dirty="0"/>
          </a:p>
          <a:p>
            <a:pPr lvl="1"/>
            <a:r>
              <a:rPr lang="cs-CZ" dirty="0"/>
              <a:t>New </a:t>
            </a:r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communities</a:t>
            </a:r>
            <a:r>
              <a:rPr lang="cs-CZ" dirty="0"/>
              <a:t> as „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devices</a:t>
            </a:r>
            <a:r>
              <a:rPr lang="cs-CZ" dirty="0"/>
              <a:t>“  - způsoby ovládání, správy – </a:t>
            </a:r>
            <a:r>
              <a:rPr lang="cs-CZ" b="1" dirty="0"/>
              <a:t>nový sociální management, transformace veřejného sektoru </a:t>
            </a:r>
          </a:p>
          <a:p>
            <a:pPr lvl="1"/>
            <a:r>
              <a:rPr lang="cs-CZ" dirty="0"/>
              <a:t>Nové formy </a:t>
            </a:r>
            <a:r>
              <a:rPr lang="cs-CZ" b="1" dirty="0"/>
              <a:t>morální autority </a:t>
            </a:r>
            <a:r>
              <a:rPr lang="cs-CZ" dirty="0"/>
              <a:t>– praktický a finanční úspěch</a:t>
            </a:r>
          </a:p>
          <a:p>
            <a:pPr lvl="1"/>
            <a:r>
              <a:rPr lang="cs-CZ" dirty="0"/>
              <a:t>Množství </a:t>
            </a:r>
            <a:r>
              <a:rPr lang="cs-CZ" b="1" dirty="0"/>
              <a:t>nových míst svázaných aliancemi </a:t>
            </a:r>
            <a:r>
              <a:rPr lang="cs-CZ" dirty="0"/>
              <a:t>a úsilím o ekonomický a sociální výsledky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687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861DF3-0282-4D8D-9738-335541F2F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9737" y="222837"/>
            <a:ext cx="7710985" cy="1251121"/>
          </a:xfrm>
        </p:spPr>
        <p:txBody>
          <a:bodyPr>
            <a:noAutofit/>
          </a:bodyPr>
          <a:lstStyle/>
          <a:p>
            <a:r>
              <a:rPr lang="cs-CZ" sz="3600" dirty="0" err="1"/>
              <a:t>Networks</a:t>
            </a:r>
            <a:r>
              <a:rPr lang="cs-CZ" sz="3600" dirty="0"/>
              <a:t> and </a:t>
            </a:r>
            <a:r>
              <a:rPr lang="cs-CZ" sz="3600" dirty="0" err="1"/>
              <a:t>communities</a:t>
            </a:r>
            <a:r>
              <a:rPr lang="cs-CZ" sz="3600" dirty="0"/>
              <a:t> – </a:t>
            </a:r>
            <a:r>
              <a:rPr lang="cs-CZ" sz="3600" dirty="0" err="1"/>
              <a:t>bussiness</a:t>
            </a:r>
            <a:r>
              <a:rPr lang="cs-CZ" sz="3600" dirty="0"/>
              <a:t>, </a:t>
            </a:r>
            <a:r>
              <a:rPr lang="cs-CZ" sz="3600" dirty="0" err="1"/>
              <a:t>state</a:t>
            </a:r>
            <a:r>
              <a:rPr lang="cs-CZ" sz="3600" dirty="0"/>
              <a:t>, academia, </a:t>
            </a:r>
            <a:r>
              <a:rPr lang="cs-CZ" sz="3600" dirty="0" err="1"/>
              <a:t>careers</a:t>
            </a:r>
            <a:r>
              <a:rPr lang="cs-CZ" sz="3600" dirty="0"/>
              <a:t>, </a:t>
            </a:r>
            <a:r>
              <a:rPr lang="cs-CZ" sz="3600" dirty="0" err="1"/>
              <a:t>trusts</a:t>
            </a:r>
            <a:endParaRPr lang="en-GB" sz="3600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EBE9406-82B6-417B-8A8B-B78FF7CE72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631" t="17737" r="42979" b="8256"/>
          <a:stretch/>
        </p:blipFill>
        <p:spPr>
          <a:xfrm>
            <a:off x="238540" y="80548"/>
            <a:ext cx="3282582" cy="409060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20AE11C-E45F-4EAC-B0C4-806948F34E1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879" r="28880" b="17528"/>
          <a:stretch/>
        </p:blipFill>
        <p:spPr>
          <a:xfrm>
            <a:off x="3521122" y="2007442"/>
            <a:ext cx="8474646" cy="432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475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ACFFD-68BE-477E-BFD9-167DD8EA6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Transnacionalizace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BD28E1-5825-4F85-B332-405052F6B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8424"/>
            <a:ext cx="10515600" cy="4798539"/>
          </a:xfrm>
        </p:spPr>
        <p:txBody>
          <a:bodyPr>
            <a:normAutofit/>
          </a:bodyPr>
          <a:lstStyle/>
          <a:p>
            <a:r>
              <a:rPr lang="cs-CZ" dirty="0"/>
              <a:t>Vzdělávací prostor - </a:t>
            </a:r>
            <a:r>
              <a:rPr lang="cs-CZ" dirty="0" err="1"/>
              <a:t>space</a:t>
            </a:r>
            <a:r>
              <a:rPr lang="cs-CZ" dirty="0"/>
              <a:t> + place = </a:t>
            </a:r>
            <a:r>
              <a:rPr lang="cs-CZ" b="1" dirty="0" err="1"/>
              <a:t>policyscape</a:t>
            </a:r>
            <a:r>
              <a:rPr lang="cs-CZ" dirty="0"/>
              <a:t> (Bob </a:t>
            </a:r>
            <a:r>
              <a:rPr lang="cs-CZ" dirty="0" err="1"/>
              <a:t>Lingard</a:t>
            </a:r>
            <a:r>
              <a:rPr lang="cs-CZ" dirty="0"/>
              <a:t> 2018)</a:t>
            </a:r>
          </a:p>
          <a:p>
            <a:r>
              <a:rPr lang="cs-CZ" dirty="0"/>
              <a:t>„</a:t>
            </a:r>
            <a:r>
              <a:rPr lang="en-US" dirty="0"/>
              <a:t>flows of discourses, ideologies and information which no longer coincide with national borders</a:t>
            </a:r>
            <a:r>
              <a:rPr lang="cs-CZ" dirty="0"/>
              <a:t>.“</a:t>
            </a:r>
          </a:p>
          <a:p>
            <a:r>
              <a:rPr lang="en-US" dirty="0"/>
              <a:t>European Higher Education Area (EHEA)</a:t>
            </a:r>
            <a:endParaRPr lang="cs-CZ" dirty="0"/>
          </a:p>
          <a:p>
            <a:r>
              <a:rPr lang="en-US" dirty="0"/>
              <a:t>European Research Area (ERA)</a:t>
            </a:r>
            <a:endParaRPr lang="cs-CZ" dirty="0"/>
          </a:p>
          <a:p>
            <a:pPr lvl="1"/>
            <a:r>
              <a:rPr lang="cs-CZ" dirty="0"/>
              <a:t>Přetváří evropskou doménu národních vzdělávacích politik</a:t>
            </a:r>
          </a:p>
          <a:p>
            <a:r>
              <a:rPr lang="cs-CZ" dirty="0"/>
              <a:t>OECD data</a:t>
            </a:r>
          </a:p>
          <a:p>
            <a:pPr lvl="1"/>
            <a:r>
              <a:rPr lang="cs-CZ" dirty="0"/>
              <a:t>PISA, TALIS, PIAAC</a:t>
            </a:r>
          </a:p>
          <a:p>
            <a:pPr lvl="1"/>
            <a:r>
              <a:rPr lang="cs-CZ" dirty="0"/>
              <a:t>http://www.oecd.org/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128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55389E-B077-4CFD-9F89-C5D97DFCC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0016" y="470797"/>
            <a:ext cx="2580861" cy="5916405"/>
          </a:xfrm>
        </p:spPr>
        <p:txBody>
          <a:bodyPr>
            <a:normAutofit/>
          </a:bodyPr>
          <a:lstStyle/>
          <a:p>
            <a:r>
              <a:rPr lang="cs-CZ" sz="3600" dirty="0"/>
              <a:t>Současné způsoby legitimizace veřejných politik</a:t>
            </a:r>
            <a:br>
              <a:rPr lang="cs-CZ" sz="3600" dirty="0"/>
            </a:br>
            <a:r>
              <a:rPr lang="cs-CZ" sz="3600" dirty="0"/>
              <a:t>(</a:t>
            </a:r>
            <a:r>
              <a:rPr lang="cs-CZ" sz="3600" dirty="0" err="1"/>
              <a:t>Tveit</a:t>
            </a:r>
            <a:r>
              <a:rPr lang="cs-CZ" sz="3600" dirty="0"/>
              <a:t>, </a:t>
            </a:r>
            <a:r>
              <a:rPr lang="cs-CZ" sz="3600" dirty="0" err="1"/>
              <a:t>Lundahl</a:t>
            </a:r>
            <a:r>
              <a:rPr lang="cs-CZ" sz="3600" dirty="0"/>
              <a:t> 2017)</a:t>
            </a:r>
            <a:endParaRPr lang="en-GB" sz="3600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67A741A4-D30B-4BA2-8C35-022D085FEF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6439" t="22610" r="38699" b="9170"/>
          <a:stretch/>
        </p:blipFill>
        <p:spPr>
          <a:xfrm>
            <a:off x="477077" y="161910"/>
            <a:ext cx="8560906" cy="669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79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2E1E8F-3D1B-4F09-B757-09ACE8BE5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3ADA06-267C-4750-8209-ECC1076A3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Nových aktérů ve vzdělávání je mnoho, přepisují se tím i role všech tradičních aktérů – odborů, státní byrokracie, ale i: </a:t>
            </a:r>
          </a:p>
          <a:p>
            <a:r>
              <a:rPr lang="cs-CZ" dirty="0"/>
              <a:t>role univerzity, </a:t>
            </a:r>
          </a:p>
          <a:p>
            <a:r>
              <a:rPr lang="cs-CZ" dirty="0"/>
              <a:t>role vědy</a:t>
            </a:r>
          </a:p>
          <a:p>
            <a:r>
              <a:rPr lang="cs-CZ" dirty="0"/>
              <a:t>zaujatost/nezaujatost výzkumů</a:t>
            </a:r>
          </a:p>
          <a:p>
            <a:r>
              <a:rPr lang="cs-CZ" dirty="0"/>
              <a:t>..takže příště… o univerzitách..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1177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20059</TotalTime>
  <Words>558</Words>
  <Application>Microsoft Office PowerPoint</Application>
  <PresentationFormat>Širokoúhlá obrazovka</PresentationFormat>
  <Paragraphs>64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Současné problémy sociologie vzdělávání</vt:lpstr>
      <vt:lpstr>Závěr z minula…</vt:lpstr>
      <vt:lpstr>pojmy</vt:lpstr>
      <vt:lpstr>od government ke governance</vt:lpstr>
      <vt:lpstr>Noví aktéři ve vzdělávání a vzdělávací politice</vt:lpstr>
      <vt:lpstr>Networks and communities – bussiness, state, academia, careers, trusts</vt:lpstr>
      <vt:lpstr>Transnacionalizace</vt:lpstr>
      <vt:lpstr>Současné způsoby legitimizace veřejných politik (Tveit, Lundahl 2017)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Současné problémy sociologie vzdělávání</dc:title>
  <dc:creator>Wirth</dc:creator>
  <cp:lastModifiedBy>Autor</cp:lastModifiedBy>
  <cp:revision>302</cp:revision>
  <dcterms:created xsi:type="dcterms:W3CDTF">2018-09-15T08:21:15Z</dcterms:created>
  <dcterms:modified xsi:type="dcterms:W3CDTF">2019-12-11T09:23:23Z</dcterms:modified>
</cp:coreProperties>
</file>