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378" r:id="rId2"/>
    <p:sldId id="380" r:id="rId3"/>
    <p:sldId id="381" r:id="rId4"/>
    <p:sldId id="382" r:id="rId5"/>
    <p:sldId id="387" r:id="rId6"/>
    <p:sldId id="386" r:id="rId7"/>
    <p:sldId id="383" r:id="rId8"/>
    <p:sldId id="385" r:id="rId9"/>
    <p:sldId id="38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11/12/2019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10C6-8385-4295-8E19-F597901B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Současné problémy sociologie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82FF40-F5B2-43D5-A8D0-7F9096A7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3113"/>
            <a:ext cx="10515600" cy="3963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Blok III. </a:t>
            </a:r>
            <a:r>
              <a:rPr lang="cs-CZ" dirty="0" err="1"/>
              <a:t>Governance</a:t>
            </a:r>
            <a:r>
              <a:rPr lang="cs-CZ" dirty="0"/>
              <a:t>, </a:t>
            </a:r>
            <a:r>
              <a:rPr lang="cs-CZ" dirty="0" err="1"/>
              <a:t>govenmentality</a:t>
            </a:r>
            <a:r>
              <a:rPr lang="cs-CZ" dirty="0"/>
              <a:t>, </a:t>
            </a:r>
            <a:r>
              <a:rPr lang="cs-CZ" dirty="0" err="1"/>
              <a:t>government</a:t>
            </a:r>
            <a:r>
              <a:rPr lang="cs-CZ" dirty="0"/>
              <a:t> – moc ve vzdělávání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/>
              <a:t>10. Transnacionalizace vzdělávacích politik</a:t>
            </a:r>
          </a:p>
        </p:txBody>
      </p:sp>
    </p:spTree>
    <p:extLst>
      <p:ext uri="{BB962C8B-B14F-4D97-AF65-F5344CB8AC3E}">
        <p14:creationId xmlns:p14="http://schemas.microsoft.com/office/powerpoint/2010/main" val="331219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A8E6E-17FE-46B2-A7DA-D8C31FE7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z minula…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206959-E2F4-4630-9693-69581740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Tento nový druh </a:t>
            </a:r>
            <a:r>
              <a:rPr lang="cs-CZ" dirty="0" err="1"/>
              <a:t>responsibilizace</a:t>
            </a:r>
            <a:r>
              <a:rPr lang="cs-CZ" dirty="0"/>
              <a:t> ve vzdělávání se nyní prosazuje globálně</a:t>
            </a:r>
          </a:p>
          <a:p>
            <a:pPr lvl="1"/>
            <a:r>
              <a:rPr lang="cs-CZ" dirty="0"/>
              <a:t>Jak to?</a:t>
            </a:r>
          </a:p>
          <a:p>
            <a:pPr lvl="1"/>
            <a:r>
              <a:rPr lang="cs-CZ" dirty="0"/>
              <a:t>Příště o </a:t>
            </a:r>
            <a:r>
              <a:rPr lang="cs-CZ" b="1" dirty="0" err="1"/>
              <a:t>Governance</a:t>
            </a:r>
            <a:r>
              <a:rPr lang="cs-CZ" b="1" dirty="0"/>
              <a:t>, </a:t>
            </a:r>
            <a:r>
              <a:rPr lang="cs-CZ" b="1" dirty="0" err="1"/>
              <a:t>govenmentality</a:t>
            </a:r>
            <a:r>
              <a:rPr lang="cs-CZ" b="1" dirty="0"/>
              <a:t>, </a:t>
            </a:r>
            <a:r>
              <a:rPr lang="cs-CZ" b="1" dirty="0" err="1"/>
              <a:t>government</a:t>
            </a:r>
            <a:r>
              <a:rPr lang="cs-CZ" b="1" dirty="0"/>
              <a:t> – moci ve vzdělávání</a:t>
            </a:r>
          </a:p>
          <a:p>
            <a:pPr lvl="1"/>
            <a:r>
              <a:rPr lang="cs-CZ" b="1" dirty="0"/>
              <a:t>Transnacionalizace vzdělávacích politik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09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9BDD8-F7E4-4C28-B71F-553281AD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cs-CZ" dirty="0"/>
              <a:t>pojmy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0C9D42-299A-41BB-A773-8CDB0F460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cs-CZ" dirty="0"/>
              <a:t>to </a:t>
            </a:r>
            <a:r>
              <a:rPr lang="cs-CZ" dirty="0" err="1"/>
              <a:t>govern</a:t>
            </a:r>
            <a:r>
              <a:rPr lang="cs-CZ" dirty="0"/>
              <a:t> – vládnout</a:t>
            </a:r>
          </a:p>
          <a:p>
            <a:pPr fontAlgn="ctr"/>
            <a:r>
              <a:rPr lang="cs-CZ" b="1" dirty="0" err="1"/>
              <a:t>Government</a:t>
            </a:r>
            <a:r>
              <a:rPr lang="cs-CZ" dirty="0"/>
              <a:t> – vláda</a:t>
            </a:r>
          </a:p>
          <a:p>
            <a:pPr fontAlgn="ctr"/>
            <a:r>
              <a:rPr lang="cs-CZ" dirty="0" err="1"/>
              <a:t>governing</a:t>
            </a:r>
            <a:r>
              <a:rPr lang="cs-CZ" dirty="0"/>
              <a:t> – vládnutí (akce)</a:t>
            </a:r>
          </a:p>
          <a:p>
            <a:pPr fontAlgn="ctr"/>
            <a:r>
              <a:rPr lang="cs-CZ" dirty="0" err="1"/>
              <a:t>governmenatlity</a:t>
            </a:r>
            <a:r>
              <a:rPr lang="cs-CZ" dirty="0"/>
              <a:t> – </a:t>
            </a:r>
            <a:r>
              <a:rPr lang="cs-CZ" dirty="0" err="1"/>
              <a:t>vládnutelnost</a:t>
            </a:r>
            <a:endParaRPr lang="cs-CZ" dirty="0"/>
          </a:p>
          <a:p>
            <a:pPr lvl="1" fontAlgn="ctr"/>
            <a:r>
              <a:rPr lang="cs-CZ" dirty="0" err="1"/>
              <a:t>Foucault</a:t>
            </a:r>
            <a:endParaRPr lang="cs-CZ" dirty="0"/>
          </a:p>
          <a:p>
            <a:pPr lvl="1" fontAlgn="ctr"/>
            <a:r>
              <a:rPr lang="cs-CZ" dirty="0" err="1"/>
              <a:t>governmental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– praxe vládnutí</a:t>
            </a:r>
          </a:p>
          <a:p>
            <a:pPr fontAlgn="ctr"/>
            <a:r>
              <a:rPr lang="cs-CZ" b="1" dirty="0" err="1"/>
              <a:t>Governance</a:t>
            </a:r>
            <a:r>
              <a:rPr lang="cs-CZ" dirty="0"/>
              <a:t> – vedení, správa – nový způsob ovládání – ne hierarchická viditelná vláda – ale „soft“ </a:t>
            </a:r>
            <a:r>
              <a:rPr lang="cs-CZ" dirty="0" err="1"/>
              <a:t>power</a:t>
            </a:r>
            <a:r>
              <a:rPr lang="cs-CZ" dirty="0"/>
              <a:t> – sebeovládání, diskurzy, vědění</a:t>
            </a:r>
          </a:p>
          <a:p>
            <a:pPr fontAlgn="ctr"/>
            <a:r>
              <a:rPr lang="cs-CZ" dirty="0"/>
              <a:t>Těmito pojmy se SV dostává do </a:t>
            </a:r>
            <a:r>
              <a:rPr lang="cs-CZ" b="1" dirty="0"/>
              <a:t>politické sociologie</a:t>
            </a:r>
            <a:r>
              <a:rPr lang="cs-CZ" dirty="0"/>
              <a:t>, (</a:t>
            </a:r>
            <a:r>
              <a:rPr lang="cs-CZ" dirty="0" err="1"/>
              <a:t>Ball</a:t>
            </a:r>
            <a:r>
              <a:rPr lang="cs-CZ" dirty="0"/>
              <a:t> publikoval v časopise </a:t>
            </a:r>
            <a:r>
              <a:rPr lang="cs-CZ" i="1" dirty="0" err="1"/>
              <a:t>Political</a:t>
            </a:r>
            <a:r>
              <a:rPr lang="cs-CZ" i="1" dirty="0"/>
              <a:t> </a:t>
            </a:r>
            <a:r>
              <a:rPr lang="cs-CZ" i="1" dirty="0" err="1"/>
              <a:t>Studies</a:t>
            </a:r>
            <a:r>
              <a:rPr lang="cs-CZ" dirty="0"/>
              <a:t>)</a:t>
            </a:r>
          </a:p>
          <a:p>
            <a:pPr fontAlgn="ctr"/>
            <a:r>
              <a:rPr lang="cs-CZ" b="1" dirty="0"/>
              <a:t>Transnacionalizace</a:t>
            </a:r>
            <a:r>
              <a:rPr lang="cs-CZ" dirty="0"/>
              <a:t> - vliv transnacionálních organizací – EU, OECD, UNESCO, WB</a:t>
            </a:r>
          </a:p>
          <a:p>
            <a:pPr fontAlgn="ctr"/>
            <a:r>
              <a:rPr lang="cs-CZ" b="1" dirty="0"/>
              <a:t>Europeizace</a:t>
            </a:r>
            <a:r>
              <a:rPr lang="cs-CZ" dirty="0"/>
              <a:t> – i když ve vzdělávání v EU platí princip subsidiarity, tak se evropské vzdělávací politiky spíše sbližují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12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C127C-4246-4D82-A597-88299BFE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cs-CZ" dirty="0"/>
              <a:t>od </a:t>
            </a:r>
            <a:r>
              <a:rPr lang="cs-CZ" i="1" dirty="0" err="1"/>
              <a:t>government</a:t>
            </a:r>
            <a:r>
              <a:rPr lang="cs-CZ" dirty="0"/>
              <a:t> ke </a:t>
            </a:r>
            <a:r>
              <a:rPr lang="cs-CZ" i="1" dirty="0" err="1"/>
              <a:t>governance</a:t>
            </a:r>
            <a:endParaRPr lang="en-GB" i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699690-2DF8-4907-A44E-377E6FAD3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636525"/>
          </a:xfrm>
        </p:spPr>
        <p:txBody>
          <a:bodyPr numCol="2">
            <a:normAutofit lnSpcReduction="10000"/>
          </a:bodyPr>
          <a:lstStyle/>
          <a:p>
            <a:r>
              <a:rPr lang="cs-CZ" dirty="0"/>
              <a:t>Změna vazby mezi státem a občanskou společností - </a:t>
            </a:r>
            <a:r>
              <a:rPr lang="cs-CZ" b="1" dirty="0"/>
              <a:t>nová architektura regulování</a:t>
            </a:r>
          </a:p>
          <a:p>
            <a:r>
              <a:rPr lang="cs-CZ" dirty="0"/>
              <a:t>Ne již pouze hierarchická byrokracie</a:t>
            </a:r>
          </a:p>
          <a:p>
            <a:r>
              <a:rPr lang="cs-CZ" dirty="0"/>
              <a:t>Stát je závislý na nestátních aktérech veřejné politiky</a:t>
            </a:r>
          </a:p>
          <a:p>
            <a:r>
              <a:rPr lang="cs-CZ" b="1" dirty="0"/>
              <a:t>Není to vyprazdňování státu </a:t>
            </a:r>
            <a:r>
              <a:rPr lang="cs-CZ" dirty="0"/>
              <a:t>– jiný způsob státního dosahování politických cílů jinými prostředky</a:t>
            </a:r>
          </a:p>
          <a:p>
            <a:r>
              <a:rPr lang="cs-CZ" dirty="0"/>
              <a:t>Vyřazování (</a:t>
            </a:r>
            <a:r>
              <a:rPr lang="cs-CZ" dirty="0" err="1"/>
              <a:t>disenfranchise</a:t>
            </a:r>
            <a:r>
              <a:rPr lang="cs-CZ" dirty="0"/>
              <a:t>) některých zavedených aktérů a organizací (odbory, nezávislé výzkumy)</a:t>
            </a:r>
          </a:p>
          <a:p>
            <a:r>
              <a:rPr lang="cs-CZ" dirty="0" err="1"/>
              <a:t>Governance</a:t>
            </a:r>
            <a:r>
              <a:rPr lang="cs-CZ" dirty="0"/>
              <a:t> – zahrnuj </a:t>
            </a:r>
            <a:r>
              <a:rPr lang="cs-CZ" b="1" dirty="0"/>
              <a:t>všechny sektory – veřejný, privátní i dobrovolný</a:t>
            </a:r>
          </a:p>
          <a:p>
            <a:pPr lvl="1"/>
            <a:r>
              <a:rPr lang="cs-CZ" dirty="0"/>
              <a:t>mísení trhu, hierarchií, sítí</a:t>
            </a:r>
          </a:p>
          <a:p>
            <a:r>
              <a:rPr lang="cs-CZ" dirty="0" err="1"/>
              <a:t>Ball</a:t>
            </a:r>
            <a:r>
              <a:rPr lang="cs-CZ" dirty="0"/>
              <a:t> – nová forma experimentální a strategické správy (</a:t>
            </a:r>
            <a:r>
              <a:rPr lang="cs-CZ" dirty="0" err="1"/>
              <a:t>governance</a:t>
            </a:r>
            <a:r>
              <a:rPr lang="cs-CZ" dirty="0"/>
              <a:t>) založená na sítích (network relations) uvnitř veřejně politických komunit (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communities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918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C601-F4B0-4BF0-A769-1D387E493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388"/>
          </a:xfrm>
        </p:spPr>
        <p:txBody>
          <a:bodyPr>
            <a:normAutofit fontScale="90000"/>
          </a:bodyPr>
          <a:lstStyle/>
          <a:p>
            <a:r>
              <a:rPr lang="cs-CZ" dirty="0"/>
              <a:t>Noví aktéři ve vzdělávání a vzdělávací politice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9ED21A-DDFC-4881-AACA-1757F0861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469"/>
            <a:ext cx="10515600" cy="507149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Transnacionální aktéři; Podnikatelé, jejich programy, sponzorování; Nadace, charity, filantropové; Akademické aliance s firmami; Jednotlivci – „úspěšní“, „experti“; Neziskové organizace; Svépomocné skupiny, osobní sítě, rodinné vztahy</a:t>
            </a:r>
          </a:p>
          <a:p>
            <a:pPr lvl="1"/>
            <a:r>
              <a:rPr lang="cs-CZ" b="1" dirty="0"/>
              <a:t>Není to nové – nové jsou způsoby, zaměřenost a stupeň integrace se státem</a:t>
            </a:r>
          </a:p>
          <a:p>
            <a:r>
              <a:rPr lang="cs-CZ" b="1" dirty="0"/>
              <a:t>Nové druhy aktérů </a:t>
            </a:r>
            <a:r>
              <a:rPr lang="cs-CZ" dirty="0"/>
              <a:t>- množství provázaných rolí</a:t>
            </a:r>
          </a:p>
          <a:p>
            <a:pPr lvl="1"/>
            <a:r>
              <a:rPr lang="cs-CZ" dirty="0"/>
              <a:t>Umožňují nové druhy správního ovlivňování a prosazování (</a:t>
            </a:r>
            <a:r>
              <a:rPr lang="cs-CZ" dirty="0" err="1"/>
              <a:t>enactment</a:t>
            </a:r>
            <a:r>
              <a:rPr lang="cs-CZ" dirty="0"/>
              <a:t>)</a:t>
            </a:r>
          </a:p>
          <a:p>
            <a:r>
              <a:rPr lang="cs-CZ" dirty="0"/>
              <a:t>Stvrzují </a:t>
            </a:r>
            <a:r>
              <a:rPr lang="cs-CZ" b="1" dirty="0"/>
              <a:t>nové správní diskurzy</a:t>
            </a:r>
          </a:p>
          <a:p>
            <a:pPr lvl="1"/>
            <a:r>
              <a:rPr lang="cs-CZ" dirty="0"/>
              <a:t>Nové </a:t>
            </a:r>
            <a:r>
              <a:rPr lang="cs-CZ" dirty="0" err="1"/>
              <a:t>narativy</a:t>
            </a:r>
            <a:r>
              <a:rPr lang="cs-CZ" dirty="0"/>
              <a:t> o tom, co je dobré vzdělávání</a:t>
            </a:r>
          </a:p>
          <a:p>
            <a:pPr lvl="1"/>
            <a:r>
              <a:rPr lang="cs-CZ" dirty="0"/>
              <a:t>Jsou artikulovány a validovány</a:t>
            </a:r>
          </a:p>
          <a:p>
            <a:pPr lvl="1"/>
            <a:r>
              <a:rPr lang="cs-CZ" dirty="0"/>
              <a:t>Ideje jsou naturalizovány – evidentní, nerozporné</a:t>
            </a:r>
          </a:p>
          <a:p>
            <a:pPr lvl="1"/>
            <a:r>
              <a:rPr lang="cs-CZ" dirty="0"/>
              <a:t>Nová sociální logika</a:t>
            </a:r>
          </a:p>
          <a:p>
            <a:pPr lvl="1"/>
            <a:r>
              <a:rPr lang="cs-CZ" dirty="0"/>
              <a:t>Nové hodnoty a způsoby jednání</a:t>
            </a:r>
          </a:p>
          <a:p>
            <a:r>
              <a:rPr lang="cs-CZ" b="1" dirty="0"/>
              <a:t>Sítě v </a:t>
            </a:r>
            <a:r>
              <a:rPr lang="cs-CZ" b="1" dirty="0" err="1"/>
              <a:t>policy</a:t>
            </a:r>
            <a:r>
              <a:rPr lang="cs-CZ" b="1" dirty="0"/>
              <a:t> </a:t>
            </a:r>
            <a:r>
              <a:rPr lang="cs-CZ" b="1" dirty="0" err="1"/>
              <a:t>communities</a:t>
            </a:r>
            <a:r>
              <a:rPr lang="cs-CZ" b="1" dirty="0"/>
              <a:t> </a:t>
            </a:r>
            <a:r>
              <a:rPr lang="cs-CZ" dirty="0"/>
              <a:t>– uzloví aktéři, osobní vztahy, vzájemná důvěra a ochrana, exklusivní, stejný zájem, různá míra integrace a </a:t>
            </a:r>
            <a:r>
              <a:rPr lang="cs-CZ" dirty="0" err="1"/>
              <a:t>temporality</a:t>
            </a:r>
            <a:endParaRPr lang="cs-CZ" dirty="0"/>
          </a:p>
          <a:p>
            <a:pPr lvl="1"/>
            <a:r>
              <a:rPr lang="cs-CZ" dirty="0"/>
              <a:t>New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communities</a:t>
            </a:r>
            <a:r>
              <a:rPr lang="cs-CZ" dirty="0"/>
              <a:t> as „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devices</a:t>
            </a:r>
            <a:r>
              <a:rPr lang="cs-CZ" dirty="0"/>
              <a:t>“  - způsoby ovládání, správy – </a:t>
            </a:r>
            <a:r>
              <a:rPr lang="cs-CZ" b="1" dirty="0"/>
              <a:t>nový sociální management, transformace veřejného sektoru </a:t>
            </a:r>
          </a:p>
          <a:p>
            <a:pPr lvl="1"/>
            <a:r>
              <a:rPr lang="cs-CZ" dirty="0"/>
              <a:t>Nové formy </a:t>
            </a:r>
            <a:r>
              <a:rPr lang="cs-CZ" b="1" dirty="0"/>
              <a:t>morální autority </a:t>
            </a:r>
            <a:r>
              <a:rPr lang="cs-CZ" dirty="0"/>
              <a:t>– praktický a finanční úspěch</a:t>
            </a:r>
          </a:p>
          <a:p>
            <a:pPr lvl="1"/>
            <a:r>
              <a:rPr lang="cs-CZ" dirty="0"/>
              <a:t>Množství </a:t>
            </a:r>
            <a:r>
              <a:rPr lang="cs-CZ" b="1" dirty="0"/>
              <a:t>nových míst svázaných aliancemi </a:t>
            </a:r>
            <a:r>
              <a:rPr lang="cs-CZ" dirty="0"/>
              <a:t>a úsilím o ekonomický a sociální výsledky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8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61DF3-0282-4D8D-9738-335541F2F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737" y="222837"/>
            <a:ext cx="7710985" cy="1251121"/>
          </a:xfrm>
        </p:spPr>
        <p:txBody>
          <a:bodyPr>
            <a:noAutofit/>
          </a:bodyPr>
          <a:lstStyle/>
          <a:p>
            <a:r>
              <a:rPr lang="cs-CZ" sz="3600" dirty="0" err="1"/>
              <a:t>Networks</a:t>
            </a:r>
            <a:r>
              <a:rPr lang="cs-CZ" sz="3600" dirty="0"/>
              <a:t> and </a:t>
            </a:r>
            <a:r>
              <a:rPr lang="cs-CZ" sz="3600" dirty="0" err="1"/>
              <a:t>communities</a:t>
            </a:r>
            <a:r>
              <a:rPr lang="cs-CZ" sz="3600" dirty="0"/>
              <a:t> – </a:t>
            </a:r>
            <a:r>
              <a:rPr lang="cs-CZ" sz="3600" dirty="0" err="1"/>
              <a:t>bussiness</a:t>
            </a:r>
            <a:r>
              <a:rPr lang="cs-CZ" sz="3600" dirty="0"/>
              <a:t>, </a:t>
            </a:r>
            <a:r>
              <a:rPr lang="cs-CZ" sz="3600" dirty="0" err="1"/>
              <a:t>state</a:t>
            </a:r>
            <a:r>
              <a:rPr lang="cs-CZ" sz="3600" dirty="0"/>
              <a:t>, academia, </a:t>
            </a:r>
            <a:r>
              <a:rPr lang="cs-CZ" sz="3600" dirty="0" err="1"/>
              <a:t>careers</a:t>
            </a:r>
            <a:r>
              <a:rPr lang="cs-CZ" sz="3600" dirty="0"/>
              <a:t>, </a:t>
            </a:r>
            <a:r>
              <a:rPr lang="cs-CZ" sz="3600" dirty="0" err="1"/>
              <a:t>trusts</a:t>
            </a:r>
            <a:endParaRPr lang="en-GB" sz="3600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EBE9406-82B6-417B-8A8B-B78FF7CE72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631" t="17737" r="42979" b="8256"/>
          <a:stretch/>
        </p:blipFill>
        <p:spPr>
          <a:xfrm>
            <a:off x="238540" y="80548"/>
            <a:ext cx="3282582" cy="409060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20AE11C-E45F-4EAC-B0C4-806948F34E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879" r="28880" b="17528"/>
          <a:stretch/>
        </p:blipFill>
        <p:spPr>
          <a:xfrm>
            <a:off x="3521122" y="2007442"/>
            <a:ext cx="8474646" cy="432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7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ACFFD-68BE-477E-BFD9-167DD8EA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Transnacionalizace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BD28E1-5825-4F85-B332-405052F6B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4798539"/>
          </a:xfrm>
        </p:spPr>
        <p:txBody>
          <a:bodyPr>
            <a:normAutofit/>
          </a:bodyPr>
          <a:lstStyle/>
          <a:p>
            <a:r>
              <a:rPr lang="cs-CZ" dirty="0"/>
              <a:t>Vzdělávací prostor - </a:t>
            </a:r>
            <a:r>
              <a:rPr lang="cs-CZ" dirty="0" err="1"/>
              <a:t>space</a:t>
            </a:r>
            <a:r>
              <a:rPr lang="cs-CZ" dirty="0"/>
              <a:t> + place = </a:t>
            </a:r>
            <a:r>
              <a:rPr lang="cs-CZ" b="1" dirty="0" err="1"/>
              <a:t>policyscape</a:t>
            </a:r>
            <a:r>
              <a:rPr lang="cs-CZ" dirty="0"/>
              <a:t> (Bob </a:t>
            </a:r>
            <a:r>
              <a:rPr lang="cs-CZ" dirty="0" err="1"/>
              <a:t>Lingard</a:t>
            </a:r>
            <a:r>
              <a:rPr lang="cs-CZ" dirty="0"/>
              <a:t> 2018)</a:t>
            </a:r>
          </a:p>
          <a:p>
            <a:r>
              <a:rPr lang="cs-CZ" dirty="0"/>
              <a:t>„</a:t>
            </a:r>
            <a:r>
              <a:rPr lang="en-US" dirty="0"/>
              <a:t>flows of discourses, ideologies and information which no longer coincide with national borders</a:t>
            </a:r>
            <a:r>
              <a:rPr lang="cs-CZ" dirty="0"/>
              <a:t>.“</a:t>
            </a:r>
          </a:p>
          <a:p>
            <a:r>
              <a:rPr lang="en-US" dirty="0"/>
              <a:t>European Higher Education Area (EHEA)</a:t>
            </a:r>
            <a:endParaRPr lang="cs-CZ" dirty="0"/>
          </a:p>
          <a:p>
            <a:r>
              <a:rPr lang="en-US" dirty="0"/>
              <a:t>European Research Area (ERA)</a:t>
            </a:r>
            <a:endParaRPr lang="cs-CZ" dirty="0"/>
          </a:p>
          <a:p>
            <a:pPr lvl="1"/>
            <a:r>
              <a:rPr lang="cs-CZ" dirty="0"/>
              <a:t>Přetváří evropskou doménu národních vzdělávacích politik</a:t>
            </a:r>
          </a:p>
          <a:p>
            <a:r>
              <a:rPr lang="cs-CZ" dirty="0"/>
              <a:t>OECD data</a:t>
            </a:r>
          </a:p>
          <a:p>
            <a:pPr lvl="1"/>
            <a:r>
              <a:rPr lang="cs-CZ" dirty="0"/>
              <a:t>PISA, TALIS, PIAAC</a:t>
            </a:r>
          </a:p>
          <a:p>
            <a:pPr lvl="1"/>
            <a:r>
              <a:rPr lang="cs-CZ" dirty="0"/>
              <a:t>http://www.oecd.org/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12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5389E-B077-4CFD-9F89-C5D97DFC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016" y="470797"/>
            <a:ext cx="2580861" cy="5916405"/>
          </a:xfrm>
        </p:spPr>
        <p:txBody>
          <a:bodyPr>
            <a:normAutofit/>
          </a:bodyPr>
          <a:lstStyle/>
          <a:p>
            <a:r>
              <a:rPr lang="cs-CZ" sz="3600" dirty="0"/>
              <a:t>Současné způsoby legitimizace veřejných politik</a:t>
            </a:r>
            <a:br>
              <a:rPr lang="cs-CZ" sz="3600" dirty="0"/>
            </a:br>
            <a:r>
              <a:rPr lang="cs-CZ" sz="3600" dirty="0"/>
              <a:t>(</a:t>
            </a:r>
            <a:r>
              <a:rPr lang="cs-CZ" sz="3600" dirty="0" err="1"/>
              <a:t>Tveit</a:t>
            </a:r>
            <a:r>
              <a:rPr lang="cs-CZ" sz="3600" dirty="0"/>
              <a:t>, </a:t>
            </a:r>
            <a:r>
              <a:rPr lang="cs-CZ" sz="3600" dirty="0" err="1"/>
              <a:t>Lundahl</a:t>
            </a:r>
            <a:r>
              <a:rPr lang="cs-CZ" sz="3600" dirty="0"/>
              <a:t> 2017)</a:t>
            </a:r>
            <a:endParaRPr lang="en-GB" sz="3600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7A741A4-D30B-4BA2-8C35-022D085FE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439" t="22610" r="38699" b="9170"/>
          <a:stretch/>
        </p:blipFill>
        <p:spPr>
          <a:xfrm>
            <a:off x="477077" y="161910"/>
            <a:ext cx="8560906" cy="669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79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E1E8F-3D1B-4F09-B757-09ACE8BE5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3ADA06-267C-4750-8209-ECC1076A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Nových aktérů ve vzdělávání je mnoho, přepisují se tím i role všech tradičních aktérů – odborů, státní byrokracie, ale i: </a:t>
            </a:r>
          </a:p>
          <a:p>
            <a:r>
              <a:rPr lang="cs-CZ" dirty="0"/>
              <a:t>role univerzity, </a:t>
            </a:r>
          </a:p>
          <a:p>
            <a:r>
              <a:rPr lang="cs-CZ" dirty="0"/>
              <a:t>role vědy</a:t>
            </a:r>
          </a:p>
          <a:p>
            <a:r>
              <a:rPr lang="cs-CZ" dirty="0"/>
              <a:t>zaujatost/nezaujatost výzkumů</a:t>
            </a:r>
          </a:p>
          <a:p>
            <a:r>
              <a:rPr lang="cs-CZ" dirty="0"/>
              <a:t>..takže příště… o univerzitách..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117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20059</TotalTime>
  <Words>558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Současné problémy sociologie vzdělávání</vt:lpstr>
      <vt:lpstr>Závěr z minula…</vt:lpstr>
      <vt:lpstr>pojmy</vt:lpstr>
      <vt:lpstr>od government ke governance</vt:lpstr>
      <vt:lpstr>Noví aktéři ve vzdělávání a vzdělávací politice</vt:lpstr>
      <vt:lpstr>Networks and communities – bussiness, state, academia, careers, trusts</vt:lpstr>
      <vt:lpstr>Transnacionalizace</vt:lpstr>
      <vt:lpstr>Současné způsoby legitimizace veřejných politik (Tveit, Lundahl 2017)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302</cp:revision>
  <dcterms:created xsi:type="dcterms:W3CDTF">2018-09-15T08:21:15Z</dcterms:created>
  <dcterms:modified xsi:type="dcterms:W3CDTF">2019-12-11T09:23:23Z</dcterms:modified>
</cp:coreProperties>
</file>