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4" r:id="rId11"/>
    <p:sldId id="266"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7" d="100"/>
          <a:sy n="77" d="100"/>
        </p:scale>
        <p:origin x="-1176"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cs-CZ" smtClean="0"/>
              <a:t>Kliknutím lze upravit styl.</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CD1F3C7C-74C3-4A3E-BF92-48694C4EFC54}" type="datetimeFigureOut">
              <a:rPr lang="cs-CZ" smtClean="0"/>
              <a:pPr/>
              <a:t>14. 12. 2021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440EDFB-BBBF-47C3-8A39-A1E0A4DFE7A2}" type="slidenum">
              <a:rPr lang="cs-CZ" smtClean="0"/>
              <a:pPr/>
              <a:t>‹#›</a:t>
            </a:fld>
            <a:endParaRPr lang="cs-CZ"/>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CD1F3C7C-74C3-4A3E-BF92-48694C4EFC54}" type="datetimeFigureOut">
              <a:rPr lang="cs-CZ" smtClean="0"/>
              <a:pPr/>
              <a:t>14. 12. 2021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440EDFB-BBBF-47C3-8A39-A1E0A4DFE7A2}"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CD1F3C7C-74C3-4A3E-BF92-48694C4EFC54}" type="datetimeFigureOut">
              <a:rPr lang="cs-CZ" smtClean="0"/>
              <a:pPr/>
              <a:t>14. 12. 2021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440EDFB-BBBF-47C3-8A39-A1E0A4DFE7A2}"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CD1F3C7C-74C3-4A3E-BF92-48694C4EFC54}" type="datetimeFigureOut">
              <a:rPr lang="cs-CZ" smtClean="0"/>
              <a:pPr/>
              <a:t>14. 12. 2021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440EDFB-BBBF-47C3-8A39-A1E0A4DFE7A2}"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cs-CZ" smtClean="0"/>
              <a:t>Kliknutím lze upravit styl.</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CD1F3C7C-74C3-4A3E-BF92-48694C4EFC54}" type="datetimeFigureOut">
              <a:rPr lang="cs-CZ" smtClean="0"/>
              <a:pPr/>
              <a:t>14. 12. 2021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440EDFB-BBBF-47C3-8A39-A1E0A4DFE7A2}" type="slidenum">
              <a:rPr lang="cs-CZ" smtClean="0"/>
              <a:pPr/>
              <a:t>‹#›</a:t>
            </a:fld>
            <a:endParaRPr lang="cs-CZ"/>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CD1F3C7C-74C3-4A3E-BF92-48694C4EFC54}" type="datetimeFigureOut">
              <a:rPr lang="cs-CZ" smtClean="0"/>
              <a:pPr/>
              <a:t>14. 12. 2021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440EDFB-BBBF-47C3-8A39-A1E0A4DFE7A2}"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CD1F3C7C-74C3-4A3E-BF92-48694C4EFC54}" type="datetimeFigureOut">
              <a:rPr lang="cs-CZ" smtClean="0"/>
              <a:pPr/>
              <a:t>14. 12. 2021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5440EDFB-BBBF-47C3-8A39-A1E0A4DFE7A2}" type="slidenum">
              <a:rPr lang="cs-CZ" smtClean="0"/>
              <a:pPr/>
              <a:t>‹#›</a:t>
            </a:fld>
            <a:endParaRPr lang="cs-CZ"/>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CD1F3C7C-74C3-4A3E-BF92-48694C4EFC54}" type="datetimeFigureOut">
              <a:rPr lang="cs-CZ" smtClean="0"/>
              <a:pPr/>
              <a:t>14. 12. 2021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5440EDFB-BBBF-47C3-8A39-A1E0A4DFE7A2}"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1F3C7C-74C3-4A3E-BF92-48694C4EFC54}" type="datetimeFigureOut">
              <a:rPr lang="cs-CZ" smtClean="0"/>
              <a:pPr/>
              <a:t>14. 12. 2021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5440EDFB-BBBF-47C3-8A39-A1E0A4DFE7A2}"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cs-CZ" smtClean="0"/>
              <a:t>Kliknutím lze upravit styl.</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CD1F3C7C-74C3-4A3E-BF92-48694C4EFC54}" type="datetimeFigureOut">
              <a:rPr lang="cs-CZ" smtClean="0"/>
              <a:pPr/>
              <a:t>14. 12. 2021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440EDFB-BBBF-47C3-8A39-A1E0A4DFE7A2}" type="slidenum">
              <a:rPr lang="cs-CZ" smtClean="0"/>
              <a:pPr/>
              <a:t>‹#›</a:t>
            </a:fld>
            <a:endParaRPr lang="cs-CZ"/>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CD1F3C7C-74C3-4A3E-BF92-48694C4EFC54}" type="datetimeFigureOut">
              <a:rPr lang="cs-CZ" smtClean="0"/>
              <a:pPr/>
              <a:t>14. 12. 2021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440EDFB-BBBF-47C3-8A39-A1E0A4DFE7A2}"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D1F3C7C-74C3-4A3E-BF92-48694C4EFC54}" type="datetimeFigureOut">
              <a:rPr lang="cs-CZ" smtClean="0"/>
              <a:pPr/>
              <a:t>14. 12. 2021</a:t>
            </a:fld>
            <a:endParaRPr lang="cs-CZ"/>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cs-CZ"/>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440EDFB-BBBF-47C3-8A39-A1E0A4DFE7A2}"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sz="4400" dirty="0" smtClean="0"/>
              <a:t>Argumentace pro přijetí Univerzálního garantovaného příjmu (UBI)</a:t>
            </a:r>
            <a:endParaRPr lang="cs-CZ" sz="4400" dirty="0"/>
          </a:p>
        </p:txBody>
      </p:sp>
      <p:sp>
        <p:nvSpPr>
          <p:cNvPr id="3" name="Podnadpis 2"/>
          <p:cNvSpPr>
            <a:spLocks noGrp="1"/>
          </p:cNvSpPr>
          <p:nvPr>
            <p:ph type="subTitle" idx="1"/>
          </p:nvPr>
        </p:nvSpPr>
        <p:spPr/>
        <p:txBody>
          <a:bodyPr/>
          <a:lstStyle/>
          <a:p>
            <a:r>
              <a:rPr lang="cs-CZ" dirty="0" smtClean="0"/>
              <a:t>Matěj Nykl</a:t>
            </a:r>
            <a:endParaRPr lang="cs-CZ" dirty="0"/>
          </a:p>
        </p:txBody>
      </p:sp>
    </p:spTree>
    <p:extLst>
      <p:ext uri="{BB962C8B-B14F-4D97-AF65-F5344CB8AC3E}">
        <p14:creationId xmlns:p14="http://schemas.microsoft.com/office/powerpoint/2010/main" val="444190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en-US" sz="2000" dirty="0" smtClean="0">
                <a:solidFill>
                  <a:srgbClr val="00B0F0"/>
                </a:solidFill>
              </a:rPr>
              <a:t>And in order to provide an effective check against domestic coercion, the income should probably be paid to individuals, rather than to heads-of-household</a:t>
            </a:r>
            <a:r>
              <a:rPr lang="cs-CZ" sz="2000" dirty="0" smtClean="0">
                <a:solidFill>
                  <a:srgbClr val="00B0F0"/>
                </a:solidFill>
              </a:rPr>
              <a:t>.</a:t>
            </a:r>
          </a:p>
          <a:p>
            <a:r>
              <a:rPr lang="en-US" sz="2000" dirty="0" smtClean="0">
                <a:solidFill>
                  <a:srgbClr val="00B050"/>
                </a:solidFill>
              </a:rPr>
              <a:t>Markets are not only not inherently inhospitable to republican freedom; they are, in fact, often one of the most effective guarantors of that freedom.</a:t>
            </a:r>
            <a:r>
              <a:rPr lang="cs-CZ" sz="2000" dirty="0" smtClean="0">
                <a:solidFill>
                  <a:srgbClr val="00B050"/>
                </a:solidFill>
              </a:rPr>
              <a:t> </a:t>
            </a:r>
            <a:r>
              <a:rPr lang="en-US" sz="2000" dirty="0" smtClean="0"/>
              <a:t>Taking that exit option is not always easy, but in many cases it is sufficient to protect the freedom of all that the option exists and that some people take it.</a:t>
            </a:r>
            <a:endParaRPr lang="cs-CZ" sz="2000" dirty="0" smtClean="0"/>
          </a:p>
          <a:p>
            <a:r>
              <a:rPr lang="en-US" sz="2000" dirty="0" smtClean="0"/>
              <a:t>For government is, after all, the only institution within society to claim and generally possess an effective monopoly on the use of force. And this monopoly on force is often used to establish and maintain other monopolies: on roads, on the delivery of regular mail, on the creation and enforcement of criminal law, and so on</a:t>
            </a:r>
            <a:r>
              <a:rPr lang="en-US" sz="2000" dirty="0" smtClean="0">
                <a:solidFill>
                  <a:srgbClr val="00B050"/>
                </a:solidFill>
              </a:rPr>
              <a:t>. </a:t>
            </a:r>
            <a:r>
              <a:rPr lang="en-US" sz="2000" dirty="0" smtClean="0">
                <a:solidFill>
                  <a:srgbClr val="FF0000"/>
                </a:solidFill>
              </a:rPr>
              <a:t>Because individuals who value these services have nowhere else to go, they are often left with no practical alternative to complying with the government’s demands.</a:t>
            </a:r>
            <a:endParaRPr lang="cs-CZ" sz="2000"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en-US" sz="2000" dirty="0" smtClean="0">
                <a:solidFill>
                  <a:srgbClr val="00B050"/>
                </a:solidFill>
              </a:rPr>
              <a:t>When that with which individuals have to comply is no longer “the law” but some bureaucrat behind a desk, or some officer behind a badge, with the practically unchecked power to apply the law in whatever way he or she sees fit, then individuals are no longer fully free.</a:t>
            </a:r>
            <a:endParaRPr lang="cs-CZ" sz="2000" dirty="0" smtClean="0">
              <a:solidFill>
                <a:srgbClr val="00B050"/>
              </a:solidFill>
            </a:endParaRPr>
          </a:p>
          <a:p>
            <a:r>
              <a:rPr lang="en-US" sz="2000" dirty="0" smtClean="0">
                <a:solidFill>
                  <a:srgbClr val="FF0000"/>
                </a:solidFill>
              </a:rPr>
              <a:t>Competition protects choice and limits coercion; monopoly inhibits choice and makes coercion more likely. And government is the ultimate monopolist.</a:t>
            </a:r>
            <a:endParaRPr lang="cs-CZ" sz="2000" dirty="0" smtClean="0">
              <a:solidFill>
                <a:srgbClr val="FF0000"/>
              </a:solidFill>
            </a:endParaRPr>
          </a:p>
          <a:p>
            <a:r>
              <a:rPr lang="en-US" sz="2000" dirty="0" smtClean="0">
                <a:solidFill>
                  <a:srgbClr val="FF0000"/>
                </a:solidFill>
              </a:rPr>
              <a:t>A system of redistribution aimed at eliminating coercion will not have the aim of reducing suffering as such, but only a certain sort of suffering caused by the subjection of one individual to the will of another</a:t>
            </a:r>
            <a:r>
              <a:rPr lang="cs-CZ" sz="2000" dirty="0" smtClean="0">
                <a:solidFill>
                  <a:srgbClr val="FF0000"/>
                </a:solidFill>
              </a:rPr>
              <a:t>.</a:t>
            </a:r>
          </a:p>
          <a:p>
            <a:r>
              <a:rPr lang="cs-CZ" sz="2000" dirty="0" err="1" smtClean="0">
                <a:solidFill>
                  <a:srgbClr val="FF0000"/>
                </a:solidFill>
              </a:rPr>
              <a:t>Taxation</a:t>
            </a:r>
            <a:r>
              <a:rPr lang="cs-CZ" sz="2000" dirty="0" smtClean="0">
                <a:solidFill>
                  <a:srgbClr val="FF0000"/>
                </a:solidFill>
              </a:rPr>
              <a:t> </a:t>
            </a:r>
            <a:r>
              <a:rPr lang="cs-CZ" sz="2000" dirty="0" err="1" smtClean="0">
                <a:solidFill>
                  <a:srgbClr val="FF0000"/>
                </a:solidFill>
              </a:rPr>
              <a:t>is</a:t>
            </a:r>
            <a:r>
              <a:rPr lang="cs-CZ" sz="2000" dirty="0" smtClean="0">
                <a:solidFill>
                  <a:srgbClr val="FF0000"/>
                </a:solidFill>
              </a:rPr>
              <a:t> </a:t>
            </a:r>
            <a:r>
              <a:rPr lang="cs-CZ" sz="2000" dirty="0" err="1" smtClean="0">
                <a:solidFill>
                  <a:srgbClr val="FF0000"/>
                </a:solidFill>
              </a:rPr>
              <a:t>theft</a:t>
            </a:r>
            <a:r>
              <a:rPr lang="cs-CZ" sz="2000" dirty="0" smtClean="0">
                <a:solidFill>
                  <a:srgbClr val="FF0000"/>
                </a:solidFill>
              </a:rPr>
              <a:t>.</a:t>
            </a:r>
          </a:p>
          <a:p>
            <a:r>
              <a:rPr lang="cs-CZ" sz="2000" dirty="0" smtClean="0">
                <a:solidFill>
                  <a:srgbClr val="FF0000"/>
                </a:solidFill>
              </a:rPr>
              <a:t>…</a:t>
            </a:r>
            <a:r>
              <a:rPr lang="en-US" sz="2000" dirty="0" smtClean="0">
                <a:solidFill>
                  <a:srgbClr val="FF0000"/>
                </a:solidFill>
              </a:rPr>
              <a:t>you </a:t>
            </a:r>
            <a:r>
              <a:rPr lang="en-US" sz="2000" dirty="0">
                <a:solidFill>
                  <a:srgbClr val="FF0000"/>
                </a:solidFill>
              </a:rPr>
              <a:t>do not have a right to the painter’s services, whereas you do have a right to life-saving water in the case of an emergency.</a:t>
            </a:r>
            <a:endParaRPr lang="cs-CZ" sz="2000" dirty="0">
              <a:solidFill>
                <a:srgbClr val="FF0000"/>
              </a:solidFill>
            </a:endParaRPr>
          </a:p>
          <a:p>
            <a:r>
              <a:rPr lang="en-US" sz="2000" dirty="0">
                <a:solidFill>
                  <a:srgbClr val="FF0000"/>
                </a:solidFill>
              </a:rPr>
              <a:t>An offer of an unpleasant job from an employer is (generally) not coercive because it simply adds one option to whatever options one already has, and one does not generally have a right to work, or a paycheck, from any particular person. </a:t>
            </a:r>
            <a:endParaRPr lang="cs-CZ" sz="2000" dirty="0">
              <a:solidFill>
                <a:srgbClr val="FF0000"/>
              </a:solidFill>
            </a:endParaRPr>
          </a:p>
          <a:p>
            <a:endParaRPr lang="cs-CZ" sz="20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UBI</a:t>
            </a:r>
            <a:endParaRPr lang="cs-CZ" dirty="0"/>
          </a:p>
        </p:txBody>
      </p:sp>
      <p:sp>
        <p:nvSpPr>
          <p:cNvPr id="3" name="Zástupný symbol pro obsah 2"/>
          <p:cNvSpPr>
            <a:spLocks noGrp="1"/>
          </p:cNvSpPr>
          <p:nvPr>
            <p:ph idx="1"/>
          </p:nvPr>
        </p:nvSpPr>
        <p:spPr/>
        <p:txBody>
          <a:bodyPr/>
          <a:lstStyle/>
          <a:p>
            <a:r>
              <a:rPr lang="cs-CZ" dirty="0" smtClean="0"/>
              <a:t>2 odlišná pojetí</a:t>
            </a:r>
          </a:p>
          <a:p>
            <a:endParaRPr lang="cs-CZ" dirty="0" smtClean="0"/>
          </a:p>
          <a:p>
            <a:r>
              <a:rPr lang="cs-CZ" dirty="0" smtClean="0"/>
              <a:t>Neoliberální</a:t>
            </a:r>
          </a:p>
          <a:p>
            <a:pPr lvl="2"/>
            <a:r>
              <a:rPr lang="cs-CZ" dirty="0" smtClean="0"/>
              <a:t>Omezení státních intervencí do trhu (umělá zaměstnanost, minimální mzda)</a:t>
            </a:r>
          </a:p>
          <a:p>
            <a:pPr lvl="2"/>
            <a:r>
              <a:rPr lang="cs-CZ" dirty="0" smtClean="0"/>
              <a:t>Úspora při zrušení testovaných dávek</a:t>
            </a:r>
          </a:p>
          <a:p>
            <a:pPr lvl="2"/>
            <a:r>
              <a:rPr lang="cs-CZ" dirty="0" smtClean="0"/>
              <a:t>Zaručení životního minima všem členům společnosti</a:t>
            </a:r>
          </a:p>
          <a:p>
            <a:r>
              <a:rPr lang="cs-CZ" dirty="0" err="1" smtClean="0"/>
              <a:t>Welfare</a:t>
            </a:r>
            <a:r>
              <a:rPr lang="cs-CZ" dirty="0" smtClean="0"/>
              <a:t> pojetí</a:t>
            </a:r>
          </a:p>
          <a:p>
            <a:pPr lvl="2"/>
            <a:r>
              <a:rPr lang="cs-CZ" dirty="0" smtClean="0"/>
              <a:t>Zdůraznění redistribuce </a:t>
            </a:r>
            <a:r>
              <a:rPr lang="cs-CZ" dirty="0"/>
              <a:t>b</a:t>
            </a:r>
            <a:r>
              <a:rPr lang="cs-CZ" dirty="0" smtClean="0"/>
              <a:t>ohatství</a:t>
            </a:r>
            <a:endParaRPr lang="cs-CZ" dirty="0" smtClean="0"/>
          </a:p>
          <a:p>
            <a:pPr lvl="2"/>
            <a:r>
              <a:rPr lang="cs-CZ" dirty="0" smtClean="0"/>
              <a:t>Zvýhodnění slabších jedinců ve společnosti </a:t>
            </a:r>
          </a:p>
          <a:p>
            <a:pPr lvl="2"/>
            <a:r>
              <a:rPr lang="cs-CZ" dirty="0" smtClean="0"/>
              <a:t>Tlak na zvyšování mezd a humanizaci špatných pracovních pozic</a:t>
            </a:r>
          </a:p>
          <a:p>
            <a:pPr lvl="2"/>
            <a:endParaRPr lang="cs-CZ" dirty="0" smtClean="0"/>
          </a:p>
          <a:p>
            <a:pPr lvl="2"/>
            <a:endParaRPr lang="cs-CZ" dirty="0"/>
          </a:p>
        </p:txBody>
      </p:sp>
    </p:spTree>
    <p:extLst>
      <p:ext uri="{BB962C8B-B14F-4D97-AF65-F5344CB8AC3E}">
        <p14:creationId xmlns:p14="http://schemas.microsoft.com/office/powerpoint/2010/main" val="3383429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Biomoc</a:t>
            </a:r>
            <a:endParaRPr lang="cs-CZ" dirty="0"/>
          </a:p>
        </p:txBody>
      </p:sp>
      <p:sp>
        <p:nvSpPr>
          <p:cNvPr id="3" name="Zástupný symbol pro obsah 2"/>
          <p:cNvSpPr>
            <a:spLocks noGrp="1"/>
          </p:cNvSpPr>
          <p:nvPr>
            <p:ph idx="1"/>
          </p:nvPr>
        </p:nvSpPr>
        <p:spPr/>
        <p:txBody>
          <a:bodyPr>
            <a:normAutofit/>
          </a:bodyPr>
          <a:lstStyle/>
          <a:p>
            <a:r>
              <a:rPr lang="cs-CZ" sz="1800" dirty="0" smtClean="0"/>
              <a:t>Michel </a:t>
            </a:r>
            <a:r>
              <a:rPr lang="cs-CZ" sz="1800" dirty="0" err="1" smtClean="0"/>
              <a:t>Foucault</a:t>
            </a:r>
            <a:endParaRPr lang="cs-CZ" sz="1800" dirty="0" smtClean="0"/>
          </a:p>
          <a:p>
            <a:r>
              <a:rPr lang="cs-CZ" sz="1800" dirty="0" err="1"/>
              <a:t>Anatomo</a:t>
            </a:r>
            <a:r>
              <a:rPr lang="cs-CZ" sz="1800" dirty="0"/>
              <a:t>-politika je zaměřena na kontrolu života lidského těla a zvýšení jeho výkonu pomocí disciplinární technologie, zatímco biopolitika reguluje život národa vcelku, její délku, kvalitu, porodnost </a:t>
            </a:r>
            <a:r>
              <a:rPr lang="cs-CZ" sz="1800" dirty="0" smtClean="0"/>
              <a:t>atd.</a:t>
            </a:r>
          </a:p>
          <a:p>
            <a:endParaRPr lang="cs-CZ" sz="1800" dirty="0"/>
          </a:p>
          <a:p>
            <a:r>
              <a:rPr lang="cs-CZ" sz="1800" dirty="0" smtClean="0"/>
              <a:t>Principy: </a:t>
            </a:r>
          </a:p>
          <a:p>
            <a:r>
              <a:rPr lang="cs-CZ" sz="1800" dirty="0" smtClean="0"/>
              <a:t>- </a:t>
            </a:r>
            <a:r>
              <a:rPr lang="cs-CZ" sz="1800" dirty="0"/>
              <a:t>aplikace diverzifikovaných vědních oborů a potlačování alternativních způsobů uvažování</a:t>
            </a:r>
            <a:br>
              <a:rPr lang="cs-CZ" sz="1800" dirty="0"/>
            </a:br>
            <a:r>
              <a:rPr lang="cs-CZ" sz="1800" dirty="0"/>
              <a:t>- chápání zdraví a demografických témat jakožto veřejného problému</a:t>
            </a:r>
            <a:br>
              <a:rPr lang="cs-CZ" sz="1800" dirty="0"/>
            </a:br>
            <a:r>
              <a:rPr lang="cs-CZ" sz="1800" dirty="0"/>
              <a:t>- normativní charakter uplatňovaného systému poznatků a konstrukce normality</a:t>
            </a:r>
            <a:br>
              <a:rPr lang="cs-CZ" sz="1800" dirty="0"/>
            </a:br>
            <a:r>
              <a:rPr lang="cs-CZ" sz="1800" dirty="0"/>
              <a:t>- administrativa a shromažďování dat</a:t>
            </a:r>
            <a:br>
              <a:rPr lang="cs-CZ" sz="1800" dirty="0"/>
            </a:br>
            <a:r>
              <a:rPr lang="cs-CZ" sz="1800" dirty="0"/>
              <a:t>- </a:t>
            </a:r>
            <a:r>
              <a:rPr lang="cs-CZ" sz="1800" dirty="0" err="1"/>
              <a:t>disciplinace</a:t>
            </a:r>
            <a:r>
              <a:rPr lang="cs-CZ" sz="1800" dirty="0"/>
              <a:t> obyvatelstva s využitím norem.</a:t>
            </a:r>
          </a:p>
        </p:txBody>
      </p:sp>
    </p:spTree>
    <p:extLst>
      <p:ext uri="{BB962C8B-B14F-4D97-AF65-F5344CB8AC3E}">
        <p14:creationId xmlns:p14="http://schemas.microsoft.com/office/powerpoint/2010/main" val="3450444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3" name="Zástupný symbol pro obsah 2"/>
          <p:cNvSpPr>
            <a:spLocks noGrp="1"/>
          </p:cNvSpPr>
          <p:nvPr>
            <p:ph idx="1"/>
          </p:nvPr>
        </p:nvSpPr>
        <p:spPr/>
        <p:txBody>
          <a:bodyPr/>
          <a:lstStyle/>
          <a:p>
            <a:r>
              <a:rPr lang="cs-CZ" dirty="0">
                <a:solidFill>
                  <a:srgbClr val="00B050"/>
                </a:solidFill>
              </a:rPr>
              <a:t>Které vědní obory ta či ona verze univerzálního příjmu aktivuje, resp. činí zbytečnými</a:t>
            </a:r>
            <a:r>
              <a:rPr lang="cs-CZ" dirty="0" smtClean="0">
                <a:solidFill>
                  <a:srgbClr val="00B050"/>
                </a:solidFill>
              </a:rPr>
              <a:t>?</a:t>
            </a:r>
          </a:p>
          <a:p>
            <a:endParaRPr lang="cs-CZ" dirty="0"/>
          </a:p>
          <a:p>
            <a:r>
              <a:rPr lang="cs-CZ" dirty="0">
                <a:solidFill>
                  <a:srgbClr val="00B0F0"/>
                </a:solidFill>
              </a:rPr>
              <a:t>Jaký je vztah argumentace o prospěšnosti univerzálního příjmu vztažena k veřejnému zdraví,</a:t>
            </a:r>
            <a:br>
              <a:rPr lang="cs-CZ" dirty="0">
                <a:solidFill>
                  <a:srgbClr val="00B0F0"/>
                </a:solidFill>
              </a:rPr>
            </a:br>
            <a:r>
              <a:rPr lang="cs-CZ" dirty="0">
                <a:solidFill>
                  <a:srgbClr val="00B0F0"/>
                </a:solidFill>
              </a:rPr>
              <a:t>porodnosti (rodině) nebo partnerství</a:t>
            </a:r>
            <a:r>
              <a:rPr lang="cs-CZ" dirty="0" smtClean="0">
                <a:solidFill>
                  <a:srgbClr val="00B0F0"/>
                </a:solidFill>
              </a:rPr>
              <a:t>?</a:t>
            </a:r>
          </a:p>
          <a:p>
            <a:endParaRPr lang="cs-CZ" dirty="0"/>
          </a:p>
          <a:p>
            <a:r>
              <a:rPr lang="cs-CZ" dirty="0">
                <a:solidFill>
                  <a:srgbClr val="FF0000"/>
                </a:solidFill>
              </a:rPr>
              <a:t>K jaké normalitě (jednotlivce, společnosti) je UP vztahován?</a:t>
            </a:r>
          </a:p>
        </p:txBody>
      </p:sp>
    </p:spTree>
    <p:extLst>
      <p:ext uri="{BB962C8B-B14F-4D97-AF65-F5344CB8AC3E}">
        <p14:creationId xmlns:p14="http://schemas.microsoft.com/office/powerpoint/2010/main" val="13224254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en-US" sz="2800" dirty="0">
                <a:solidFill>
                  <a:schemeClr val="tx1"/>
                </a:solidFill>
              </a:rPr>
              <a:t>Van </a:t>
            </a:r>
            <a:r>
              <a:rPr lang="en-US" sz="2800" dirty="0" err="1">
                <a:solidFill>
                  <a:schemeClr val="tx1"/>
                </a:solidFill>
              </a:rPr>
              <a:t>Parijs</a:t>
            </a:r>
            <a:r>
              <a:rPr lang="en-US" sz="2800" dirty="0">
                <a:solidFill>
                  <a:schemeClr val="tx1"/>
                </a:solidFill>
              </a:rPr>
              <a:t>, Philippe. "Basic income: a simple and powerful idea for the twenty-first century." </a:t>
            </a:r>
            <a:r>
              <a:rPr lang="en-US" sz="2800" i="1" dirty="0">
                <a:solidFill>
                  <a:schemeClr val="tx1"/>
                </a:solidFill>
              </a:rPr>
              <a:t>Politics &amp; Society</a:t>
            </a:r>
            <a:r>
              <a:rPr lang="en-US" sz="2800" dirty="0">
                <a:solidFill>
                  <a:schemeClr val="tx1"/>
                </a:solidFill>
              </a:rPr>
              <a:t> 32.1 (2004): 7-39.</a:t>
            </a:r>
            <a:endParaRPr lang="cs-CZ" sz="2800" dirty="0">
              <a:solidFill>
                <a:schemeClr val="tx1"/>
              </a:solidFill>
            </a:endParaRPr>
          </a:p>
        </p:txBody>
      </p:sp>
      <p:sp>
        <p:nvSpPr>
          <p:cNvPr id="3" name="Zástupný symbol pro obsah 2"/>
          <p:cNvSpPr>
            <a:spLocks noGrp="1"/>
          </p:cNvSpPr>
          <p:nvPr>
            <p:ph idx="1"/>
          </p:nvPr>
        </p:nvSpPr>
        <p:spPr>
          <a:xfrm>
            <a:off x="467544" y="1844824"/>
            <a:ext cx="8229600" cy="4876800"/>
          </a:xfrm>
        </p:spPr>
        <p:txBody>
          <a:bodyPr>
            <a:normAutofit/>
          </a:bodyPr>
          <a:lstStyle/>
          <a:p>
            <a:r>
              <a:rPr lang="en-US" sz="2000" dirty="0"/>
              <a:t>by education, training, or active job search; </a:t>
            </a:r>
            <a:r>
              <a:rPr lang="en-US" sz="2000" dirty="0">
                <a:solidFill>
                  <a:srgbClr val="00B0F0"/>
                </a:solidFill>
              </a:rPr>
              <a:t>by home care for infant children or frail elderly people</a:t>
            </a:r>
            <a:r>
              <a:rPr lang="en-US" sz="2000" dirty="0"/>
              <a:t>; or by regular voluntary work in a </a:t>
            </a:r>
            <a:r>
              <a:rPr lang="en-US" sz="2000" dirty="0" err="1"/>
              <a:t>recognised</a:t>
            </a:r>
            <a:r>
              <a:rPr lang="en-US" sz="2000" dirty="0"/>
              <a:t> </a:t>
            </a:r>
            <a:r>
              <a:rPr lang="en-US" sz="2000" dirty="0" smtClean="0"/>
              <a:t>association</a:t>
            </a:r>
            <a:r>
              <a:rPr lang="cs-CZ" sz="2000" dirty="0" smtClean="0"/>
              <a:t>.</a:t>
            </a:r>
          </a:p>
          <a:p>
            <a:r>
              <a:rPr lang="en-US" sz="2000" dirty="0">
                <a:solidFill>
                  <a:srgbClr val="00B050"/>
                </a:solidFill>
              </a:rPr>
              <a:t>The operational criterion may be, for non-citizens, a minimum length of past residence, or it may simply be provided by the conditions that currently define residence for tax purposes, or some combination of both</a:t>
            </a:r>
            <a:r>
              <a:rPr lang="en-US" sz="2000" dirty="0" smtClean="0">
                <a:solidFill>
                  <a:srgbClr val="00B050"/>
                </a:solidFill>
              </a:rPr>
              <a:t>.</a:t>
            </a:r>
            <a:endParaRPr lang="cs-CZ" sz="2000" dirty="0" smtClean="0">
              <a:solidFill>
                <a:srgbClr val="00B050"/>
              </a:solidFill>
            </a:endParaRPr>
          </a:p>
          <a:p>
            <a:r>
              <a:rPr lang="cs-CZ" sz="2000" dirty="0" smtClean="0">
                <a:solidFill>
                  <a:srgbClr val="00B050"/>
                </a:solidFill>
              </a:rPr>
              <a:t>…</a:t>
            </a:r>
            <a:r>
              <a:rPr lang="en-US" sz="2000" dirty="0" smtClean="0">
                <a:solidFill>
                  <a:srgbClr val="00B050"/>
                </a:solidFill>
              </a:rPr>
              <a:t>it </a:t>
            </a:r>
            <a:r>
              <a:rPr lang="en-US" sz="2000" dirty="0">
                <a:solidFill>
                  <a:srgbClr val="00B050"/>
                </a:solidFill>
              </a:rPr>
              <a:t>is therefore obvious that </a:t>
            </a:r>
            <a:r>
              <a:rPr lang="en-US" sz="2000" dirty="0">
                <a:solidFill>
                  <a:srgbClr val="FF0000"/>
                </a:solidFill>
              </a:rPr>
              <a:t>prison inmates </a:t>
            </a:r>
            <a:r>
              <a:rPr lang="en-US" sz="2000" dirty="0">
                <a:solidFill>
                  <a:srgbClr val="00B050"/>
                </a:solidFill>
              </a:rPr>
              <a:t>should lose the benefit of their basic income for the duration of their imprisonment</a:t>
            </a:r>
            <a:r>
              <a:rPr lang="en-US" sz="2000" dirty="0" smtClean="0">
                <a:solidFill>
                  <a:srgbClr val="00B050"/>
                </a:solidFill>
              </a:rPr>
              <a:t>.</a:t>
            </a:r>
            <a:endParaRPr lang="cs-CZ" sz="2000" dirty="0" smtClean="0">
              <a:solidFill>
                <a:srgbClr val="00B050"/>
              </a:solidFill>
            </a:endParaRPr>
          </a:p>
          <a:p>
            <a:r>
              <a:rPr lang="cs-CZ" sz="2000" dirty="0" smtClean="0">
                <a:solidFill>
                  <a:srgbClr val="00B0F0"/>
                </a:solidFill>
              </a:rPr>
              <a:t>…</a:t>
            </a:r>
            <a:r>
              <a:rPr lang="en-US" sz="2000" dirty="0" smtClean="0">
                <a:solidFill>
                  <a:srgbClr val="00B0F0"/>
                </a:solidFill>
              </a:rPr>
              <a:t>paid </a:t>
            </a:r>
            <a:r>
              <a:rPr lang="en-US" sz="2000" dirty="0">
                <a:solidFill>
                  <a:srgbClr val="00B0F0"/>
                </a:solidFill>
              </a:rPr>
              <a:t>on a strictly individual basis. Not only in the sense that each individual member of the community is a recipient but also in the sense that how much (s)he receives is independent of what type of household (s)he belongs </a:t>
            </a:r>
            <a:r>
              <a:rPr lang="en-US" sz="2000" dirty="0" smtClean="0">
                <a:solidFill>
                  <a:srgbClr val="00B0F0"/>
                </a:solidFill>
              </a:rPr>
              <a:t>to</a:t>
            </a:r>
            <a:r>
              <a:rPr lang="cs-CZ" sz="2000" dirty="0" smtClean="0">
                <a:solidFill>
                  <a:srgbClr val="00B0F0"/>
                </a:solidFill>
              </a:rPr>
              <a:t>.</a:t>
            </a:r>
          </a:p>
        </p:txBody>
      </p:sp>
    </p:spTree>
    <p:extLst>
      <p:ext uri="{BB962C8B-B14F-4D97-AF65-F5344CB8AC3E}">
        <p14:creationId xmlns:p14="http://schemas.microsoft.com/office/powerpoint/2010/main" val="1425855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000" dirty="0" smtClean="0">
                <a:solidFill>
                  <a:srgbClr val="FF0000"/>
                </a:solidFill>
              </a:rPr>
              <a:t>…</a:t>
            </a:r>
            <a:r>
              <a:rPr lang="en-US" sz="2000" dirty="0" smtClean="0">
                <a:solidFill>
                  <a:srgbClr val="FF0000"/>
                </a:solidFill>
              </a:rPr>
              <a:t>the </a:t>
            </a:r>
            <a:r>
              <a:rPr lang="en-US" sz="2000" dirty="0">
                <a:solidFill>
                  <a:srgbClr val="FF0000"/>
                </a:solidFill>
              </a:rPr>
              <a:t>relatively rich should contribute more to its funding than the relatively poor</a:t>
            </a:r>
            <a:r>
              <a:rPr lang="en-US" sz="2000" dirty="0" smtClean="0">
                <a:solidFill>
                  <a:srgbClr val="FF0000"/>
                </a:solidFill>
              </a:rPr>
              <a:t>.</a:t>
            </a:r>
            <a:endParaRPr lang="cs-CZ" sz="2000" dirty="0" smtClean="0">
              <a:solidFill>
                <a:srgbClr val="FF0000"/>
              </a:solidFill>
            </a:endParaRPr>
          </a:p>
          <a:p>
            <a:r>
              <a:rPr lang="en-US" sz="2000" dirty="0">
                <a:solidFill>
                  <a:srgbClr val="FF0000"/>
                </a:solidFill>
              </a:rPr>
              <a:t>Secondly, there is nothing humiliating about benefits given to all as a matter of citizenship</a:t>
            </a:r>
            <a:r>
              <a:rPr lang="en-US" sz="2000" dirty="0" smtClean="0">
                <a:solidFill>
                  <a:srgbClr val="FF0000"/>
                </a:solidFill>
              </a:rPr>
              <a:t>.</a:t>
            </a:r>
            <a:r>
              <a:rPr lang="cs-CZ" sz="2000" dirty="0" smtClean="0">
                <a:solidFill>
                  <a:srgbClr val="FF0000"/>
                </a:solidFill>
              </a:rPr>
              <a:t> </a:t>
            </a:r>
            <a:r>
              <a:rPr lang="en-US" sz="2000" dirty="0">
                <a:solidFill>
                  <a:srgbClr val="FF0000"/>
                </a:solidFill>
              </a:rPr>
              <a:t>From the standpoint of the poor, this may count as an advantage in itself, because of the lesser stigma associated with a universal basic income. </a:t>
            </a:r>
            <a:endParaRPr lang="cs-CZ" sz="2000" dirty="0" smtClean="0">
              <a:solidFill>
                <a:srgbClr val="FF0000"/>
              </a:solidFill>
            </a:endParaRPr>
          </a:p>
          <a:p>
            <a:r>
              <a:rPr lang="en-US" sz="2000" dirty="0" smtClean="0"/>
              <a:t>The </a:t>
            </a:r>
            <a:r>
              <a:rPr lang="en-US" sz="2000" dirty="0"/>
              <a:t>other aspect of the unemployment trap generated by means-tested guaranteed minimum schemes is the one most commonly </a:t>
            </a:r>
            <a:r>
              <a:rPr lang="en-US" sz="2000" dirty="0">
                <a:solidFill>
                  <a:srgbClr val="00B050"/>
                </a:solidFill>
              </a:rPr>
              <a:t>stressed by economists. It consists in the lack of a significant positive income differential between no work and low-paid </a:t>
            </a:r>
            <a:r>
              <a:rPr lang="en-US" sz="2000" dirty="0" smtClean="0">
                <a:solidFill>
                  <a:srgbClr val="00B050"/>
                </a:solidFill>
              </a:rPr>
              <a:t>work</a:t>
            </a:r>
            <a:endParaRPr lang="cs-CZ" sz="2000" dirty="0" smtClean="0">
              <a:solidFill>
                <a:srgbClr val="00B050"/>
              </a:solidFill>
            </a:endParaRPr>
          </a:p>
          <a:p>
            <a:r>
              <a:rPr lang="cs-CZ" sz="2000" dirty="0">
                <a:solidFill>
                  <a:srgbClr val="00B050"/>
                </a:solidFill>
              </a:rPr>
              <a:t>…</a:t>
            </a:r>
            <a:r>
              <a:rPr lang="en-US" sz="2000" dirty="0">
                <a:solidFill>
                  <a:srgbClr val="00B050"/>
                </a:solidFill>
              </a:rPr>
              <a:t>a universal benefit need not be a single benefit</a:t>
            </a:r>
            <a:endParaRPr lang="cs-CZ" sz="2000" dirty="0">
              <a:solidFill>
                <a:srgbClr val="00B050"/>
              </a:solidFill>
            </a:endParaRPr>
          </a:p>
          <a:p>
            <a:endParaRPr lang="cs-CZ" sz="2000" dirty="0" smtClean="0">
              <a:solidFill>
                <a:srgbClr val="00B050"/>
              </a:solidFill>
            </a:endParaRPr>
          </a:p>
        </p:txBody>
      </p:sp>
    </p:spTree>
    <p:extLst>
      <p:ext uri="{BB962C8B-B14F-4D97-AF65-F5344CB8AC3E}">
        <p14:creationId xmlns:p14="http://schemas.microsoft.com/office/powerpoint/2010/main" val="21295230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en-US" sz="2000" dirty="0">
                <a:solidFill>
                  <a:srgbClr val="FF0000"/>
                </a:solidFill>
              </a:rPr>
              <a:t>By contrast, a basic income is paid as a matter of right—and not under false </a:t>
            </a:r>
            <a:r>
              <a:rPr lang="en-US" sz="2000" dirty="0" err="1">
                <a:solidFill>
                  <a:srgbClr val="FF0000"/>
                </a:solidFill>
              </a:rPr>
              <a:t>pretences</a:t>
            </a:r>
            <a:r>
              <a:rPr lang="en-US" sz="2000" dirty="0">
                <a:solidFill>
                  <a:srgbClr val="FF0000"/>
                </a:solidFill>
              </a:rPr>
              <a:t>—to homemakers, students, break-takers, and permanent tramps</a:t>
            </a:r>
            <a:r>
              <a:rPr lang="en-US" sz="2000" dirty="0" smtClean="0">
                <a:solidFill>
                  <a:srgbClr val="FF0000"/>
                </a:solidFill>
              </a:rPr>
              <a:t>.</a:t>
            </a:r>
            <a:endParaRPr lang="cs-CZ" sz="2000" dirty="0" smtClean="0">
              <a:solidFill>
                <a:srgbClr val="FF0000"/>
              </a:solidFill>
            </a:endParaRPr>
          </a:p>
          <a:p>
            <a:r>
              <a:rPr lang="en-US" sz="2000" dirty="0" smtClean="0">
                <a:solidFill>
                  <a:srgbClr val="00B050"/>
                </a:solidFill>
              </a:rPr>
              <a:t>Not </a:t>
            </a:r>
            <a:r>
              <a:rPr lang="en-US" sz="2000" dirty="0">
                <a:solidFill>
                  <a:srgbClr val="00B050"/>
                </a:solidFill>
              </a:rPr>
              <a:t>legislators or bureaucrats but the individual workers who can be relied upon to know far more than what is known “at the top” about the countless facets of the job they do or consider taking. </a:t>
            </a:r>
            <a:r>
              <a:rPr lang="en-US" sz="2000" dirty="0"/>
              <a:t>They have the knowledge that would enable them to be discriminating but not always the power to do so, especially if they have poorly valued skills or limited </a:t>
            </a:r>
            <a:r>
              <a:rPr lang="en-US" sz="2000" dirty="0" smtClean="0"/>
              <a:t>mobility</a:t>
            </a:r>
            <a:r>
              <a:rPr lang="cs-CZ" sz="2000" dirty="0" smtClean="0"/>
              <a:t>.</a:t>
            </a:r>
            <a:endParaRPr lang="cs-CZ" sz="2000" dirty="0" smtClean="0"/>
          </a:p>
        </p:txBody>
      </p:sp>
    </p:spTree>
    <p:extLst>
      <p:ext uri="{BB962C8B-B14F-4D97-AF65-F5344CB8AC3E}">
        <p14:creationId xmlns:p14="http://schemas.microsoft.com/office/powerpoint/2010/main" val="3065531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692696"/>
            <a:ext cx="8229600" cy="990600"/>
          </a:xfrm>
        </p:spPr>
        <p:txBody>
          <a:bodyPr>
            <a:noAutofit/>
          </a:bodyPr>
          <a:lstStyle/>
          <a:p>
            <a:r>
              <a:rPr lang="en-US" sz="2800" dirty="0" err="1" smtClean="0">
                <a:solidFill>
                  <a:schemeClr val="tx1"/>
                </a:solidFill>
              </a:rPr>
              <a:t>Zwolinski</a:t>
            </a:r>
            <a:r>
              <a:rPr lang="en-US" sz="2800" dirty="0" smtClean="0">
                <a:solidFill>
                  <a:schemeClr val="tx1"/>
                </a:solidFill>
              </a:rPr>
              <a:t>, M. (2019). A Hayekian case for free markets and a basic income. </a:t>
            </a:r>
            <a:r>
              <a:rPr lang="en-US" sz="2800" i="1" dirty="0" smtClean="0">
                <a:solidFill>
                  <a:schemeClr val="tx1"/>
                </a:solidFill>
              </a:rPr>
              <a:t>The Future of Work, Technology, and Basic Income, edited by Michael </a:t>
            </a:r>
            <a:r>
              <a:rPr lang="en-US" sz="2800" i="1" dirty="0" err="1" smtClean="0">
                <a:solidFill>
                  <a:schemeClr val="tx1"/>
                </a:solidFill>
              </a:rPr>
              <a:t>Cholbi</a:t>
            </a:r>
            <a:r>
              <a:rPr lang="en-US" sz="2800" i="1" dirty="0" smtClean="0">
                <a:solidFill>
                  <a:schemeClr val="tx1"/>
                </a:solidFill>
              </a:rPr>
              <a:t> and Michael Weber (</a:t>
            </a:r>
            <a:r>
              <a:rPr lang="en-US" sz="2800" i="1" dirty="0" err="1" smtClean="0">
                <a:solidFill>
                  <a:schemeClr val="tx1"/>
                </a:solidFill>
              </a:rPr>
              <a:t>Routledge</a:t>
            </a:r>
            <a:r>
              <a:rPr lang="en-US" sz="2800" i="1" dirty="0" smtClean="0">
                <a:solidFill>
                  <a:schemeClr val="tx1"/>
                </a:solidFill>
              </a:rPr>
              <a:t>, 2019)</a:t>
            </a:r>
            <a:r>
              <a:rPr lang="en-US" sz="2800" dirty="0" smtClean="0">
                <a:solidFill>
                  <a:schemeClr val="tx1"/>
                </a:solidFill>
              </a:rPr>
              <a:t>.</a:t>
            </a:r>
            <a:endParaRPr lang="cs-CZ" sz="2800" dirty="0">
              <a:solidFill>
                <a:schemeClr val="tx1"/>
              </a:solidFill>
            </a:endParaRPr>
          </a:p>
        </p:txBody>
      </p:sp>
      <p:sp>
        <p:nvSpPr>
          <p:cNvPr id="3" name="Zástupný symbol pro obsah 2"/>
          <p:cNvSpPr>
            <a:spLocks noGrp="1"/>
          </p:cNvSpPr>
          <p:nvPr>
            <p:ph idx="1"/>
          </p:nvPr>
        </p:nvSpPr>
        <p:spPr>
          <a:xfrm>
            <a:off x="395536" y="2204864"/>
            <a:ext cx="8229600" cy="4876800"/>
          </a:xfrm>
        </p:spPr>
        <p:txBody>
          <a:bodyPr>
            <a:normAutofit/>
          </a:bodyPr>
          <a:lstStyle/>
          <a:p>
            <a:r>
              <a:rPr lang="en-US" sz="1800" dirty="0" smtClean="0"/>
              <a:t>Two elements in Hayek’s thought – his belief in freedom as a condition of not being subject to the arbitrary will of another</a:t>
            </a:r>
            <a:r>
              <a:rPr lang="en-US" sz="1800" dirty="0" smtClean="0">
                <a:solidFill>
                  <a:srgbClr val="00B050"/>
                </a:solidFill>
              </a:rPr>
              <a:t>, and his well-known skepticism regarding the degree of particular knowledge available to government planners – push in favor of something very close to a universal basic income.</a:t>
            </a:r>
            <a:endParaRPr lang="cs-CZ" sz="1800" dirty="0" smtClean="0">
              <a:solidFill>
                <a:srgbClr val="00B050"/>
              </a:solidFill>
            </a:endParaRPr>
          </a:p>
          <a:p>
            <a:r>
              <a:rPr lang="en-US" sz="1800" dirty="0" smtClean="0">
                <a:solidFill>
                  <a:srgbClr val="00B050"/>
                </a:solidFill>
              </a:rPr>
              <a:t>Hayek’s persistent insistence that social welfare payments be limited to those who are genuinely unable to support themselves through work.</a:t>
            </a:r>
            <a:endParaRPr lang="cs-CZ" sz="1800" dirty="0" smtClean="0">
              <a:solidFill>
                <a:srgbClr val="00B050"/>
              </a:solidFill>
            </a:endParaRPr>
          </a:p>
          <a:p>
            <a:r>
              <a:rPr lang="en-US" sz="1800" dirty="0" smtClean="0">
                <a:solidFill>
                  <a:srgbClr val="FF0000"/>
                </a:solidFill>
              </a:rPr>
              <a:t>I do not question any individual’s right voluntarily to withdraw from </a:t>
            </a:r>
            <a:r>
              <a:rPr lang="en-US" sz="1800" dirty="0" err="1" smtClean="0">
                <a:solidFill>
                  <a:srgbClr val="FF0000"/>
                </a:solidFill>
              </a:rPr>
              <a:t>civilisation</a:t>
            </a:r>
            <a:r>
              <a:rPr lang="en-US" sz="1800" dirty="0" smtClean="0">
                <a:solidFill>
                  <a:srgbClr val="FF0000"/>
                </a:solidFill>
              </a:rPr>
              <a:t>. But what ‘entitlements’ do such persons have? Are we to </a:t>
            </a:r>
            <a:r>
              <a:rPr lang="en-US" sz="1800" dirty="0" err="1" smtClean="0">
                <a:solidFill>
                  <a:srgbClr val="FF0000"/>
                </a:solidFill>
              </a:rPr>
              <a:t>subsidise</a:t>
            </a:r>
            <a:r>
              <a:rPr lang="en-US" sz="1800" dirty="0" smtClean="0">
                <a:solidFill>
                  <a:srgbClr val="FF0000"/>
                </a:solidFill>
              </a:rPr>
              <a:t> their hermitages? There cannot be any entitlement to be exempted from the rules on which </a:t>
            </a:r>
            <a:r>
              <a:rPr lang="en-US" sz="1800" dirty="0" err="1" smtClean="0">
                <a:solidFill>
                  <a:srgbClr val="FF0000"/>
                </a:solidFill>
              </a:rPr>
              <a:t>civilisation</a:t>
            </a:r>
            <a:r>
              <a:rPr lang="en-US" sz="1800" dirty="0" smtClean="0">
                <a:solidFill>
                  <a:srgbClr val="FF0000"/>
                </a:solidFill>
              </a:rPr>
              <a:t> rests. We may be able to assist the weak and disabled, the very young and old, but only if the sane and adult submit to the impersonal discipline which gives us means to do so</a:t>
            </a:r>
            <a:r>
              <a:rPr lang="cs-CZ" sz="1800" dirty="0" smtClean="0">
                <a:solidFill>
                  <a:srgbClr val="FF0000"/>
                </a:solidFill>
              </a:rPr>
              <a:t>.</a:t>
            </a:r>
          </a:p>
          <a:p>
            <a:r>
              <a:rPr lang="cs-CZ" sz="1800" dirty="0" smtClean="0">
                <a:solidFill>
                  <a:srgbClr val="00B0F0"/>
                </a:solidFill>
              </a:rPr>
              <a:t>…</a:t>
            </a:r>
            <a:r>
              <a:rPr lang="en-US" sz="1800" dirty="0" smtClean="0">
                <a:solidFill>
                  <a:srgbClr val="00B0F0"/>
                </a:solidFill>
              </a:rPr>
              <a:t>in which the individual no longer has specific claims on the members of the particular small group into which he was born.</a:t>
            </a:r>
            <a:endParaRPr lang="cs-CZ" sz="1800" dirty="0">
              <a:solidFill>
                <a:srgbClr val="00B0F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en-US" sz="2000" dirty="0" smtClean="0">
                <a:solidFill>
                  <a:srgbClr val="FF0000"/>
                </a:solidFill>
              </a:rPr>
              <a:t>As an example of the sort of “impersonal discipline” he had in mind, Hayek elsewhere suggested that “some voluntary service on military lines might well be the best form to provide the certainty of an opportunity for work and a minimum income for all</a:t>
            </a:r>
            <a:r>
              <a:rPr lang="cs-CZ" sz="2000" dirty="0" smtClean="0">
                <a:solidFill>
                  <a:srgbClr val="FF0000"/>
                </a:solidFill>
              </a:rPr>
              <a:t>.</a:t>
            </a:r>
          </a:p>
          <a:p>
            <a:r>
              <a:rPr lang="en-US" sz="2000" dirty="0" smtClean="0"/>
              <a:t>According to this principle, those who seek to benefit from the productive activities of society have a moral obligation to make some reciprocal contribution to society. </a:t>
            </a:r>
            <a:r>
              <a:rPr lang="en-US" sz="2000" dirty="0" smtClean="0">
                <a:solidFill>
                  <a:srgbClr val="FF0000"/>
                </a:solidFill>
              </a:rPr>
              <a:t>There is no right to “free ride” on the productive activities of others, at least when one is capable of making a productive contribution oneself</a:t>
            </a:r>
            <a:r>
              <a:rPr lang="cs-CZ" sz="2000" dirty="0" smtClean="0">
                <a:solidFill>
                  <a:srgbClr val="FF0000"/>
                </a:solidFill>
              </a:rPr>
              <a:t>.</a:t>
            </a:r>
          </a:p>
          <a:p>
            <a:r>
              <a:rPr lang="en-US" sz="2000" dirty="0" smtClean="0">
                <a:solidFill>
                  <a:srgbClr val="00B050"/>
                </a:solidFill>
              </a:rPr>
              <a:t>A market economy coordinates knowledge through means of price signals that indicate to buyers and sellers the relative supply of and demand for the various resources they use</a:t>
            </a:r>
            <a:r>
              <a:rPr lang="cs-CZ" sz="2000" dirty="0" smtClean="0">
                <a:solidFill>
                  <a:srgbClr val="00B050"/>
                </a:solidFill>
              </a:rPr>
              <a:t>.</a:t>
            </a:r>
          </a:p>
          <a:p>
            <a:r>
              <a:rPr lang="en-US" sz="2000" dirty="0" smtClean="0">
                <a:solidFill>
                  <a:srgbClr val="00B050"/>
                </a:solidFill>
              </a:rPr>
              <a:t>In essence, Hayek’s point is that government agents (or anybody else charged with making decisions about large, complex systems) are inevitably going to face a serious problem in obtaining knowledge of all the particular circumstances that would be relevant to determining how to effectively allocate resources.</a:t>
            </a:r>
            <a:endParaRPr lang="cs-CZ" sz="2000" dirty="0">
              <a:solidFill>
                <a:srgbClr val="00B05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řehlednost">
  <a:themeElements>
    <a:clrScheme name="Přehlednost">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 klasické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řehlednost">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342</TotalTime>
  <Words>1257</Words>
  <Application>Microsoft Office PowerPoint</Application>
  <PresentationFormat>Předvádění na obrazovce (4:3)</PresentationFormat>
  <Paragraphs>54</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Přehlednost</vt:lpstr>
      <vt:lpstr>Argumentace pro přijetí Univerzálního garantovaného příjmu (UBI)</vt:lpstr>
      <vt:lpstr>UBI</vt:lpstr>
      <vt:lpstr>Biomoc</vt:lpstr>
      <vt:lpstr>Otázky</vt:lpstr>
      <vt:lpstr>Van Parijs, Philippe. "Basic income: a simple and powerful idea for the twenty-first century." Politics &amp; Society 32.1 (2004): 7-39.</vt:lpstr>
      <vt:lpstr>Prezentace aplikace PowerPoint</vt:lpstr>
      <vt:lpstr>Prezentace aplikace PowerPoint</vt:lpstr>
      <vt:lpstr>Zwolinski, M. (2019). A Hayekian case for free markets and a basic income. The Future of Work, Technology, and Basic Income, edited by Michael Cholbi and Michael Weber (Routledge, 2019).</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Argumentace pro přijetí Univerzálního garantovaného příjmu (UBI)</dc:title>
  <dc:creator>Škola motol</dc:creator>
  <cp:lastModifiedBy>Škola motol</cp:lastModifiedBy>
  <cp:revision>24</cp:revision>
  <dcterms:created xsi:type="dcterms:W3CDTF">2021-12-13T09:50:46Z</dcterms:created>
  <dcterms:modified xsi:type="dcterms:W3CDTF">2021-12-14T15:13:42Z</dcterms:modified>
</cp:coreProperties>
</file>