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9" r:id="rId3"/>
    <p:sldId id="257" r:id="rId4"/>
    <p:sldId id="264" r:id="rId5"/>
    <p:sldId id="258" r:id="rId6"/>
    <p:sldId id="266" r:id="rId7"/>
    <p:sldId id="267" r:id="rId8"/>
    <p:sldId id="259" r:id="rId9"/>
    <p:sldId id="268" r:id="rId10"/>
    <p:sldId id="260" r:id="rId11"/>
    <p:sldId id="265" r:id="rId12"/>
    <p:sldId id="263" r:id="rId13"/>
    <p:sldId id="262" r:id="rId14"/>
    <p:sldId id="273" r:id="rId15"/>
    <p:sldId id="272" r:id="rId16"/>
    <p:sldId id="261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28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76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599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040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8219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10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4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75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07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23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3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13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77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6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63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DFC5-ED34-46B1-9CF2-EE3C4E92D040}" type="datetimeFigureOut">
              <a:rPr lang="cs-CZ" smtClean="0"/>
              <a:t>22.12.2018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0958146-48F1-41CD-931C-364D74FFB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75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asecamppetualang.blogspot.com/2013/03/kementrian-kehutanan-akan-evaluasi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player.cz/slide/5652948/" TargetMode="External"/><Relationship Id="rId3" Type="http://schemas.openxmlformats.org/officeDocument/2006/relationships/hyperlink" Target="https://commons.wikimedia.org/w/index.php?curid=7909487" TargetMode="External"/><Relationship Id="rId7" Type="http://schemas.openxmlformats.org/officeDocument/2006/relationships/hyperlink" Target="https://commons.wikimedia.org/w/index.php?curid=33393177" TargetMode="External"/><Relationship Id="rId2" Type="http://schemas.openxmlformats.org/officeDocument/2006/relationships/hyperlink" Target="https://commons.wikimedia.org/w/index.php?curid=79930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curid=11481813" TargetMode="External"/><Relationship Id="rId5" Type="http://schemas.openxmlformats.org/officeDocument/2006/relationships/hyperlink" Target="https://slideplayer.cz/slide/7061841" TargetMode="External"/><Relationship Id="rId4" Type="http://schemas.openxmlformats.org/officeDocument/2006/relationships/hyperlink" Target="https://www.czso.cz/csu/czso/kojenecka-umrtnost-v-letech-1950-201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HY7sdRdinv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WC_handicap%C3%A9,_jardin_d'acclimatation_(Paris,FR)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DDE54A-4E1D-473A-98BB-E63748939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cs-CZ" sz="6000" dirty="0">
                <a:solidFill>
                  <a:srgbClr val="FFFFFF"/>
                </a:solidFill>
              </a:rPr>
              <a:t>Pokrok lidstva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B04821-301D-411F-BA78-C313F2115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6386" y="3962088"/>
            <a:ext cx="6203795" cy="1186108"/>
          </a:xfrm>
        </p:spPr>
        <p:txBody>
          <a:bodyPr>
            <a:normAutofit/>
          </a:bodyPr>
          <a:lstStyle/>
          <a:p>
            <a:pPr algn="l"/>
            <a:r>
              <a:rPr lang="cs-CZ">
                <a:solidFill>
                  <a:srgbClr val="FFFFFF">
                    <a:alpha val="70000"/>
                  </a:srgbClr>
                </a:solidFill>
              </a:rPr>
              <a:t>PhDr. Kateřina Jančaříková, Ph.D.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56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10307-8E42-4F7E-A65D-1C2D12C7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Zlo, násilí a právo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B05A6B-2F2D-4BE1-B4DE-6FAC3FDA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Násilné činy klesají. Přepadení a vraždy jsou neobvyklé.</a:t>
            </a:r>
          </a:p>
          <a:p>
            <a:r>
              <a:rPr lang="cs-CZ" dirty="0"/>
              <a:t>Dostupnost práva je vyšší.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44A4E48-EF80-48BE-8801-CECF37AD60C9}"/>
              </a:ext>
            </a:extLst>
          </p:cNvPr>
          <p:cNvSpPr/>
          <p:nvPr/>
        </p:nvSpPr>
        <p:spPr>
          <a:xfrm>
            <a:off x="3376537" y="3244334"/>
            <a:ext cx="543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https://www.youtube.com/watch?v=MZOzl8yABaQ</a:t>
            </a:r>
          </a:p>
        </p:txBody>
      </p:sp>
    </p:spTree>
    <p:extLst>
      <p:ext uri="{BB962C8B-B14F-4D97-AF65-F5344CB8AC3E}">
        <p14:creationId xmlns:p14="http://schemas.microsoft.com/office/powerpoint/2010/main" val="162113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83503-7647-45DC-8117-A016CF32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cs-CZ" dirty="0"/>
              <a:t>Gramotnost roste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7016C8C-0DA8-4FD4-AF04-6129B4F54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76" y="2160589"/>
            <a:ext cx="3647743" cy="1688122"/>
          </a:xfrm>
          <a:prstGeom prst="rect">
            <a:avLst/>
          </a:prstGeom>
        </p:spPr>
      </p:pic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B24018B3-9F07-4F11-A52D-664806403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192" y="1680150"/>
            <a:ext cx="6643361" cy="45673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E2EC349-E6DE-4A8C-AA68-C6357F585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952" y="187444"/>
            <a:ext cx="2363048" cy="1973145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363BB20F-4C2A-42BA-91D5-3AC85336A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537" y="4234374"/>
            <a:ext cx="3911655" cy="230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8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49AC8-0400-476D-A2C3-79729485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/>
              <a:t>Dostupnost pitné 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A75D13-C28D-4DA4-A2AC-09307883A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100" dirty="0"/>
              <a:t>Cholera. Tyfus. Úplavice. Salmonelóza. Průjem, např. </a:t>
            </a:r>
            <a:r>
              <a:rPr lang="cs-CZ" sz="1100" dirty="0" err="1"/>
              <a:t>rotavirový</a:t>
            </a:r>
            <a:r>
              <a:rPr lang="cs-CZ" sz="1100" dirty="0"/>
              <a:t> průjem. </a:t>
            </a:r>
            <a:r>
              <a:rPr lang="cs-CZ" sz="1100" dirty="0" err="1"/>
              <a:t>Legionela</a:t>
            </a:r>
            <a:r>
              <a:rPr lang="cs-CZ" sz="1100" dirty="0"/>
              <a:t>. Žloutenka. </a:t>
            </a:r>
          </a:p>
          <a:p>
            <a:pPr>
              <a:lnSpc>
                <a:spcPct val="90000"/>
              </a:lnSpc>
            </a:pPr>
            <a:r>
              <a:rPr lang="cs-CZ" sz="1100" dirty="0"/>
              <a:t>Od 18.–19. století, kdy byli poprvé identifikováni původci vodou přenášených  nemocí, se naše poznání o vztazích mezi kvalitou vody a vznikem určitých chorob mnohonásobně prohloubilo a rozšířilo.</a:t>
            </a:r>
          </a:p>
          <a:p>
            <a:pPr>
              <a:lnSpc>
                <a:spcPct val="90000"/>
              </a:lnSpc>
            </a:pPr>
            <a:r>
              <a:rPr lang="cs-CZ" sz="1100" dirty="0"/>
              <a:t>Následně se nížil počet epidemií z vody.</a:t>
            </a:r>
          </a:p>
          <a:p>
            <a:pPr>
              <a:lnSpc>
                <a:spcPct val="90000"/>
              </a:lnSpc>
            </a:pPr>
            <a:r>
              <a:rPr lang="cs-CZ" sz="1100" dirty="0"/>
              <a:t>Optimalizovalo se zacházení s pitnou vodou. Oddělení pitné vody od vody užitkové. Čistírny odpadních vod. Vodní zákon.</a:t>
            </a:r>
          </a:p>
          <a:p>
            <a:pPr>
              <a:lnSpc>
                <a:spcPct val="90000"/>
              </a:lnSpc>
            </a:pPr>
            <a:r>
              <a:rPr lang="cs-CZ" sz="1100" dirty="0"/>
              <a:t>Nedostatky a rizika: splachování toalet pitnou vodou.</a:t>
            </a:r>
          </a:p>
          <a:p>
            <a:pPr>
              <a:lnSpc>
                <a:spcPct val="90000"/>
              </a:lnSpc>
            </a:pPr>
            <a:endParaRPr lang="cs-CZ" sz="1100" dirty="0"/>
          </a:p>
        </p:txBody>
      </p:sp>
      <p:pic>
        <p:nvPicPr>
          <p:cNvPr id="2050" name="Picture 2" descr="https://upload.wikimedia.org/wikipedia/commons/f/f4/Nedostatek_vody.jpg">
            <a:extLst>
              <a:ext uri="{FF2B5EF4-FFF2-40B4-BE49-F238E27FC236}">
                <a16:creationId xmlns:a16="http://schemas.microsoft.com/office/drawing/2014/main" id="{E1A44522-C305-4158-B6B4-58B3C267C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1349" b="-2"/>
          <a:stretch/>
        </p:blipFill>
        <p:spPr bwMode="auto">
          <a:xfrm>
            <a:off x="677334" y="2159331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75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27B9D-0F04-458B-A718-F84902C79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AB6435-428E-44C8-A107-8435183F6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659658D-9AE1-44D3-B002-2BA204AB9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083C874-CFCD-47ED-9F98-DDB125C9C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05E9946-A240-42E3-B6CD-E6691BF4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15B1B45-25C3-4C58-8EB8-41BCFA02A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87983A9A-7A69-406F-AFEA-AD2AE87E1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FCBC4EF-C03E-4EED-9E9A-3097DECC0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56545EE-F94F-4B4C-AA43-9D674566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FE2A6B2-D45B-484C-BAFD-3F4508266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2132BF-207E-4FB2-B0FE-E6FD0A1D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1719651-360E-4818-A8A1-E7530169A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8" t="24306" r="5425" b="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B729B44-6A4E-473F-BD4A-EC8249C7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Svoboda x otroctví, nevolnictví</a:t>
            </a:r>
          </a:p>
        </p:txBody>
      </p:sp>
    </p:spTree>
    <p:extLst>
      <p:ext uri="{BB962C8B-B14F-4D97-AF65-F5344CB8AC3E}">
        <p14:creationId xmlns:p14="http://schemas.microsoft.com/office/powerpoint/2010/main" val="1772775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090BE-12D5-4BFB-A56E-1314815D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Zlepšování životní úrovně něco stojí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974837-1730-4C6E-A773-92A1EAAC2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Znečišťování ovzduší, vody, půdy…</a:t>
            </a:r>
          </a:p>
          <a:p>
            <a:r>
              <a:rPr lang="cs-CZ" dirty="0"/>
              <a:t>Ubývání přírodních zdrojů…</a:t>
            </a:r>
          </a:p>
          <a:p>
            <a:r>
              <a:rPr lang="cs-CZ" dirty="0"/>
              <a:t>Chemizace prostředí a nemoci z prostředí…</a:t>
            </a:r>
          </a:p>
        </p:txBody>
      </p:sp>
    </p:spTree>
    <p:extLst>
      <p:ext uri="{BB962C8B-B14F-4D97-AF65-F5344CB8AC3E}">
        <p14:creationId xmlns:p14="http://schemas.microsoft.com/office/powerpoint/2010/main" val="230875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4836E-F26A-4068-9041-546D0771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sz="3300"/>
              <a:t>Lidé mohou investovat čas a prostředky do jiných aktivit než na svou obživu a ochranu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06CA41-C2A0-4486-B92C-3AF2CD5F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cs-CZ" dirty="0"/>
              <a:t>Ochrana přírody a druhů.</a:t>
            </a:r>
          </a:p>
          <a:p>
            <a:r>
              <a:rPr lang="cs-CZ" dirty="0"/>
              <a:t>Výchova k udržitelnému životu.</a:t>
            </a:r>
          </a:p>
        </p:txBody>
      </p:sp>
      <p:pic>
        <p:nvPicPr>
          <p:cNvPr id="5" name="Obrázek 4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B147603C-5E15-42E6-B27D-75DC23849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553" r="1" b="1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1EAC9D2-293E-4DAE-B968-373517E63E89}"/>
              </a:ext>
            </a:extLst>
          </p:cNvPr>
          <p:cNvSpPr txBox="1"/>
          <p:nvPr/>
        </p:nvSpPr>
        <p:spPr>
          <a:xfrm>
            <a:off x="3553271" y="5841638"/>
            <a:ext cx="25474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://basecamppetualang.blogspot.com/2013/03/kementrian-kehutanan-akan-evaluasi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6E986-E062-4320-8BCE-2A0D118F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životního prostředí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BC10027-CE27-479F-A905-3371CD9DC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552" y="1787730"/>
            <a:ext cx="6907236" cy="51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2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4C8E4-A468-4298-8E76-39972DA2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0B7483-687D-46AD-A01F-2FB374A53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Autor: </a:t>
            </a:r>
            <a:r>
              <a:rPr lang="cs-CZ" dirty="0" err="1"/>
              <a:t>Rcragun</a:t>
            </a:r>
            <a:r>
              <a:rPr lang="cs-CZ" dirty="0"/>
              <a:t> – Vlastní dílo, CC BY 3.0, </a:t>
            </a:r>
            <a:r>
              <a:rPr lang="cs-CZ" dirty="0">
                <a:hlinkClick r:id="rId2"/>
              </a:rPr>
              <a:t>https://commons.wikimedia.org/w/index.php?curid=7993094</a:t>
            </a:r>
            <a:endParaRPr lang="cs-CZ" dirty="0"/>
          </a:p>
          <a:p>
            <a:r>
              <a:rPr lang="cs-CZ" dirty="0"/>
              <a:t>Zdroj </a:t>
            </a:r>
            <a:r>
              <a:rPr lang="en-US" dirty="0"/>
              <a:t>Autor: Cflm001 (</a:t>
            </a:r>
            <a:r>
              <a:rPr lang="en-US" dirty="0" err="1"/>
              <a:t>diskuse</a:t>
            </a:r>
            <a:r>
              <a:rPr lang="en-US" dirty="0"/>
              <a:t>) – Own work. Derived from File:Percentage population living on less than 1 dollar day 2007-2008.png by Sbw01f, released under GFDL/CC-BY-SA-3.0. Map derived from BlankMap-World6.svg by </a:t>
            </a:r>
            <a:r>
              <a:rPr lang="en-US" dirty="0" err="1"/>
              <a:t>Canuckguy</a:t>
            </a:r>
            <a:r>
              <a:rPr lang="en-US" dirty="0"/>
              <a:t> (</a:t>
            </a:r>
            <a:r>
              <a:rPr lang="en-US" dirty="0" err="1"/>
              <a:t>en.wp</a:t>
            </a:r>
            <a:r>
              <a:rPr lang="en-US" dirty="0"/>
              <a:t>), released under PD-self. Data from the United Nations' Human Development Indices Report (2008). </a:t>
            </a:r>
            <a:r>
              <a:rPr lang="en-US" dirty="0" err="1"/>
              <a:t>Coloured</a:t>
            </a:r>
            <a:r>
              <a:rPr lang="en-US" dirty="0"/>
              <a:t> using Inkscape., CC BY-SA 3.0, </a:t>
            </a:r>
            <a:r>
              <a:rPr lang="en-US" dirty="0">
                <a:hlinkClick r:id="rId3"/>
              </a:rPr>
              <a:t>https://commons.wikimedia.org/w/index.php?curid=7909487</a:t>
            </a:r>
            <a:endParaRPr lang="cs-CZ" dirty="0"/>
          </a:p>
          <a:p>
            <a:r>
              <a:rPr lang="cs-CZ" dirty="0"/>
              <a:t>Zdroj  </a:t>
            </a:r>
            <a:r>
              <a:rPr lang="cs-CZ" dirty="0">
                <a:hlinkClick r:id="rId4"/>
              </a:rPr>
              <a:t>https://www.czso.cz/csu/czso/kojenecka-umrtnost-v-letech-1950-2016</a:t>
            </a:r>
            <a:endParaRPr lang="cs-CZ" dirty="0"/>
          </a:p>
          <a:p>
            <a:r>
              <a:rPr lang="cs-CZ" dirty="0"/>
              <a:t>Zdroj </a:t>
            </a:r>
            <a:r>
              <a:rPr lang="cs-CZ" dirty="0">
                <a:hlinkClick r:id="rId5"/>
              </a:rPr>
              <a:t>https://slideplayer.cz/slide/7061841</a:t>
            </a:r>
            <a:endParaRPr lang="cs-CZ" dirty="0"/>
          </a:p>
          <a:p>
            <a:r>
              <a:rPr lang="cs-CZ" dirty="0"/>
              <a:t>Zdroj https://www.google.cz/url?sa=i&amp;source=images&amp;cd=&amp;ved=2ahUKEwjT4fyU57PfAhWLalAKHY2qC_oQjxx6BAgBEAI&amp;url=https%3A%2F%2Fwww.blesk.cz%2Fclanek%2Fzpravy-udalosti%2F561822%2Fmiminka-v-cesku-umiraji-bez-zjevne-priciny-az-400-jich-rocne-zemre-pred-porodem.html&amp;psig=AOvVaw2E7U5udJWr3ZNn5YjR4tWz&amp;ust=1545580672179545</a:t>
            </a:r>
          </a:p>
          <a:p>
            <a:r>
              <a:rPr lang="es-ES" dirty="0"/>
              <a:t>Autor: Alfie↑↓© – Vlastní dílo, CC BY-SA 3.0, </a:t>
            </a:r>
            <a:r>
              <a:rPr lang="es-ES" dirty="0">
                <a:hlinkClick r:id="rId6"/>
              </a:rPr>
              <a:t>https://commons.wikimedia.org/w/index.php?curid=11481813</a:t>
            </a:r>
            <a:endParaRPr lang="cs-CZ" dirty="0"/>
          </a:p>
          <a:p>
            <a:r>
              <a:rPr lang="en-US" dirty="0"/>
              <a:t>Autor: WWAP (United Nations World Water Assessment </a:t>
            </a:r>
            <a:r>
              <a:rPr lang="en-US" dirty="0" err="1"/>
              <a:t>Programme</a:t>
            </a:r>
            <a:r>
              <a:rPr lang="en-US" dirty="0"/>
              <a:t>). – Water and Energy. The United Nations World Water Development Report 2014, Volume 1, 230 s., </a:t>
            </a:r>
            <a:r>
              <a:rPr lang="en-US" dirty="0" err="1"/>
              <a:t>Volné</a:t>
            </a:r>
            <a:r>
              <a:rPr lang="en-US" dirty="0"/>
              <a:t> </a:t>
            </a:r>
            <a:r>
              <a:rPr lang="en-US" dirty="0" err="1"/>
              <a:t>dílo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https://commons.wikimedia.org/w/index.php?curid=33393177</a:t>
            </a:r>
            <a:endParaRPr lang="cs-CZ" dirty="0"/>
          </a:p>
          <a:p>
            <a:r>
              <a:rPr lang="cs-CZ" dirty="0">
                <a:hlinkClick r:id="rId8"/>
              </a:rPr>
              <a:t>https://slideplayer.cz/slide/5652948/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004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2C9B3-6E45-4806-BD55-F054EBAB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13F5FE-26BD-4C2D-B2C1-4119E9C8A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9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F324DB-22C0-4DE7-A6DB-4C1A78B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Pokrok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Johan </a:t>
            </a:r>
            <a:r>
              <a:rPr lang="cs-CZ" dirty="0" err="1">
                <a:solidFill>
                  <a:srgbClr val="FFFFFF"/>
                </a:solidFill>
              </a:rPr>
              <a:t>Norberg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86D2DCE4-953E-4F6F-BEC1-CB5E1A073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65" y="1168399"/>
            <a:ext cx="3215545" cy="4610101"/>
          </a:xfrm>
          <a:prstGeom prst="rect">
            <a:avLst/>
          </a:prstGeom>
        </p:spPr>
      </p:pic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ADA27E8B-8FBE-4565-9AA6-F1E4ABA6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Podkladem pro tuto prezentaci je inspirativní kniha J. </a:t>
            </a:r>
            <a:r>
              <a:rPr lang="cs-CZ" dirty="0" err="1">
                <a:solidFill>
                  <a:srgbClr val="FFFFFF"/>
                </a:solidFill>
              </a:rPr>
              <a:t>Norberga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0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E7A439-7792-4098-B8B1-8DDC55B6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Potrava a její dostupnost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28750-2703-4A9A-943D-B6545A6AC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Hladoví menší % populace, i když populace narůstá. V Evropě + v Severní Americe dvě či tři generace nezažily hlad. Hladomor známe jen z vyprávění.</a:t>
            </a:r>
          </a:p>
          <a:p>
            <a:r>
              <a:rPr lang="cs-CZ">
                <a:solidFill>
                  <a:srgbClr val="FFFFFF"/>
                </a:solidFill>
              </a:rPr>
              <a:t>I v rozvojových zemích se zmenšuje procento podvyživených lidí.</a:t>
            </a:r>
          </a:p>
          <a:p>
            <a:r>
              <a:rPr lang="cs-CZ">
                <a:solidFill>
                  <a:srgbClr val="FFFFFF"/>
                </a:solidFill>
              </a:rPr>
              <a:t>Zelená revoluce - od pol. 20. století, využití moderních technologií, hnojiv, pesticidů a šlechtění nových odrůd, geneticky modifikované potraviny.</a:t>
            </a:r>
          </a:p>
          <a:p>
            <a:r>
              <a:rPr lang="cs-CZ">
                <a:solidFill>
                  <a:srgbClr val="FFFFFF"/>
                </a:solidFill>
              </a:rPr>
              <a:t>„Otec zelené revoluce“ </a:t>
            </a:r>
            <a:r>
              <a:rPr lang="cs-CZ" b="1">
                <a:solidFill>
                  <a:srgbClr val="FFFFFF"/>
                </a:solidFill>
              </a:rPr>
              <a:t>Norman Ernest Borlaug</a:t>
            </a:r>
            <a:r>
              <a:rPr lang="cs-CZ">
                <a:solidFill>
                  <a:srgbClr val="FFFFFF"/>
                </a:solidFill>
              </a:rPr>
              <a:t> (1914-2009) - krátkostebelná pšenice. Zachránil  miliardy lidských životů a také velké plochy původních přírodních porostů (nebylo třeba je vykácet). Nobelova cena 1970.</a:t>
            </a:r>
          </a:p>
          <a:p>
            <a:r>
              <a:rPr lang="cs-CZ">
                <a:solidFill>
                  <a:srgbClr val="FFFFFF"/>
                </a:solidFill>
              </a:rPr>
              <a:t>Rizika a negativní dopady zelené revoluce.</a:t>
            </a:r>
          </a:p>
        </p:txBody>
      </p:sp>
    </p:spTree>
    <p:extLst>
      <p:ext uri="{BB962C8B-B14F-4D97-AF65-F5344CB8AC3E}">
        <p14:creationId xmlns:p14="http://schemas.microsoft.com/office/powerpoint/2010/main" val="123387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6E1DA8-9795-4EA4-B0A2-6CF759A9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Zacházení s odpady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C40F1F-A476-4C36-B926-EDF62A8D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Zacházení s lidskými exkrementy – středověk – dnešní doba...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DE122E1-D14B-4E51-B116-6686F82DA4CE}"/>
              </a:ext>
            </a:extLst>
          </p:cNvPr>
          <p:cNvSpPr/>
          <p:nvPr/>
        </p:nvSpPr>
        <p:spPr>
          <a:xfrm>
            <a:off x="5359792" y="5229493"/>
            <a:ext cx="3348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Dad's Dunny - Formidable Vegetable (Official Humanure Music Video)</a:t>
            </a:r>
            <a:endParaRPr lang="cs-CZ" dirty="0"/>
          </a:p>
        </p:txBody>
      </p:sp>
      <p:pic>
        <p:nvPicPr>
          <p:cNvPr id="6" name="Obrázek 5" descr="Obsah obrázku interiér, zeď, koupelna, objekt&#10;&#10;Popis vygenerován s velmi vysokou mírou spolehlivosti">
            <a:extLst>
              <a:ext uri="{FF2B5EF4-FFF2-40B4-BE49-F238E27FC236}">
                <a16:creationId xmlns:a16="http://schemas.microsoft.com/office/drawing/2014/main" id="{586CD740-6950-4543-827F-00BC1A6B2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1308" y="3799060"/>
            <a:ext cx="3990013" cy="299251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F3BE5D5-FAB8-4DA6-8D80-6C47BB885A20}"/>
              </a:ext>
            </a:extLst>
          </p:cNvPr>
          <p:cNvSpPr txBox="1"/>
          <p:nvPr/>
        </p:nvSpPr>
        <p:spPr>
          <a:xfrm>
            <a:off x="1927273" y="6132363"/>
            <a:ext cx="216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commons.wikimedia.org/wiki/File:WC_handicap%C3%A9,_jardin_d'acclimatation_(Paris,FR).jpg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335420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E27B9D-0F04-458B-A718-F84902C79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AB6435-428E-44C8-A107-8435183F6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59658D-9AE1-44D3-B002-2BA204AB9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083C874-CFCD-47ED-9F98-DDB125C9C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05E9946-A240-42E3-B6CD-E6691BF4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15B1B45-25C3-4C58-8EB8-41BCFA02A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7983A9A-7A69-406F-AFEA-AD2AE87E1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FFCBC4EF-C03E-4EED-9E9A-3097DECC0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56545EE-F94F-4B4C-AA43-9D674566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FE2A6B2-D45B-484C-BAFD-3F4508266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2132BF-207E-4FB2-B0FE-E6FD0A1D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0F8BA2D-EDE3-4C23-A8CD-DFD92CB1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Průměrná délka života roste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F5A0A2E-0771-4637-81ED-A7F4FC34D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047"/>
          <a:stretch/>
        </p:blipFill>
        <p:spPr>
          <a:xfrm>
            <a:off x="985968" y="609600"/>
            <a:ext cx="8288033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2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89431-9C22-4B92-AC9A-C62718AA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Úmrtnost novorozenců v ČR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69361D2-4F43-4DF6-B117-D00AFCD45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75" y="1573885"/>
            <a:ext cx="6372970" cy="48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8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8A6BB-E9B4-4214-89AA-8BB42685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Klesání úmrtí dětí v ČR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09A5AD2-B986-43AE-852D-DCFABF7DF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39734"/>
            <a:ext cx="7273153" cy="47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5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620B3-F9EB-4005-994C-59FA11A5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Chudoba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61B9C8B-A667-4034-A553-CD6395E29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19" y="1369264"/>
            <a:ext cx="7318314" cy="54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8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82824-90AC-4FAA-9F25-3B05FDEF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7" y="609600"/>
            <a:ext cx="10213145" cy="1320800"/>
          </a:xfrm>
        </p:spPr>
        <p:txBody>
          <a:bodyPr/>
          <a:lstStyle/>
          <a:p>
            <a:r>
              <a:rPr lang="cs-CZ" dirty="0"/>
              <a:t>Množství osob s příjmy pod 1,25 dolarů/den</a:t>
            </a:r>
          </a:p>
        </p:txBody>
      </p:sp>
      <p:pic>
        <p:nvPicPr>
          <p:cNvPr id="1026" name="Picture 2" descr="https://upload.wikimedia.org/wikipedia/commons/thumb/7/75/Percent_of_population_living_on_less_than_%241.25_per_day.svg/1024px-Percent_of_population_living_on_less_than_%241.25_per_day.svg.png">
            <a:extLst>
              <a:ext uri="{FF2B5EF4-FFF2-40B4-BE49-F238E27FC236}">
                <a16:creationId xmlns:a16="http://schemas.microsoft.com/office/drawing/2014/main" id="{97A1460B-76BE-4486-AF20-184A7FCAFE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1545598"/>
            <a:ext cx="8848578" cy="494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1855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</TotalTime>
  <Words>646</Words>
  <Application>Microsoft Office PowerPoint</Application>
  <PresentationFormat>Širokoúhlá obrazovka</PresentationFormat>
  <Paragraphs>50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Fazeta</vt:lpstr>
      <vt:lpstr>Pokrok lidstva</vt:lpstr>
      <vt:lpstr>Pokrok Johan Norberg</vt:lpstr>
      <vt:lpstr>Potrava a její dostupnost</vt:lpstr>
      <vt:lpstr>Zacházení s odpady</vt:lpstr>
      <vt:lpstr>Průměrná délka života roste</vt:lpstr>
      <vt:lpstr>Úmrtnost novorozenců v ČR</vt:lpstr>
      <vt:lpstr>Klesání úmrtí dětí v ČR</vt:lpstr>
      <vt:lpstr>Chudoba</vt:lpstr>
      <vt:lpstr>Množství osob s příjmy pod 1,25 dolarů/den</vt:lpstr>
      <vt:lpstr>Zlo, násilí a právo</vt:lpstr>
      <vt:lpstr>Gramotnost roste</vt:lpstr>
      <vt:lpstr>Dostupnost pitné vody</vt:lpstr>
      <vt:lpstr>Svoboda x otroctví, nevolnictví</vt:lpstr>
      <vt:lpstr>Zlepšování životní úrovně něco stojí</vt:lpstr>
      <vt:lpstr>Lidé mohou investovat čas a prostředky do jiných aktivit než na svou obživu a ochranu</vt:lpstr>
      <vt:lpstr>Ochrana životního prostředí</vt:lpstr>
      <vt:lpstr>Zdroje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Pokrok lidstva</dc:title>
  <dc:creator>adimin</dc:creator>
  <cp:lastModifiedBy>adimin</cp:lastModifiedBy>
  <cp:revision>24</cp:revision>
  <dcterms:created xsi:type="dcterms:W3CDTF">2018-08-20T16:33:39Z</dcterms:created>
  <dcterms:modified xsi:type="dcterms:W3CDTF">2018-12-22T17:05:54Z</dcterms:modified>
</cp:coreProperties>
</file>