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2"/>
  </p:notesMasterIdLst>
  <p:sldIdLst>
    <p:sldId id="256" r:id="rId2"/>
    <p:sldId id="293" r:id="rId3"/>
    <p:sldId id="259" r:id="rId4"/>
    <p:sldId id="260" r:id="rId5"/>
    <p:sldId id="261" r:id="rId6"/>
    <p:sldId id="268" r:id="rId7"/>
    <p:sldId id="262" r:id="rId8"/>
    <p:sldId id="263" r:id="rId9"/>
    <p:sldId id="264" r:id="rId10"/>
    <p:sldId id="265" r:id="rId11"/>
    <p:sldId id="266" r:id="rId12"/>
    <p:sldId id="267" r:id="rId13"/>
    <p:sldId id="269" r:id="rId14"/>
    <p:sldId id="277" r:id="rId15"/>
    <p:sldId id="294" r:id="rId16"/>
    <p:sldId id="295" r:id="rId17"/>
    <p:sldId id="270" r:id="rId18"/>
    <p:sldId id="271" r:id="rId19"/>
    <p:sldId id="278" r:id="rId20"/>
    <p:sldId id="272" r:id="rId21"/>
    <p:sldId id="273" r:id="rId22"/>
    <p:sldId id="274" r:id="rId23"/>
    <p:sldId id="275" r:id="rId24"/>
    <p:sldId id="279" r:id="rId25"/>
    <p:sldId id="280" r:id="rId26"/>
    <p:sldId id="281" r:id="rId27"/>
    <p:sldId id="276" r:id="rId28"/>
    <p:sldId id="282" r:id="rId29"/>
    <p:sldId id="257" r:id="rId30"/>
    <p:sldId id="284" r:id="rId31"/>
    <p:sldId id="285" r:id="rId32"/>
    <p:sldId id="286" r:id="rId33"/>
    <p:sldId id="288" r:id="rId34"/>
    <p:sldId id="287" r:id="rId35"/>
    <p:sldId id="283" r:id="rId36"/>
    <p:sldId id="258" r:id="rId37"/>
    <p:sldId id="289" r:id="rId38"/>
    <p:sldId id="290" r:id="rId39"/>
    <p:sldId id="291" r:id="rId40"/>
    <p:sldId id="292" r:id="rId4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806" autoAdjust="0"/>
  </p:normalViewPr>
  <p:slideViewPr>
    <p:cSldViewPr snapToGrid="0">
      <p:cViewPr varScale="1">
        <p:scale>
          <a:sx n="70" d="100"/>
          <a:sy n="70" d="100"/>
        </p:scale>
        <p:origin x="21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09C0-0B02-4D9A-A36B-1E45B18E3846}" type="datetimeFigureOut">
              <a:rPr lang="cs-CZ" smtClean="0"/>
              <a:t>3.12.2019</a:t>
            </a:fld>
            <a:endParaRPr lang="cs-C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cs-C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6CC0E-4F2F-4E03-9B20-940021544915}" type="slidenum">
              <a:rPr lang="cs-CZ" smtClean="0"/>
              <a:t>‹#›</a:t>
            </a:fld>
            <a:endParaRPr lang="cs-CZ"/>
          </a:p>
        </p:txBody>
      </p:sp>
    </p:spTree>
    <p:extLst>
      <p:ext uri="{BB962C8B-B14F-4D97-AF65-F5344CB8AC3E}">
        <p14:creationId xmlns:p14="http://schemas.microsoft.com/office/powerpoint/2010/main" val="3879650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Dutch_people"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en.wikipedia.org/wiki/Tape_music" TargetMode="External"/><Relationship Id="rId5" Type="http://schemas.openxmlformats.org/officeDocument/2006/relationships/hyperlink" Target="https://en.wikipedia.org/wiki/Electronic_music" TargetMode="External"/><Relationship Id="rId4" Type="http://schemas.openxmlformats.org/officeDocument/2006/relationships/hyperlink" Target="https://en.wikipedia.org/wiki/Composer"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ijksmuseum.nl/en/collection/SK-A-209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1</a:t>
            </a:fld>
            <a:endParaRPr lang="cs-CZ"/>
          </a:p>
        </p:txBody>
      </p:sp>
    </p:spTree>
    <p:extLst>
      <p:ext uri="{BB962C8B-B14F-4D97-AF65-F5344CB8AC3E}">
        <p14:creationId xmlns:p14="http://schemas.microsoft.com/office/powerpoint/2010/main" val="706465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cs-CZ" dirty="0" smtClean="0"/>
              <a:t>Leiden period (1625-1631): small paintings, richly detailed (costumes, jewels)</a:t>
            </a:r>
          </a:p>
          <a:p>
            <a:r>
              <a:rPr lang="cs-CZ" dirty="0" smtClean="0"/>
              <a:t>Amsterdam 1632-1636: large paintings, dramatic mythological scenes (wild Rubens surpass)</a:t>
            </a:r>
          </a:p>
          <a:p>
            <a:r>
              <a:rPr lang="cs-CZ" dirty="0" smtClean="0"/>
              <a:t>1636-1640: landscapes (threatening cloudy skies and uprooted trees), portraits</a:t>
            </a:r>
          </a:p>
          <a:p>
            <a:r>
              <a:rPr lang="cs-CZ" dirty="0" smtClean="0"/>
              <a:t>1640-1650: his work becomes austere, inner emotions, Old Testament, classical composition, more expressive brushstroke</a:t>
            </a:r>
          </a:p>
          <a:p>
            <a:r>
              <a:rPr lang="cs-CZ" dirty="0" smtClean="0"/>
              <a:t>1650-1660: larger paintings, more colors, powerful brushstroke, goes against fashion, rough light treatment, no gloss (coarse-grained)</a:t>
            </a:r>
          </a:p>
          <a:p>
            <a:r>
              <a:rPr lang="cs-CZ" dirty="0" smtClean="0"/>
              <a:t>1660-1669: Biblical themes remain, but shift from dramatic group scenes to intimate portrait-like figures, self-portraits (1652-1669)</a:t>
            </a:r>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20</a:t>
            </a:fld>
            <a:endParaRPr lang="cs-CZ"/>
          </a:p>
        </p:txBody>
      </p:sp>
    </p:spTree>
    <p:extLst>
      <p:ext uri="{BB962C8B-B14F-4D97-AF65-F5344CB8AC3E}">
        <p14:creationId xmlns:p14="http://schemas.microsoft.com/office/powerpoint/2010/main" val="2791309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21</a:t>
            </a:fld>
            <a:endParaRPr lang="cs-CZ"/>
          </a:p>
        </p:txBody>
      </p:sp>
    </p:spTree>
    <p:extLst>
      <p:ext uri="{BB962C8B-B14F-4D97-AF65-F5344CB8AC3E}">
        <p14:creationId xmlns:p14="http://schemas.microsoft.com/office/powerpoint/2010/main" val="412624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dirty="0" smtClean="0">
                <a:solidFill>
                  <a:schemeClr val="tx1"/>
                </a:solidFill>
                <a:effectLst/>
                <a:latin typeface="+mn-lt"/>
                <a:ea typeface="+mn-ea"/>
                <a:cs typeface="+mn-cs"/>
              </a:rPr>
              <a:t>Van Gogh – At Eternity’s Gate</a:t>
            </a:r>
            <a:r>
              <a:rPr lang="en-US" sz="1200" b="0" i="0" kern="1200" dirty="0" smtClean="0">
                <a:solidFill>
                  <a:schemeClr val="tx1"/>
                </a:solidFill>
                <a:effectLst/>
                <a:latin typeface="+mn-lt"/>
                <a:ea typeface="+mn-ea"/>
                <a:cs typeface="+mn-cs"/>
              </a:rPr>
              <a:t> 2018</a:t>
            </a:r>
            <a:endParaRPr lang="cs-CZ" sz="1200" b="0" i="0" kern="1200" dirty="0" smtClean="0">
              <a:solidFill>
                <a:schemeClr val="tx1"/>
              </a:solidFill>
              <a:effectLst/>
              <a:latin typeface="+mn-lt"/>
              <a:ea typeface="+mn-ea"/>
              <a:cs typeface="+mn-cs"/>
            </a:endParaRPr>
          </a:p>
          <a:p>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22</a:t>
            </a:fld>
            <a:endParaRPr lang="cs-CZ"/>
          </a:p>
        </p:txBody>
      </p:sp>
    </p:spTree>
    <p:extLst>
      <p:ext uri="{BB962C8B-B14F-4D97-AF65-F5344CB8AC3E}">
        <p14:creationId xmlns:p14="http://schemas.microsoft.com/office/powerpoint/2010/main" val="30547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 girl with the pearl earring 2003</a:t>
            </a:r>
            <a:r>
              <a:rPr lang="en-US" baseline="0" dirty="0" smtClean="0"/>
              <a:t> </a:t>
            </a:r>
            <a:r>
              <a:rPr lang="en-US" baseline="0" dirty="0" err="1" smtClean="0"/>
              <a:t>moovie</a:t>
            </a:r>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23</a:t>
            </a:fld>
            <a:endParaRPr lang="cs-CZ"/>
          </a:p>
        </p:txBody>
      </p:sp>
    </p:spTree>
    <p:extLst>
      <p:ext uri="{BB962C8B-B14F-4D97-AF65-F5344CB8AC3E}">
        <p14:creationId xmlns:p14="http://schemas.microsoft.com/office/powerpoint/2010/main" val="2676808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altLang="nl-NL" sz="1200" i="1" dirty="0" smtClean="0">
                <a:ea typeface="ＭＳ Ｐゴシック" panose="020B0600070205080204" pitchFamily="34" charset="-128"/>
              </a:rPr>
              <a:t>Portrait of </a:t>
            </a:r>
            <a:r>
              <a:rPr lang="en-US" altLang="nl-NL" sz="1200" i="1" dirty="0" err="1" smtClean="0">
                <a:ea typeface="ＭＳ Ｐゴシック" panose="020B0600070205080204" pitchFamily="34" charset="-128"/>
              </a:rPr>
              <a:t>Père</a:t>
            </a:r>
            <a:r>
              <a:rPr lang="en-US" altLang="nl-NL" sz="1200" i="1" dirty="0" smtClean="0">
                <a:ea typeface="ＭＳ Ｐゴシック" panose="020B0600070205080204" pitchFamily="34" charset="-128"/>
              </a:rPr>
              <a:t> Tanguy </a:t>
            </a:r>
            <a:r>
              <a:rPr lang="en-US" altLang="nl-NL" dirty="0" smtClean="0">
                <a:ea typeface="ＭＳ Ｐゴシック" panose="020B0600070205080204" pitchFamily="34" charset="-128"/>
              </a:rPr>
              <a:t>(1887)</a:t>
            </a:r>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24</a:t>
            </a:fld>
            <a:endParaRPr lang="cs-CZ"/>
          </a:p>
        </p:txBody>
      </p:sp>
    </p:spTree>
    <p:extLst>
      <p:ext uri="{BB962C8B-B14F-4D97-AF65-F5344CB8AC3E}">
        <p14:creationId xmlns:p14="http://schemas.microsoft.com/office/powerpoint/2010/main" val="1022198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Loving Vincent 2017 </a:t>
            </a:r>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26</a:t>
            </a:fld>
            <a:endParaRPr lang="cs-CZ"/>
          </a:p>
        </p:txBody>
      </p:sp>
    </p:spTree>
    <p:extLst>
      <p:ext uri="{BB962C8B-B14F-4D97-AF65-F5344CB8AC3E}">
        <p14:creationId xmlns:p14="http://schemas.microsoft.com/office/powerpoint/2010/main" val="2465322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33</a:t>
            </a:fld>
            <a:endParaRPr lang="cs-CZ"/>
          </a:p>
        </p:txBody>
      </p:sp>
    </p:spTree>
    <p:extLst>
      <p:ext uri="{BB962C8B-B14F-4D97-AF65-F5344CB8AC3E}">
        <p14:creationId xmlns:p14="http://schemas.microsoft.com/office/powerpoint/2010/main" val="3191379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 proclaimed in 1914: "Art is higher than reality and has no direct relation to reality. To approach the spiritual in art, one will make as little use as possible of reality, because reality is opposed to the spiritual. We find ourselves in the presence of an abstract art. Art should be above reality, otherwise it would have no value for man.“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1944</a:t>
            </a:r>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36</a:t>
            </a:fld>
            <a:endParaRPr lang="cs-CZ"/>
          </a:p>
        </p:txBody>
      </p:sp>
    </p:spTree>
    <p:extLst>
      <p:ext uri="{BB962C8B-B14F-4D97-AF65-F5344CB8AC3E}">
        <p14:creationId xmlns:p14="http://schemas.microsoft.com/office/powerpoint/2010/main" val="4155828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i="0" kern="1200" dirty="0" err="1" smtClean="0">
                <a:solidFill>
                  <a:schemeClr val="tx1"/>
                </a:solidFill>
                <a:effectLst/>
                <a:latin typeface="+mn-lt"/>
                <a:ea typeface="+mn-ea"/>
                <a:cs typeface="+mn-cs"/>
              </a:rPr>
              <a:t>Bastiaan</a:t>
            </a:r>
            <a:r>
              <a:rPr lang="en-US" sz="1200" b="1" i="0" kern="1200" dirty="0" smtClean="0">
                <a:solidFill>
                  <a:schemeClr val="tx1"/>
                </a:solidFill>
                <a:effectLst/>
                <a:latin typeface="+mn-lt"/>
                <a:ea typeface="+mn-ea"/>
                <a:cs typeface="+mn-cs"/>
              </a:rPr>
              <a:t> Johan Christiaan "Bas Jan" </a:t>
            </a:r>
            <a:r>
              <a:rPr lang="en-US" sz="1200" b="1" i="0" kern="1200" dirty="0" err="1" smtClean="0">
                <a:solidFill>
                  <a:schemeClr val="tx1"/>
                </a:solidFill>
                <a:effectLst/>
                <a:latin typeface="+mn-lt"/>
                <a:ea typeface="+mn-ea"/>
                <a:cs typeface="+mn-cs"/>
              </a:rPr>
              <a:t>Ader</a:t>
            </a:r>
            <a:r>
              <a:rPr lang="en-US" sz="1200" b="0" i="0" kern="1200" dirty="0" smtClean="0">
                <a:solidFill>
                  <a:schemeClr val="tx1"/>
                </a:solidFill>
                <a:effectLst/>
                <a:latin typeface="+mn-lt"/>
                <a:ea typeface="+mn-ea"/>
                <a:cs typeface="+mn-cs"/>
              </a:rPr>
              <a:t> (19 April 1942 – disappeared 1975) was a Dutch conceptual and performance artist, and photographer.</a:t>
            </a:r>
            <a:endParaRPr lang="en-US" sz="1200" b="0" i="0" u="none" strike="noStrike" kern="1200" baseline="30000" dirty="0" smtClean="0">
              <a:solidFill>
                <a:schemeClr val="tx1"/>
              </a:solidFill>
              <a:effectLst/>
              <a:latin typeface="+mn-lt"/>
              <a:ea typeface="+mn-ea"/>
              <a:cs typeface="+mn-cs"/>
            </a:endParaRPr>
          </a:p>
          <a:p>
            <a:endParaRPr lang="en-US" sz="1200" b="0" i="0" u="none" strike="noStrike" kern="1200" baseline="30000" dirty="0" smtClean="0">
              <a:solidFill>
                <a:schemeClr val="tx1"/>
              </a:solidFill>
              <a:effectLst/>
              <a:latin typeface="+mn-lt"/>
              <a:ea typeface="+mn-ea"/>
              <a:cs typeface="+mn-cs"/>
            </a:endParaRPr>
          </a:p>
          <a:p>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37</a:t>
            </a:fld>
            <a:endParaRPr lang="cs-CZ"/>
          </a:p>
        </p:txBody>
      </p:sp>
    </p:spTree>
    <p:extLst>
      <p:ext uri="{BB962C8B-B14F-4D97-AF65-F5344CB8AC3E}">
        <p14:creationId xmlns:p14="http://schemas.microsoft.com/office/powerpoint/2010/main" val="1999585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kern="1200" dirty="0" smtClean="0">
                <a:solidFill>
                  <a:schemeClr val="tx1"/>
                </a:solidFill>
                <a:effectLst/>
                <a:latin typeface="+mn-lt"/>
                <a:ea typeface="+mn-ea"/>
                <a:cs typeface="+mn-cs"/>
              </a:rPr>
              <a:t>(also </a:t>
            </a:r>
            <a:r>
              <a:rPr lang="en-US" sz="1200" b="0" i="0" u="none" kern="1200" dirty="0" err="1" smtClean="0">
                <a:solidFill>
                  <a:schemeClr val="tx1"/>
                </a:solidFill>
                <a:effectLst/>
                <a:latin typeface="+mn-lt"/>
                <a:ea typeface="+mn-ea"/>
                <a:cs typeface="+mn-cs"/>
              </a:rPr>
              <a:t>Raaymakers</a:t>
            </a:r>
            <a:r>
              <a:rPr lang="en-US" sz="1200" b="0" i="0" u="none" kern="1200" dirty="0" smtClean="0">
                <a:solidFill>
                  <a:schemeClr val="tx1"/>
                </a:solidFill>
                <a:effectLst/>
                <a:latin typeface="+mn-lt"/>
                <a:ea typeface="+mn-ea"/>
                <a:cs typeface="+mn-cs"/>
              </a:rPr>
              <a:t>; 1 September 1930 – 4 September 2013) was a </a:t>
            </a:r>
            <a:r>
              <a:rPr lang="en-US" sz="1200" b="0" i="0" u="none" strike="noStrike" kern="1200" dirty="0" smtClean="0">
                <a:solidFill>
                  <a:schemeClr val="tx1"/>
                </a:solidFill>
                <a:effectLst/>
                <a:latin typeface="+mn-lt"/>
                <a:ea typeface="+mn-ea"/>
                <a:cs typeface="+mn-cs"/>
                <a:hlinkClick r:id="rId3" tooltip="Dutch people"/>
              </a:rPr>
              <a:t>Dutch</a:t>
            </a:r>
            <a:r>
              <a:rPr lang="en-US" sz="1200" b="0" i="0" u="non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Composer"/>
              </a:rPr>
              <a:t>composer</a:t>
            </a:r>
            <a:r>
              <a:rPr lang="en-US" sz="1200" b="0" i="0" u="none" kern="1200" dirty="0" smtClean="0">
                <a:solidFill>
                  <a:schemeClr val="tx1"/>
                </a:solidFill>
                <a:effectLst/>
                <a:latin typeface="+mn-lt"/>
                <a:ea typeface="+mn-ea"/>
                <a:cs typeface="+mn-cs"/>
              </a:rPr>
              <a:t>, theater maker and theorist. He was known as a pioneer in the field of </a:t>
            </a:r>
            <a:r>
              <a:rPr lang="en-US" sz="1200" b="0" i="0" u="none" strike="noStrike" kern="1200" dirty="0" smtClean="0">
                <a:solidFill>
                  <a:schemeClr val="tx1"/>
                </a:solidFill>
                <a:effectLst/>
                <a:latin typeface="+mn-lt"/>
                <a:ea typeface="+mn-ea"/>
                <a:cs typeface="+mn-cs"/>
                <a:hlinkClick r:id="rId5" tooltip="Electronic music"/>
              </a:rPr>
              <a:t>electronic music</a:t>
            </a:r>
            <a:r>
              <a:rPr lang="en-US" sz="1200" b="0" i="0" u="none"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6" tooltip="Tape music"/>
              </a:rPr>
              <a:t>tape music</a:t>
            </a:r>
            <a:r>
              <a:rPr lang="en-US" sz="1200" b="0" i="0" u="none" kern="1200" dirty="0" smtClean="0">
                <a:solidFill>
                  <a:schemeClr val="tx1"/>
                </a:solidFill>
                <a:effectLst/>
                <a:latin typeface="+mn-lt"/>
                <a:ea typeface="+mn-ea"/>
                <a:cs typeface="+mn-cs"/>
              </a:rPr>
              <a:t>. In addition, he realized numerous music theater pieces, art installations, and has published many theoretical essays.</a:t>
            </a:r>
            <a:endParaRPr lang="cs-CZ" b="0" i="0" u="none" dirty="0"/>
          </a:p>
        </p:txBody>
      </p:sp>
      <p:sp>
        <p:nvSpPr>
          <p:cNvPr id="4" name="Номер слайда 3"/>
          <p:cNvSpPr>
            <a:spLocks noGrp="1"/>
          </p:cNvSpPr>
          <p:nvPr>
            <p:ph type="sldNum" sz="quarter" idx="10"/>
          </p:nvPr>
        </p:nvSpPr>
        <p:spPr/>
        <p:txBody>
          <a:bodyPr/>
          <a:lstStyle/>
          <a:p>
            <a:fld id="{AE56CC0E-4F2F-4E03-9B20-940021544915}" type="slidenum">
              <a:rPr lang="cs-CZ" smtClean="0"/>
              <a:t>38</a:t>
            </a:fld>
            <a:endParaRPr lang="cs-CZ"/>
          </a:p>
        </p:txBody>
      </p:sp>
    </p:spTree>
    <p:extLst>
      <p:ext uri="{BB962C8B-B14F-4D97-AF65-F5344CB8AC3E}">
        <p14:creationId xmlns:p14="http://schemas.microsoft.com/office/powerpoint/2010/main" val="185743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cs-CZ" dirty="0" smtClean="0">
                <a:hlinkClick r:id="rId3"/>
              </a:rPr>
              <a:t>https://www.rijksmuseum.nl/en/collection/SK-A-2099</a:t>
            </a:r>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2</a:t>
            </a:fld>
            <a:endParaRPr lang="cs-CZ"/>
          </a:p>
        </p:txBody>
      </p:sp>
    </p:spTree>
    <p:extLst>
      <p:ext uri="{BB962C8B-B14F-4D97-AF65-F5344CB8AC3E}">
        <p14:creationId xmlns:p14="http://schemas.microsoft.com/office/powerpoint/2010/main" val="3240855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(born 1979) is a Dutch artist and founder of </a:t>
            </a:r>
            <a:r>
              <a:rPr lang="en-US" sz="1200" b="0" i="1" kern="1200" dirty="0" smtClean="0">
                <a:solidFill>
                  <a:schemeClr val="tx1"/>
                </a:solidFill>
                <a:effectLst/>
                <a:latin typeface="+mn-lt"/>
                <a:ea typeface="+mn-ea"/>
                <a:cs typeface="+mn-cs"/>
              </a:rPr>
              <a:t>Studio </a:t>
            </a:r>
            <a:r>
              <a:rPr lang="en-US" sz="1200" b="0" i="1" kern="1200" dirty="0" err="1" smtClean="0">
                <a:solidFill>
                  <a:schemeClr val="tx1"/>
                </a:solidFill>
                <a:effectLst/>
                <a:latin typeface="+mn-lt"/>
                <a:ea typeface="+mn-ea"/>
                <a:cs typeface="+mn-cs"/>
              </a:rPr>
              <a:t>Roosegaarde</a:t>
            </a:r>
            <a:r>
              <a:rPr lang="en-US" sz="1200" b="0" i="0" kern="1200" dirty="0" smtClean="0">
                <a:solidFill>
                  <a:schemeClr val="tx1"/>
                </a:solidFill>
                <a:effectLst/>
                <a:latin typeface="+mn-lt"/>
                <a:ea typeface="+mn-ea"/>
                <a:cs typeface="+mn-cs"/>
              </a:rPr>
              <a:t>, which develops projects that merge technology and art in urban environments.</a:t>
            </a:r>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39</a:t>
            </a:fld>
            <a:endParaRPr lang="cs-CZ"/>
          </a:p>
        </p:txBody>
      </p:sp>
    </p:spTree>
    <p:extLst>
      <p:ext uri="{BB962C8B-B14F-4D97-AF65-F5344CB8AC3E}">
        <p14:creationId xmlns:p14="http://schemas.microsoft.com/office/powerpoint/2010/main" val="165726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 spoke and it was there, He commanded and they were created) Ps. 33: 9, 148: 5</a:t>
            </a:r>
            <a:endParaRPr lang="nl-NL" dirty="0" smtClean="0"/>
          </a:p>
        </p:txBody>
      </p:sp>
      <p:sp>
        <p:nvSpPr>
          <p:cNvPr id="4" name="Номер слайда 3"/>
          <p:cNvSpPr>
            <a:spLocks noGrp="1"/>
          </p:cNvSpPr>
          <p:nvPr>
            <p:ph type="sldNum" sz="quarter" idx="10"/>
          </p:nvPr>
        </p:nvSpPr>
        <p:spPr/>
        <p:txBody>
          <a:bodyPr/>
          <a:lstStyle/>
          <a:p>
            <a:fld id="{AE56CC0E-4F2F-4E03-9B20-940021544915}" type="slidenum">
              <a:rPr lang="cs-CZ" smtClean="0"/>
              <a:t>3</a:t>
            </a:fld>
            <a:endParaRPr lang="cs-CZ"/>
          </a:p>
        </p:txBody>
      </p:sp>
    </p:spTree>
    <p:extLst>
      <p:ext uri="{BB962C8B-B14F-4D97-AF65-F5344CB8AC3E}">
        <p14:creationId xmlns:p14="http://schemas.microsoft.com/office/powerpoint/2010/main" val="363861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nl-NL" dirty="0" smtClean="0"/>
              <a:t>Innovator of visual tradition</a:t>
            </a:r>
          </a:p>
          <a:p>
            <a:r>
              <a:rPr lang="nl-NL" dirty="0" smtClean="0"/>
              <a:t>'Den duvelmakere' (the creator of devils)</a:t>
            </a:r>
          </a:p>
          <a:p>
            <a:r>
              <a:rPr lang="nl-NL" dirty="0" smtClean="0"/>
              <a:t>Northern renaissance?</a:t>
            </a:r>
          </a:p>
          <a:p>
            <a:r>
              <a:rPr lang="nl-NL" dirty="0" smtClean="0"/>
              <a:t>Themes desired by clients? (debauchery debauchery, deceit deception </a:t>
            </a:r>
            <a:r>
              <a:rPr lang="uk-UA" dirty="0" smtClean="0"/>
              <a:t>обман, </a:t>
            </a:r>
            <a:r>
              <a:rPr lang="nl-NL" dirty="0" smtClean="0"/>
              <a:t>laziness and begging)</a:t>
            </a:r>
          </a:p>
          <a:p>
            <a:r>
              <a:rPr lang="nl-NL" dirty="0" smtClean="0"/>
              <a:t>Social criticism? Social chriticism</a:t>
            </a:r>
          </a:p>
          <a:p>
            <a:r>
              <a:rPr lang="nl-NL" dirty="0" smtClean="0"/>
              <a:t>Modern Devotion?</a:t>
            </a:r>
          </a:p>
          <a:p>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4</a:t>
            </a:fld>
            <a:endParaRPr lang="cs-CZ"/>
          </a:p>
        </p:txBody>
      </p:sp>
    </p:spTree>
    <p:extLst>
      <p:ext uri="{BB962C8B-B14F-4D97-AF65-F5344CB8AC3E}">
        <p14:creationId xmlns:p14="http://schemas.microsoft.com/office/powerpoint/2010/main" val="247858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cs-CZ" dirty="0" smtClean="0"/>
              <a:t>Dutch landscape painters</a:t>
            </a:r>
          </a:p>
          <a:p>
            <a:r>
              <a:rPr lang="cs-CZ" dirty="0" smtClean="0"/>
              <a:t>Characteristics</a:t>
            </a:r>
            <a:r>
              <a:rPr lang="en-US" dirty="0" smtClean="0"/>
              <a:t>:</a:t>
            </a:r>
            <a:endParaRPr lang="cs-CZ" dirty="0" smtClean="0"/>
          </a:p>
          <a:p>
            <a:r>
              <a:rPr lang="en-US" dirty="0" smtClean="0"/>
              <a:t>Fantasy landscapes (not a representation of reality, but composed of many geographical elements)</a:t>
            </a:r>
          </a:p>
          <a:p>
            <a:r>
              <a:rPr lang="en-US" dirty="0" smtClean="0"/>
              <a:t>Harmonic composition</a:t>
            </a:r>
          </a:p>
          <a:p>
            <a:r>
              <a:rPr lang="en-US" dirty="0" smtClean="0"/>
              <a:t>Successful, also in Italy</a:t>
            </a:r>
          </a:p>
          <a:p>
            <a:r>
              <a:rPr lang="en-US" dirty="0" smtClean="0"/>
              <a:t>Responded to curiosity</a:t>
            </a:r>
          </a:p>
          <a:p>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12</a:t>
            </a:fld>
            <a:endParaRPr lang="cs-CZ"/>
          </a:p>
        </p:txBody>
      </p:sp>
    </p:spTree>
    <p:extLst>
      <p:ext uri="{BB962C8B-B14F-4D97-AF65-F5344CB8AC3E}">
        <p14:creationId xmlns:p14="http://schemas.microsoft.com/office/powerpoint/2010/main" val="3066639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many genres including studies of insects, floral still </a:t>
            </a:r>
            <a:r>
              <a:rPr lang="en-US" dirty="0" err="1" smtClean="0"/>
              <a:t>lifes</a:t>
            </a:r>
            <a:r>
              <a:rPr lang="en-US" dirty="0" smtClean="0"/>
              <a:t>, marines, river landscapes, paradise landscapes, allegorical compositions, scenes with animals and genre scenes.</a:t>
            </a:r>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16</a:t>
            </a:fld>
            <a:endParaRPr lang="cs-CZ"/>
          </a:p>
        </p:txBody>
      </p:sp>
    </p:spTree>
    <p:extLst>
      <p:ext uri="{BB962C8B-B14F-4D97-AF65-F5344CB8AC3E}">
        <p14:creationId xmlns:p14="http://schemas.microsoft.com/office/powerpoint/2010/main" val="619751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nl-NL" i="1" dirty="0" smtClean="0"/>
              <a:t>Peter Paul Rubens </a:t>
            </a:r>
            <a:r>
              <a:rPr lang="nl-NL" dirty="0" smtClean="0"/>
              <a:t>(1577-1640)</a:t>
            </a:r>
            <a:endParaRPr lang="en-US" dirty="0" smtClean="0"/>
          </a:p>
          <a:p>
            <a:r>
              <a:rPr lang="cs-CZ" dirty="0" smtClean="0"/>
              <a:t>Flemish baroque</a:t>
            </a:r>
          </a:p>
          <a:p>
            <a:r>
              <a:rPr lang="cs-CZ" dirty="0" smtClean="0"/>
              <a:t>Painter, draftsman, graphic artist, sculptor, architect, diplomat</a:t>
            </a:r>
          </a:p>
          <a:p>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17</a:t>
            </a:fld>
            <a:endParaRPr lang="cs-CZ"/>
          </a:p>
        </p:txBody>
      </p:sp>
    </p:spTree>
    <p:extLst>
      <p:ext uri="{BB962C8B-B14F-4D97-AF65-F5344CB8AC3E}">
        <p14:creationId xmlns:p14="http://schemas.microsoft.com/office/powerpoint/2010/main" val="192811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18</a:t>
            </a:fld>
            <a:endParaRPr lang="cs-CZ"/>
          </a:p>
        </p:txBody>
      </p:sp>
    </p:spTree>
    <p:extLst>
      <p:ext uri="{BB962C8B-B14F-4D97-AF65-F5344CB8AC3E}">
        <p14:creationId xmlns:p14="http://schemas.microsoft.com/office/powerpoint/2010/main" val="180973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cs-CZ" dirty="0"/>
          </a:p>
        </p:txBody>
      </p:sp>
      <p:sp>
        <p:nvSpPr>
          <p:cNvPr id="4" name="Номер слайда 3"/>
          <p:cNvSpPr>
            <a:spLocks noGrp="1"/>
          </p:cNvSpPr>
          <p:nvPr>
            <p:ph type="sldNum" sz="quarter" idx="10"/>
          </p:nvPr>
        </p:nvSpPr>
        <p:spPr/>
        <p:txBody>
          <a:bodyPr/>
          <a:lstStyle/>
          <a:p>
            <a:fld id="{AE56CC0E-4F2F-4E03-9B20-940021544915}" type="slidenum">
              <a:rPr lang="cs-CZ" smtClean="0"/>
              <a:t>19</a:t>
            </a:fld>
            <a:endParaRPr lang="cs-CZ"/>
          </a:p>
        </p:txBody>
      </p:sp>
    </p:spTree>
    <p:extLst>
      <p:ext uri="{BB962C8B-B14F-4D97-AF65-F5344CB8AC3E}">
        <p14:creationId xmlns:p14="http://schemas.microsoft.com/office/powerpoint/2010/main" val="1215364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47FF1DD-A4DA-4FC8-8439-DE0F058BB5A2}" type="datetimeFigureOut">
              <a:rPr lang="cs-CZ" smtClean="0"/>
              <a:t>3.12.2019</a:t>
            </a:fld>
            <a:endParaRPr lang="cs-CZ"/>
          </a:p>
        </p:txBody>
      </p:sp>
      <p:sp>
        <p:nvSpPr>
          <p:cNvPr id="5" name="Footer Placeholder 4"/>
          <p:cNvSpPr>
            <a:spLocks noGrp="1"/>
          </p:cNvSpPr>
          <p:nvPr>
            <p:ph type="ftr" sz="quarter" idx="11"/>
          </p:nvPr>
        </p:nvSpPr>
        <p:spPr>
          <a:xfrm>
            <a:off x="2416500" y="329307"/>
            <a:ext cx="4973915" cy="309201"/>
          </a:xfrm>
        </p:spPr>
        <p:txBody>
          <a:bodyPr/>
          <a:lstStyle/>
          <a:p>
            <a:endParaRPr lang="cs-CZ"/>
          </a:p>
        </p:txBody>
      </p:sp>
      <p:sp>
        <p:nvSpPr>
          <p:cNvPr id="6" name="Slide Number Placeholder 5"/>
          <p:cNvSpPr>
            <a:spLocks noGrp="1"/>
          </p:cNvSpPr>
          <p:nvPr>
            <p:ph type="sldNum" sz="quarter" idx="12"/>
          </p:nvPr>
        </p:nvSpPr>
        <p:spPr>
          <a:xfrm>
            <a:off x="1437664" y="798973"/>
            <a:ext cx="811019" cy="503578"/>
          </a:xfrm>
        </p:spPr>
        <p:txBody>
          <a:bodyPr/>
          <a:lstStyle/>
          <a:p>
            <a:fld id="{04B0495D-AFCE-44F5-A328-EDE3BAB5E069}" type="slidenum">
              <a:rPr lang="cs-CZ" smtClean="0"/>
              <a:t>‹#›</a:t>
            </a:fld>
            <a:endParaRPr lang="cs-CZ"/>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851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7FF1DD-A4DA-4FC8-8439-DE0F058BB5A2}" type="datetimeFigureOut">
              <a:rPr lang="cs-CZ" smtClean="0"/>
              <a:t>3.12.2019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B0495D-AFCE-44F5-A328-EDE3BAB5E069}" type="slidenum">
              <a:rPr lang="cs-CZ" smtClean="0"/>
              <a:t>‹#›</a:t>
            </a:fld>
            <a:endParaRPr lang="cs-CZ"/>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135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7FF1DD-A4DA-4FC8-8439-DE0F058BB5A2}" type="datetimeFigureOut">
              <a:rPr lang="cs-CZ" smtClean="0"/>
              <a:t>3.12.2019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B0495D-AFCE-44F5-A328-EDE3BAB5E069}" type="slidenum">
              <a:rPr lang="cs-CZ" smtClean="0"/>
              <a:t>‹#›</a:t>
            </a:fld>
            <a:endParaRPr lang="cs-CZ"/>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826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7FF1DD-A4DA-4FC8-8439-DE0F058BB5A2}" type="datetimeFigureOut">
              <a:rPr lang="cs-CZ" smtClean="0"/>
              <a:t>3.12.2019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B0495D-AFCE-44F5-A328-EDE3BAB5E069}" type="slidenum">
              <a:rPr lang="cs-CZ" smtClean="0"/>
              <a:t>‹#›</a:t>
            </a:fld>
            <a:endParaRPr lang="cs-CZ"/>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0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7FF1DD-A4DA-4FC8-8439-DE0F058BB5A2}" type="datetimeFigureOut">
              <a:rPr lang="cs-CZ" smtClean="0"/>
              <a:t>3.12.2019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B0495D-AFCE-44F5-A328-EDE3BAB5E069}" type="slidenum">
              <a:rPr lang="cs-CZ" smtClean="0"/>
              <a:t>‹#›</a:t>
            </a:fld>
            <a:endParaRPr lang="cs-CZ"/>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107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47FF1DD-A4DA-4FC8-8439-DE0F058BB5A2}" type="datetimeFigureOut">
              <a:rPr lang="cs-CZ" smtClean="0"/>
              <a:t>3.12.2019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4B0495D-AFCE-44F5-A328-EDE3BAB5E069}" type="slidenum">
              <a:rPr lang="cs-CZ" smtClean="0"/>
              <a:t>‹#›</a:t>
            </a:fld>
            <a:endParaRPr lang="cs-CZ"/>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923828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47FF1DD-A4DA-4FC8-8439-DE0F058BB5A2}" type="datetimeFigureOut">
              <a:rPr lang="cs-CZ" smtClean="0"/>
              <a:t>3.12.2019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04B0495D-AFCE-44F5-A328-EDE3BAB5E069}" type="slidenum">
              <a:rPr lang="cs-CZ" smtClean="0"/>
              <a:t>‹#›</a:t>
            </a:fld>
            <a:endParaRPr lang="cs-CZ"/>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93872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47FF1DD-A4DA-4FC8-8439-DE0F058BB5A2}" type="datetimeFigureOut">
              <a:rPr lang="cs-CZ" smtClean="0"/>
              <a:t>3.12.2019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4B0495D-AFCE-44F5-A328-EDE3BAB5E069}" type="slidenum">
              <a:rPr lang="cs-CZ" smtClean="0"/>
              <a:t>‹#›</a:t>
            </a:fld>
            <a:endParaRPr lang="cs-CZ"/>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999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FF1DD-A4DA-4FC8-8439-DE0F058BB5A2}" type="datetimeFigureOut">
              <a:rPr lang="cs-CZ" smtClean="0"/>
              <a:t>3.12.2019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04B0495D-AFCE-44F5-A328-EDE3BAB5E069}" type="slidenum">
              <a:rPr lang="cs-CZ" smtClean="0"/>
              <a:t>‹#›</a:t>
            </a:fld>
            <a:endParaRPr lang="cs-CZ"/>
          </a:p>
        </p:txBody>
      </p:sp>
    </p:spTree>
    <p:extLst>
      <p:ext uri="{BB962C8B-B14F-4D97-AF65-F5344CB8AC3E}">
        <p14:creationId xmlns:p14="http://schemas.microsoft.com/office/powerpoint/2010/main" val="1776451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smtClean="0"/>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47FF1DD-A4DA-4FC8-8439-DE0F058BB5A2}" type="datetimeFigureOut">
              <a:rPr lang="cs-CZ" smtClean="0"/>
              <a:t>3.12.2019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4B0495D-AFCE-44F5-A328-EDE3BAB5E069}" type="slidenum">
              <a:rPr lang="cs-CZ" smtClean="0"/>
              <a:t>‹#›</a:t>
            </a:fld>
            <a:endParaRPr lang="cs-CZ"/>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614748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47FF1DD-A4DA-4FC8-8439-DE0F058BB5A2}" type="datetimeFigureOut">
              <a:rPr lang="cs-CZ" smtClean="0"/>
              <a:t>3.12.2019</a:t>
            </a:fld>
            <a:endParaRPr lang="cs-CZ"/>
          </a:p>
        </p:txBody>
      </p:sp>
      <p:sp>
        <p:nvSpPr>
          <p:cNvPr id="6" name="Footer Placeholder 5"/>
          <p:cNvSpPr>
            <a:spLocks noGrp="1"/>
          </p:cNvSpPr>
          <p:nvPr>
            <p:ph type="ftr" sz="quarter" idx="11"/>
          </p:nvPr>
        </p:nvSpPr>
        <p:spPr>
          <a:xfrm>
            <a:off x="1447382" y="318640"/>
            <a:ext cx="5541004" cy="320931"/>
          </a:xfrm>
        </p:spPr>
        <p:txBody>
          <a:bodyPr/>
          <a:lstStyle/>
          <a:p>
            <a:endParaRPr lang="cs-CZ"/>
          </a:p>
        </p:txBody>
      </p:sp>
      <p:sp>
        <p:nvSpPr>
          <p:cNvPr id="7" name="Slide Number Placeholder 6"/>
          <p:cNvSpPr>
            <a:spLocks noGrp="1"/>
          </p:cNvSpPr>
          <p:nvPr>
            <p:ph type="sldNum" sz="quarter" idx="12"/>
          </p:nvPr>
        </p:nvSpPr>
        <p:spPr/>
        <p:txBody>
          <a:bodyPr/>
          <a:lstStyle/>
          <a:p>
            <a:fld id="{04B0495D-AFCE-44F5-A328-EDE3BAB5E069}" type="slidenum">
              <a:rPr lang="cs-CZ" smtClean="0"/>
              <a:t>‹#›</a:t>
            </a:fld>
            <a:endParaRPr lang="cs-CZ"/>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385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47FF1DD-A4DA-4FC8-8439-DE0F058BB5A2}" type="datetimeFigureOut">
              <a:rPr lang="cs-CZ" smtClean="0"/>
              <a:t>3.12.2019</a:t>
            </a:fld>
            <a:endParaRPr lang="cs-CZ"/>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4B0495D-AFCE-44F5-A328-EDE3BAB5E069}" type="slidenum">
              <a:rPr lang="cs-CZ" smtClean="0"/>
              <a:t>‹#›</a:t>
            </a:fld>
            <a:endParaRPr lang="cs-CZ"/>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64934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v2.nl/archive/articles/chronology-work-and-life-of-dick-raaymaker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https://www.youtube.com/watch?v=LewVEF2B_p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75322"/>
            <a:ext cx="12192000" cy="12192000"/>
          </a:xfrm>
          <a:prstGeom prst="rect">
            <a:avLst/>
          </a:prstGeom>
        </p:spPr>
      </p:pic>
      <p:sp>
        <p:nvSpPr>
          <p:cNvPr id="2" name="Заголовок 1"/>
          <p:cNvSpPr>
            <a:spLocks noGrp="1"/>
          </p:cNvSpPr>
          <p:nvPr>
            <p:ph type="ctrTitle"/>
          </p:nvPr>
        </p:nvSpPr>
        <p:spPr/>
        <p:txBody>
          <a:bodyPr/>
          <a:lstStyle/>
          <a:p>
            <a:r>
              <a:rPr lang="en-US" dirty="0" smtClean="0"/>
              <a:t>DUTCH VISUAL ART</a:t>
            </a:r>
            <a:endParaRPr lang="cs-CZ" dirty="0"/>
          </a:p>
        </p:txBody>
      </p:sp>
      <p:sp>
        <p:nvSpPr>
          <p:cNvPr id="3" name="Подзаголовок 2"/>
          <p:cNvSpPr>
            <a:spLocks noGrp="1"/>
          </p:cNvSpPr>
          <p:nvPr>
            <p:ph type="subTitle" idx="1"/>
          </p:nvPr>
        </p:nvSpPr>
        <p:spPr/>
        <p:txBody>
          <a:bodyPr/>
          <a:lstStyle/>
          <a:p>
            <a:r>
              <a:rPr lang="en-US" dirty="0" smtClean="0"/>
              <a:t>INTRODUCTION</a:t>
            </a:r>
            <a:endParaRPr lang="cs-CZ" dirty="0"/>
          </a:p>
        </p:txBody>
      </p:sp>
    </p:spTree>
    <p:extLst>
      <p:ext uri="{BB962C8B-B14F-4D97-AF65-F5344CB8AC3E}">
        <p14:creationId xmlns:p14="http://schemas.microsoft.com/office/powerpoint/2010/main" val="101816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cs-CZ"/>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1579" y="-411463"/>
            <a:ext cx="9388497" cy="7269463"/>
          </a:xfrm>
        </p:spPr>
      </p:pic>
    </p:spTree>
    <p:extLst>
      <p:ext uri="{BB962C8B-B14F-4D97-AF65-F5344CB8AC3E}">
        <p14:creationId xmlns:p14="http://schemas.microsoft.com/office/powerpoint/2010/main" val="2307216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cs-CZ"/>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12699" cy="7098632"/>
          </a:xfrm>
        </p:spPr>
      </p:pic>
    </p:spTree>
    <p:extLst>
      <p:ext uri="{BB962C8B-B14F-4D97-AF65-F5344CB8AC3E}">
        <p14:creationId xmlns:p14="http://schemas.microsoft.com/office/powerpoint/2010/main" val="1662271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nl-NL" dirty="0"/>
              <a:t>Pieter Brueghel de </a:t>
            </a:r>
            <a:r>
              <a:rPr lang="nl-NL" dirty="0" smtClean="0"/>
              <a:t>Oude</a:t>
            </a:r>
            <a:br>
              <a:rPr lang="nl-NL" dirty="0" smtClean="0"/>
            </a:br>
            <a:r>
              <a:rPr lang="nl-NL" dirty="0"/>
              <a:t>The fall of </a:t>
            </a:r>
            <a:r>
              <a:rPr lang="nl-NL" dirty="0" smtClean="0"/>
              <a:t>Icaris (1558</a:t>
            </a:r>
            <a:r>
              <a:rPr lang="nl-NL" dirty="0"/>
              <a:t>)</a:t>
            </a:r>
            <a:endParaRPr lang="cs-CZ"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22860" y="2040186"/>
            <a:ext cx="6060711" cy="3960465"/>
          </a:xfrm>
        </p:spPr>
      </p:pic>
    </p:spTree>
    <p:extLst>
      <p:ext uri="{BB962C8B-B14F-4D97-AF65-F5344CB8AC3E}">
        <p14:creationId xmlns:p14="http://schemas.microsoft.com/office/powerpoint/2010/main" val="256910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Hunters in the snow (</a:t>
            </a:r>
            <a:r>
              <a:rPr lang="en-US" dirty="0" smtClean="0"/>
              <a:t>1565</a:t>
            </a:r>
            <a:r>
              <a:rPr lang="en-US" dirty="0"/>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8954" y="2022196"/>
            <a:ext cx="5708524" cy="4065783"/>
          </a:xfrm>
        </p:spPr>
      </p:pic>
    </p:spTree>
    <p:extLst>
      <p:ext uri="{BB962C8B-B14F-4D97-AF65-F5344CB8AC3E}">
        <p14:creationId xmlns:p14="http://schemas.microsoft.com/office/powerpoint/2010/main" val="2095508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nl-NL" dirty="0" smtClean="0"/>
              <a:t>Hendrick Goltzius (1558-1617): </a:t>
            </a:r>
            <a:r>
              <a:rPr lang="en-US" dirty="0"/>
              <a:t>Danae and Zeus as a rain of gold </a:t>
            </a:r>
            <a:r>
              <a:rPr lang="nl-NL" dirty="0" smtClean="0"/>
              <a:t>(1603)</a:t>
            </a:r>
            <a:endParaRPr lang="cs-CZ"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9394" y="1967143"/>
            <a:ext cx="5627643" cy="4890857"/>
          </a:xfrm>
        </p:spPr>
      </p:pic>
    </p:spTree>
    <p:extLst>
      <p:ext uri="{BB962C8B-B14F-4D97-AF65-F5344CB8AC3E}">
        <p14:creationId xmlns:p14="http://schemas.microsoft.com/office/powerpoint/2010/main" val="3743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Jan van Kessel's Signature of Caterpillars and Snakes (1657)</a:t>
            </a:r>
            <a:br>
              <a:rPr lang="en-US" dirty="0"/>
            </a:br>
            <a:endParaRPr lang="cs-CZ"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88901" y="2040188"/>
            <a:ext cx="5427289" cy="3975490"/>
          </a:xfrm>
        </p:spPr>
      </p:pic>
    </p:spTree>
    <p:extLst>
      <p:ext uri="{BB962C8B-B14F-4D97-AF65-F5344CB8AC3E}">
        <p14:creationId xmlns:p14="http://schemas.microsoft.com/office/powerpoint/2010/main" val="2125693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cs-CZ"/>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32358" y="1593603"/>
            <a:ext cx="5633536" cy="4075778"/>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95" y="1593603"/>
            <a:ext cx="5520396" cy="3354407"/>
          </a:xfrm>
          <a:prstGeom prst="rect">
            <a:avLst/>
          </a:prstGeom>
        </p:spPr>
      </p:pic>
    </p:spTree>
    <p:extLst>
      <p:ext uri="{BB962C8B-B14F-4D97-AF65-F5344CB8AC3E}">
        <p14:creationId xmlns:p14="http://schemas.microsoft.com/office/powerpoint/2010/main" val="2293893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Peter </a:t>
            </a:r>
            <a:r>
              <a:rPr lang="en-US" dirty="0" err="1" smtClean="0"/>
              <a:t>paul</a:t>
            </a:r>
            <a:r>
              <a:rPr lang="en-US" dirty="0" smtClean="0"/>
              <a:t> </a:t>
            </a:r>
            <a:r>
              <a:rPr lang="en-US" dirty="0" err="1" smtClean="0"/>
              <a:t>rubens</a:t>
            </a:r>
            <a:r>
              <a:rPr lang="en-US" dirty="0" smtClean="0"/>
              <a:t> </a:t>
            </a:r>
            <a:r>
              <a:rPr lang="en-US" dirty="0"/>
              <a:t>1623</a:t>
            </a:r>
            <a:endParaRPr lang="cs-CZ"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8655" y="2040187"/>
            <a:ext cx="2895733" cy="3975601"/>
          </a:xfrm>
        </p:spPr>
      </p:pic>
    </p:spTree>
    <p:extLst>
      <p:ext uri="{BB962C8B-B14F-4D97-AF65-F5344CB8AC3E}">
        <p14:creationId xmlns:p14="http://schemas.microsoft.com/office/powerpoint/2010/main" val="4245561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1580" y="804519"/>
            <a:ext cx="4010758" cy="1049235"/>
          </a:xfrm>
        </p:spPr>
        <p:txBody>
          <a:bodyPr>
            <a:normAutofit fontScale="90000"/>
          </a:bodyPr>
          <a:lstStyle/>
          <a:p>
            <a:r>
              <a:rPr lang="de-DE" i="1" dirty="0" err="1"/>
              <a:t>Portret</a:t>
            </a:r>
            <a:r>
              <a:rPr lang="de-DE" i="1" dirty="0"/>
              <a:t> </a:t>
            </a:r>
            <a:r>
              <a:rPr lang="de-DE" i="1" dirty="0" err="1" smtClean="0"/>
              <a:t>of</a:t>
            </a:r>
            <a:r>
              <a:rPr lang="de-DE" i="1" dirty="0" smtClean="0"/>
              <a:t> </a:t>
            </a:r>
            <a:r>
              <a:rPr lang="de-DE" i="1" dirty="0"/>
              <a:t>Hélène </a:t>
            </a:r>
            <a:r>
              <a:rPr lang="de-DE" i="1" dirty="0" err="1" smtClean="0"/>
              <a:t>Fourment</a:t>
            </a:r>
            <a:r>
              <a:rPr lang="de-DE" i="1" dirty="0"/>
              <a:t> </a:t>
            </a:r>
            <a:r>
              <a:rPr lang="de-DE" dirty="0" smtClean="0"/>
              <a:t>(1630-1631</a:t>
            </a:r>
            <a:r>
              <a:rPr lang="de-DE" dirty="0"/>
              <a:t>)</a:t>
            </a:r>
            <a:endParaRPr lang="cs-CZ"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86608" y="342547"/>
            <a:ext cx="4568246" cy="5336359"/>
          </a:xfrm>
        </p:spPr>
      </p:pic>
    </p:spTree>
    <p:extLst>
      <p:ext uri="{BB962C8B-B14F-4D97-AF65-F5344CB8AC3E}">
        <p14:creationId xmlns:p14="http://schemas.microsoft.com/office/powerpoint/2010/main" val="1058616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1579" y="804519"/>
            <a:ext cx="2976042" cy="4922513"/>
          </a:xfrm>
        </p:spPr>
        <p:txBody>
          <a:bodyPr/>
          <a:lstStyle/>
          <a:p>
            <a:r>
              <a:rPr lang="en-US" dirty="0" smtClean="0"/>
              <a:t>the Night watch (1642)</a:t>
            </a:r>
            <a:endParaRPr lang="cs-CZ" dirty="0"/>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16922" y="0"/>
            <a:ext cx="7074568" cy="5915220"/>
          </a:xfrm>
        </p:spPr>
      </p:pic>
    </p:spTree>
    <p:extLst>
      <p:ext uri="{BB962C8B-B14F-4D97-AF65-F5344CB8AC3E}">
        <p14:creationId xmlns:p14="http://schemas.microsoft.com/office/powerpoint/2010/main" val="387222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1579" y="1925052"/>
            <a:ext cx="3361053" cy="2237873"/>
          </a:xfrm>
        </p:spPr>
        <p:txBody>
          <a:bodyPr>
            <a:normAutofit fontScale="90000"/>
          </a:bodyPr>
          <a:lstStyle/>
          <a:p>
            <a:r>
              <a:rPr lang="en-US" dirty="0"/>
              <a:t>Still Life with Asparagus, </a:t>
            </a:r>
            <a:r>
              <a:rPr lang="en-US" dirty="0" err="1"/>
              <a:t>Adriaen</a:t>
            </a:r>
            <a:r>
              <a:rPr lang="en-US" dirty="0"/>
              <a:t> </a:t>
            </a:r>
            <a:r>
              <a:rPr lang="en-US" dirty="0" err="1"/>
              <a:t>Coorte</a:t>
            </a:r>
            <a:r>
              <a:rPr lang="en-US" dirty="0"/>
              <a:t>, 1697</a:t>
            </a:r>
            <a:br>
              <a:rPr lang="en-US" dirty="0"/>
            </a:br>
            <a:endParaRPr lang="cs-CZ"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53216" y="399422"/>
            <a:ext cx="5496051" cy="5496051"/>
          </a:xfrm>
        </p:spPr>
      </p:pic>
    </p:spTree>
    <p:extLst>
      <p:ext uri="{BB962C8B-B14F-4D97-AF65-F5344CB8AC3E}">
        <p14:creationId xmlns:p14="http://schemas.microsoft.com/office/powerpoint/2010/main" val="3067565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nl-NL" dirty="0"/>
              <a:t>Rembrandt Harmenszoon van Rijn (1606-1669</a:t>
            </a:r>
            <a:r>
              <a:rPr lang="nl-NL" dirty="0" smtClean="0"/>
              <a:t>) the jewish bride </a:t>
            </a:r>
            <a:r>
              <a:rPr lang="nl-NL" dirty="0"/>
              <a:t>(1665-1669)</a:t>
            </a:r>
            <a:endParaRPr lang="cs-CZ"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7496" y="2064251"/>
            <a:ext cx="6231440" cy="4544476"/>
          </a:xfrm>
        </p:spPr>
      </p:pic>
    </p:spTree>
    <p:extLst>
      <p:ext uri="{BB962C8B-B14F-4D97-AF65-F5344CB8AC3E}">
        <p14:creationId xmlns:p14="http://schemas.microsoft.com/office/powerpoint/2010/main" val="3225409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cs-CZ"/>
          </a:p>
        </p:txBody>
      </p:sp>
      <p:sp>
        <p:nvSpPr>
          <p:cNvPr id="3" name="Объект 2"/>
          <p:cNvSpPr>
            <a:spLocks noGrp="1"/>
          </p:cNvSpPr>
          <p:nvPr>
            <p:ph idx="1"/>
          </p:nvPr>
        </p:nvSpPr>
        <p:spPr>
          <a:xfrm>
            <a:off x="1451579" y="1853754"/>
            <a:ext cx="9603275" cy="3612592"/>
          </a:xfrm>
        </p:spPr>
        <p:txBody>
          <a:bodyPr>
            <a:normAutofit fontScale="92500"/>
          </a:bodyPr>
          <a:lstStyle/>
          <a:p>
            <a:pPr marL="0" indent="0">
              <a:buNone/>
            </a:pPr>
            <a:r>
              <a:rPr lang="en-US" sz="2800" dirty="0"/>
              <a:t>Vincent van Gogh was so impressed with </a:t>
            </a:r>
            <a:r>
              <a:rPr lang="en-US" sz="2800" dirty="0" smtClean="0"/>
              <a:t>The Jewish Bride </a:t>
            </a:r>
            <a:r>
              <a:rPr lang="en-US" sz="2800" dirty="0"/>
              <a:t>when he saw it together with a friend in 1885 </a:t>
            </a:r>
            <a:r>
              <a:rPr lang="en-US" sz="2800" dirty="0" smtClean="0"/>
              <a:t>he </a:t>
            </a:r>
            <a:r>
              <a:rPr lang="en-US" sz="2800" dirty="0"/>
              <a:t>said: 'Believe </a:t>
            </a:r>
            <a:r>
              <a:rPr lang="en-US" sz="2800" dirty="0" smtClean="0"/>
              <a:t>me, I </a:t>
            </a:r>
            <a:r>
              <a:rPr lang="en-US" sz="2800" dirty="0"/>
              <a:t>sincerely mean that I </a:t>
            </a:r>
            <a:r>
              <a:rPr lang="en-US" sz="2800" dirty="0" smtClean="0"/>
              <a:t>would </a:t>
            </a:r>
            <a:r>
              <a:rPr lang="en-US" sz="2800" dirty="0"/>
              <a:t>give ten years of my life</a:t>
            </a:r>
            <a:r>
              <a:rPr lang="en-US" sz="2800" dirty="0" smtClean="0"/>
              <a:t>, if only </a:t>
            </a:r>
            <a:r>
              <a:rPr lang="en-US" sz="2800" dirty="0"/>
              <a:t>I could stay here for fourteen days </a:t>
            </a:r>
            <a:r>
              <a:rPr lang="en-US" sz="2800" dirty="0" smtClean="0"/>
              <a:t>in front of </a:t>
            </a:r>
            <a:r>
              <a:rPr lang="en-US" sz="2800" dirty="0"/>
              <a:t>this painting with a crust of dry bread for food. "Van Gogh wrote to his brother Theo in October that year: 'What an intimate, what an infinitely sympathetic painting'.</a:t>
            </a:r>
          </a:p>
          <a:p>
            <a:endParaRPr lang="cs-CZ" dirty="0"/>
          </a:p>
        </p:txBody>
      </p:sp>
    </p:spTree>
    <p:extLst>
      <p:ext uri="{BB962C8B-B14F-4D97-AF65-F5344CB8AC3E}">
        <p14:creationId xmlns:p14="http://schemas.microsoft.com/office/powerpoint/2010/main" val="2932817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nl-NL" dirty="0" smtClean="0"/>
              <a:t>The painter in his atelier </a:t>
            </a:r>
            <a:r>
              <a:rPr lang="nl-NL" dirty="0"/>
              <a:t>(1626-1628)</a:t>
            </a:r>
            <a:endParaRPr lang="cs-CZ"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9852" y="2112377"/>
            <a:ext cx="4906727" cy="3855286"/>
          </a:xfrm>
        </p:spPr>
      </p:pic>
    </p:spTree>
    <p:extLst>
      <p:ext uri="{BB962C8B-B14F-4D97-AF65-F5344CB8AC3E}">
        <p14:creationId xmlns:p14="http://schemas.microsoft.com/office/powerpoint/2010/main" val="519286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nl-NL" altLang="nl-NL" dirty="0"/>
              <a:t>Johannes Vermeer (1632-1675</a:t>
            </a:r>
            <a:r>
              <a:rPr lang="nl-NL" altLang="nl-NL" dirty="0" smtClean="0"/>
              <a:t>)</a:t>
            </a:r>
            <a:br>
              <a:rPr lang="nl-NL" altLang="nl-NL" dirty="0" smtClean="0"/>
            </a:br>
            <a:r>
              <a:rPr lang="en-US" altLang="nl-NL" dirty="0"/>
              <a:t> girl with the pearl earring </a:t>
            </a:r>
            <a:r>
              <a:rPr lang="en-US" altLang="nl-NL" dirty="0" smtClean="0"/>
              <a:t>(</a:t>
            </a:r>
            <a:r>
              <a:rPr lang="nl-NL" dirty="0" smtClean="0"/>
              <a:t>1665)</a:t>
            </a:r>
            <a:endParaRPr lang="cs-CZ"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54309" y="1853754"/>
            <a:ext cx="3397814" cy="4023728"/>
          </a:xfrm>
        </p:spPr>
      </p:pic>
    </p:spTree>
    <p:extLst>
      <p:ext uri="{BB962C8B-B14F-4D97-AF65-F5344CB8AC3E}">
        <p14:creationId xmlns:p14="http://schemas.microsoft.com/office/powerpoint/2010/main" val="3286761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cs-CZ"/>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33825" y="5132"/>
            <a:ext cx="5438782" cy="6852868"/>
          </a:xfrm>
        </p:spPr>
      </p:pic>
    </p:spTree>
    <p:extLst>
      <p:ext uri="{BB962C8B-B14F-4D97-AF65-F5344CB8AC3E}">
        <p14:creationId xmlns:p14="http://schemas.microsoft.com/office/powerpoint/2010/main" val="331709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nl-NL" altLang="nl-NL" dirty="0">
                <a:ea typeface="ＭＳ Ｐゴシック" panose="020B0600070205080204" pitchFamily="34" charset="-128"/>
              </a:rPr>
              <a:t>Vincent van Gogh:</a:t>
            </a:r>
            <a:r>
              <a:rPr lang="nl-NL" altLang="nl-NL" i="1" dirty="0">
                <a:ea typeface="ＭＳ Ｐゴシック" panose="020B0600070205080204" pitchFamily="34" charset="-128"/>
              </a:rPr>
              <a:t> Drawbridge in </a:t>
            </a:r>
            <a:r>
              <a:rPr lang="nl-NL" altLang="nl-NL" i="1" dirty="0" smtClean="0">
                <a:ea typeface="ＭＳ Ｐゴシック" panose="020B0600070205080204" pitchFamily="34" charset="-128"/>
              </a:rPr>
              <a:t>New-Amsterdam </a:t>
            </a:r>
            <a:r>
              <a:rPr lang="nl-NL" altLang="nl-NL" dirty="0">
                <a:ea typeface="ＭＳ Ｐゴシック" panose="020B0600070205080204" pitchFamily="34" charset="-128"/>
              </a:rPr>
              <a:t>(1883)</a:t>
            </a:r>
            <a:endParaRPr lang="cs-CZ"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1580" y="2016124"/>
            <a:ext cx="8327780" cy="4073486"/>
          </a:xfrm>
        </p:spPr>
      </p:pic>
    </p:spTree>
    <p:extLst>
      <p:ext uri="{BB962C8B-B14F-4D97-AF65-F5344CB8AC3E}">
        <p14:creationId xmlns:p14="http://schemas.microsoft.com/office/powerpoint/2010/main" val="4235936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1579" y="804519"/>
            <a:ext cx="3697937" cy="4826260"/>
          </a:xfrm>
        </p:spPr>
        <p:txBody>
          <a:bodyPr/>
          <a:lstStyle/>
          <a:p>
            <a:r>
              <a:rPr lang="nl-NL" altLang="nl-NL" i="1" dirty="0" smtClean="0">
                <a:ea typeface="ＭＳ Ｐゴシック" panose="020B0600070205080204" pitchFamily="34" charset="-128"/>
              </a:rPr>
              <a:t>Cafeterias by night </a:t>
            </a:r>
            <a:r>
              <a:rPr lang="nl-NL" altLang="nl-NL" dirty="0">
                <a:ea typeface="ＭＳ Ｐゴシック" panose="020B0600070205080204" pitchFamily="34" charset="-128"/>
              </a:rPr>
              <a:t>(1888)</a:t>
            </a:r>
            <a:r>
              <a:rPr lang="en-US" altLang="nl-NL" dirty="0">
                <a:ea typeface="ＭＳ Ｐゴシック" panose="020B0600070205080204" pitchFamily="34" charset="-128"/>
              </a:rPr>
              <a:t/>
            </a:r>
            <a:br>
              <a:rPr lang="en-US" altLang="nl-NL" dirty="0">
                <a:ea typeface="ＭＳ Ｐゴシック" panose="020B0600070205080204" pitchFamily="34" charset="-128"/>
              </a:rPr>
            </a:br>
            <a:endParaRPr lang="cs-CZ"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92912" y="638650"/>
            <a:ext cx="4111446" cy="5157997"/>
          </a:xfrm>
        </p:spPr>
      </p:pic>
    </p:spTree>
    <p:extLst>
      <p:ext uri="{BB962C8B-B14F-4D97-AF65-F5344CB8AC3E}">
        <p14:creationId xmlns:p14="http://schemas.microsoft.com/office/powerpoint/2010/main" val="3471037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nl-NL" altLang="nl-NL" dirty="0" smtClean="0">
                <a:ea typeface="ＭＳ Ｐゴシック" panose="020B0600070205080204" pitchFamily="34" charset="-128"/>
              </a:rPr>
              <a:t>Jan Toorop</a:t>
            </a:r>
            <a:r>
              <a:rPr lang="nl-NL" altLang="nl-NL" dirty="0">
                <a:ea typeface="ＭＳ Ｐゴシック" panose="020B0600070205080204" pitchFamily="34" charset="-128"/>
              </a:rPr>
              <a:t>: </a:t>
            </a:r>
            <a:r>
              <a:rPr lang="nl-NL" altLang="nl-NL" i="1" dirty="0">
                <a:ea typeface="ＭＳ Ｐゴシック" panose="020B0600070205080204" pitchFamily="34" charset="-128"/>
              </a:rPr>
              <a:t>Oh Grave, where is thy Victory </a:t>
            </a:r>
            <a:r>
              <a:rPr lang="nl-NL" altLang="nl-NL" dirty="0">
                <a:ea typeface="ＭＳ Ｐゴシック" panose="020B0600070205080204" pitchFamily="34" charset="-128"/>
              </a:rPr>
              <a:t>(1892)</a:t>
            </a:r>
            <a:endParaRPr lang="cs-CZ"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1291" y="2040189"/>
            <a:ext cx="5003849" cy="3951538"/>
          </a:xfrm>
        </p:spPr>
      </p:pic>
    </p:spTree>
    <p:extLst>
      <p:ext uri="{BB962C8B-B14F-4D97-AF65-F5344CB8AC3E}">
        <p14:creationId xmlns:p14="http://schemas.microsoft.com/office/powerpoint/2010/main" val="2312679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1579" y="804519"/>
            <a:ext cx="4132615" cy="2540260"/>
          </a:xfrm>
        </p:spPr>
        <p:txBody>
          <a:bodyPr>
            <a:normAutofit/>
          </a:bodyPr>
          <a:lstStyle/>
          <a:p>
            <a:r>
              <a:rPr lang="nl-NL" altLang="cs-CZ" dirty="0">
                <a:ea typeface="ＭＳ Ｐゴシック" panose="020B0600070205080204" pitchFamily="34" charset="-128"/>
              </a:rPr>
              <a:t>The Three Brides (1892-1893)</a:t>
            </a:r>
            <a:endParaRPr lang="cs-CZ"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4195" y="804519"/>
            <a:ext cx="5935720" cy="4841875"/>
          </a:xfrm>
        </p:spPr>
      </p:pic>
    </p:spTree>
    <p:extLst>
      <p:ext uri="{BB962C8B-B14F-4D97-AF65-F5344CB8AC3E}">
        <p14:creationId xmlns:p14="http://schemas.microsoft.com/office/powerpoint/2010/main" val="1408003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Piet </a:t>
            </a:r>
            <a:r>
              <a:rPr lang="en-US" dirty="0" err="1" smtClean="0"/>
              <a:t>Mondriaan</a:t>
            </a:r>
            <a:r>
              <a:rPr lang="en-US" dirty="0" smtClean="0"/>
              <a:t>. Victory boogie </a:t>
            </a:r>
            <a:r>
              <a:rPr lang="en-US" dirty="0" err="1" smtClean="0"/>
              <a:t>woogie</a:t>
            </a:r>
            <a:r>
              <a:rPr lang="en-US" dirty="0" smtClean="0"/>
              <a:t/>
            </a:r>
            <a:br>
              <a:rPr lang="en-US" dirty="0" smtClean="0"/>
            </a:br>
            <a:r>
              <a:rPr lang="en-US" dirty="0" smtClean="0"/>
              <a:t>1942-1944</a:t>
            </a:r>
            <a:endParaRPr lang="cs-CZ" dirty="0"/>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3478640">
            <a:off x="4633290" y="2000087"/>
            <a:ext cx="3239854" cy="3239854"/>
          </a:xfrm>
        </p:spPr>
      </p:pic>
    </p:spTree>
    <p:extLst>
      <p:ext uri="{BB962C8B-B14F-4D97-AF65-F5344CB8AC3E}">
        <p14:creationId xmlns:p14="http://schemas.microsoft.com/office/powerpoint/2010/main" val="3163568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8126" y="876709"/>
            <a:ext cx="7830072" cy="615207"/>
          </a:xfrm>
        </p:spPr>
        <p:txBody>
          <a:bodyPr/>
          <a:lstStyle/>
          <a:p>
            <a:r>
              <a:rPr lang="en-US" dirty="0"/>
              <a:t>The Garden of Earthly Delights</a:t>
            </a:r>
            <a:endParaRPr lang="cs-CZ"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24674" y="2016125"/>
            <a:ext cx="6056977" cy="3449638"/>
          </a:xfrm>
        </p:spPr>
      </p:pic>
    </p:spTree>
    <p:extLst>
      <p:ext uri="{BB962C8B-B14F-4D97-AF65-F5344CB8AC3E}">
        <p14:creationId xmlns:p14="http://schemas.microsoft.com/office/powerpoint/2010/main" val="1807440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nl-NL" i="1" dirty="0"/>
              <a:t>Boerderij met wasgoed aan de lijn </a:t>
            </a:r>
            <a:r>
              <a:rPr lang="nl-NL" dirty="0"/>
              <a:t>(1897)</a:t>
            </a:r>
            <a:endParaRPr lang="cs-CZ"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2677" y="2040187"/>
            <a:ext cx="4635997" cy="3886985"/>
          </a:xfrm>
        </p:spPr>
      </p:pic>
    </p:spTree>
    <p:extLst>
      <p:ext uri="{BB962C8B-B14F-4D97-AF65-F5344CB8AC3E}">
        <p14:creationId xmlns:p14="http://schemas.microsoft.com/office/powerpoint/2010/main" val="242301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Still life with ginger jar (1911-1912)</a:t>
            </a:r>
            <a:br>
              <a:rPr lang="en-US" dirty="0"/>
            </a:br>
            <a:r>
              <a:rPr lang="en-US" dirty="0"/>
              <a:t> </a:t>
            </a:r>
            <a:br>
              <a:rPr lang="en-US" dirty="0"/>
            </a:br>
            <a:endParaRPr lang="cs-CZ"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8774" y="2040188"/>
            <a:ext cx="4588883" cy="3951538"/>
          </a:xfrm>
        </p:spPr>
      </p:pic>
    </p:spTree>
    <p:extLst>
      <p:ext uri="{BB962C8B-B14F-4D97-AF65-F5344CB8AC3E}">
        <p14:creationId xmlns:p14="http://schemas.microsoft.com/office/powerpoint/2010/main" val="1820775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red tree </a:t>
            </a:r>
            <a:r>
              <a:rPr lang="nl-NL" dirty="0"/>
              <a:t>1908-1910</a:t>
            </a:r>
            <a:endParaRPr lang="cs-CZ"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4555" y="2016124"/>
            <a:ext cx="5632101" cy="3975601"/>
          </a:xfrm>
        </p:spPr>
      </p:pic>
    </p:spTree>
    <p:extLst>
      <p:ext uri="{BB962C8B-B14F-4D97-AF65-F5344CB8AC3E}">
        <p14:creationId xmlns:p14="http://schemas.microsoft.com/office/powerpoint/2010/main" val="464361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 tree 1912-1913</a:t>
            </a:r>
            <a:endParaRPr lang="cs-CZ"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69836" y="612014"/>
            <a:ext cx="3766871" cy="5435271"/>
          </a:xfrm>
        </p:spPr>
      </p:pic>
    </p:spTree>
    <p:extLst>
      <p:ext uri="{BB962C8B-B14F-4D97-AF65-F5344CB8AC3E}">
        <p14:creationId xmlns:p14="http://schemas.microsoft.com/office/powerpoint/2010/main" val="609564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1913                        1913                             1914</a:t>
            </a:r>
            <a:endParaRPr lang="cs-CZ"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3878" y="2122250"/>
            <a:ext cx="2413365" cy="344963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776" y="1433053"/>
            <a:ext cx="3230880" cy="482803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9189" y="1879279"/>
            <a:ext cx="2943526" cy="4061451"/>
          </a:xfrm>
          <a:prstGeom prst="rect">
            <a:avLst/>
          </a:prstGeom>
        </p:spPr>
      </p:pic>
    </p:spTree>
    <p:extLst>
      <p:ext uri="{BB962C8B-B14F-4D97-AF65-F5344CB8AC3E}">
        <p14:creationId xmlns:p14="http://schemas.microsoft.com/office/powerpoint/2010/main" val="2162396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1920s – 1930s</a:t>
            </a:r>
            <a:endParaRPr lang="cs-CZ"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0228" y="2645568"/>
            <a:ext cx="2085975" cy="219075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164" y="2383631"/>
            <a:ext cx="1685925" cy="271462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8541" y="2355056"/>
            <a:ext cx="2743200" cy="2743200"/>
          </a:xfrm>
          <a:prstGeom prst="rect">
            <a:avLst/>
          </a:prstGeom>
        </p:spPr>
      </p:pic>
    </p:spTree>
    <p:extLst>
      <p:ext uri="{BB962C8B-B14F-4D97-AF65-F5344CB8AC3E}">
        <p14:creationId xmlns:p14="http://schemas.microsoft.com/office/powerpoint/2010/main" val="3591904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nl-NL" dirty="0"/>
              <a:t>Ruitcompositie met geel, zwart, blauw, rood en grijs (1921)</a:t>
            </a:r>
            <a:endParaRPr lang="cs-CZ"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42658" y="2016125"/>
            <a:ext cx="3421009" cy="3449638"/>
          </a:xfrm>
        </p:spPr>
      </p:pic>
    </p:spTree>
    <p:extLst>
      <p:ext uri="{BB962C8B-B14F-4D97-AF65-F5344CB8AC3E}">
        <p14:creationId xmlns:p14="http://schemas.microsoft.com/office/powerpoint/2010/main" val="3779577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Bas Jan </a:t>
            </a:r>
            <a:r>
              <a:rPr lang="en-US" dirty="0" err="1" smtClean="0"/>
              <a:t>Ader</a:t>
            </a:r>
            <a:r>
              <a:rPr lang="en-US" dirty="0" smtClean="0"/>
              <a:t> </a:t>
            </a:r>
            <a:endParaRPr lang="cs-CZ"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44580" y="2040187"/>
            <a:ext cx="5891336" cy="3995397"/>
          </a:xfrm>
        </p:spPr>
      </p:pic>
    </p:spTree>
    <p:extLst>
      <p:ext uri="{BB962C8B-B14F-4D97-AF65-F5344CB8AC3E}">
        <p14:creationId xmlns:p14="http://schemas.microsoft.com/office/powerpoint/2010/main" val="2683345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71" y="798974"/>
            <a:ext cx="4571118" cy="1198268"/>
          </a:xfrm>
        </p:spPr>
        <p:txBody>
          <a:bodyPr>
            <a:normAutofit/>
          </a:bodyPr>
          <a:lstStyle/>
          <a:p>
            <a:r>
              <a:rPr lang="en-US" sz="3600" dirty="0" smtClean="0"/>
              <a:t>Dick </a:t>
            </a:r>
            <a:r>
              <a:rPr lang="en-US" sz="3600" dirty="0" err="1" smtClean="0"/>
              <a:t>raaijmakers</a:t>
            </a:r>
            <a:endParaRPr lang="cs-CZ" sz="3600"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55252" y="627153"/>
            <a:ext cx="3779086" cy="5194620"/>
          </a:xfrm>
        </p:spPr>
      </p:pic>
      <p:sp>
        <p:nvSpPr>
          <p:cNvPr id="5" name="Текст 4"/>
          <p:cNvSpPr>
            <a:spLocks noGrp="1"/>
          </p:cNvSpPr>
          <p:nvPr>
            <p:ph type="body" sz="half" idx="2"/>
          </p:nvPr>
        </p:nvSpPr>
        <p:spPr>
          <a:xfrm>
            <a:off x="1444671" y="3224463"/>
            <a:ext cx="3275013" cy="2229210"/>
          </a:xfrm>
        </p:spPr>
        <p:txBody>
          <a:bodyPr/>
          <a:lstStyle/>
          <a:p>
            <a:r>
              <a:rPr lang="cs-CZ" dirty="0">
                <a:hlinkClick r:id="rId4"/>
              </a:rPr>
              <a:t>https://v2.nl/archive/articles/chronology-work-and-life-of-dick-raaymakers</a:t>
            </a:r>
            <a:endParaRPr lang="cs-CZ" dirty="0"/>
          </a:p>
        </p:txBody>
      </p:sp>
    </p:spTree>
    <p:extLst>
      <p:ext uri="{BB962C8B-B14F-4D97-AF65-F5344CB8AC3E}">
        <p14:creationId xmlns:p14="http://schemas.microsoft.com/office/powerpoint/2010/main" val="907877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308305" cy="8205537"/>
          </a:xfrm>
        </p:spPr>
      </p:pic>
      <p:sp>
        <p:nvSpPr>
          <p:cNvPr id="2" name="Заголовок 1"/>
          <p:cNvSpPr>
            <a:spLocks noGrp="1"/>
          </p:cNvSpPr>
          <p:nvPr>
            <p:ph type="title"/>
          </p:nvPr>
        </p:nvSpPr>
        <p:spPr>
          <a:xfrm>
            <a:off x="5510463" y="804519"/>
            <a:ext cx="5544391" cy="1049235"/>
          </a:xfrm>
        </p:spPr>
        <p:txBody>
          <a:bodyPr/>
          <a:lstStyle/>
          <a:p>
            <a:r>
              <a:rPr lang="en-US" dirty="0" err="1" smtClean="0">
                <a:solidFill>
                  <a:schemeClr val="bg1"/>
                </a:solidFill>
              </a:rPr>
              <a:t>Daan</a:t>
            </a:r>
            <a:r>
              <a:rPr lang="en-US" dirty="0" smtClean="0">
                <a:solidFill>
                  <a:schemeClr val="bg1"/>
                </a:solidFill>
              </a:rPr>
              <a:t> </a:t>
            </a:r>
            <a:r>
              <a:rPr lang="en-US" dirty="0" err="1" smtClean="0">
                <a:solidFill>
                  <a:schemeClr val="bg1"/>
                </a:solidFill>
              </a:rPr>
              <a:t>roosegarde</a:t>
            </a:r>
            <a:endParaRPr lang="cs-CZ" dirty="0">
              <a:solidFill>
                <a:schemeClr val="bg1"/>
              </a:solidFill>
            </a:endParaRPr>
          </a:p>
        </p:txBody>
      </p:sp>
    </p:spTree>
    <p:extLst>
      <p:ext uri="{BB962C8B-B14F-4D97-AF65-F5344CB8AC3E}">
        <p14:creationId xmlns:p14="http://schemas.microsoft.com/office/powerpoint/2010/main" val="159917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cs-CZ" dirty="0"/>
              <a:t>hieronymus bosch</a:t>
            </a: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72631" y="2016125"/>
            <a:ext cx="2961062" cy="3449638"/>
          </a:xfrm>
        </p:spPr>
      </p:pic>
    </p:spTree>
    <p:extLst>
      <p:ext uri="{BB962C8B-B14F-4D97-AF65-F5344CB8AC3E}">
        <p14:creationId xmlns:p14="http://schemas.microsoft.com/office/powerpoint/2010/main" val="2789204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1579" y="288759"/>
            <a:ext cx="9603275" cy="1564996"/>
          </a:xfrm>
        </p:spPr>
        <p:txBody>
          <a:bodyPr>
            <a:normAutofit/>
          </a:bodyPr>
          <a:lstStyle/>
          <a:p>
            <a:r>
              <a:rPr lang="cs-CZ" dirty="0"/>
              <a:t>Theo </a:t>
            </a:r>
            <a:r>
              <a:rPr lang="cs-CZ" dirty="0" smtClean="0"/>
              <a:t>Jansen</a:t>
            </a:r>
            <a:r>
              <a:rPr lang="en-US" dirty="0" smtClean="0"/>
              <a:t> – </a:t>
            </a:r>
            <a:r>
              <a:rPr lang="en-US" dirty="0" err="1" smtClean="0"/>
              <a:t>Straandbesten</a:t>
            </a:r>
            <a:r>
              <a:rPr lang="en-US" dirty="0" smtClean="0"/>
              <a:t/>
            </a:r>
            <a:br>
              <a:rPr lang="en-US" dirty="0" smtClean="0"/>
            </a:br>
            <a:r>
              <a:rPr lang="cs-CZ" dirty="0">
                <a:hlinkClick r:id="rId2"/>
              </a:rPr>
              <a:t>https://</a:t>
            </a:r>
            <a:r>
              <a:rPr lang="cs-CZ" dirty="0" smtClean="0">
                <a:hlinkClick r:id="rId2"/>
              </a:rPr>
              <a:t>www.youtube.com/watch?v=LewVEF2B_pM</a:t>
            </a:r>
            <a:r>
              <a:rPr lang="en-US" dirty="0" smtClean="0"/>
              <a:t> </a:t>
            </a:r>
            <a:endParaRPr lang="cs-CZ"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7761" y="2112378"/>
            <a:ext cx="8270909" cy="3446212"/>
          </a:xfrm>
        </p:spPr>
      </p:pic>
    </p:spTree>
    <p:extLst>
      <p:ext uri="{BB962C8B-B14F-4D97-AF65-F5344CB8AC3E}">
        <p14:creationId xmlns:p14="http://schemas.microsoft.com/office/powerpoint/2010/main" val="72214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cs-CZ"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4148" y="0"/>
            <a:ext cx="6218135" cy="6091435"/>
          </a:xfrm>
        </p:spPr>
      </p:pic>
    </p:spTree>
    <p:extLst>
      <p:ext uri="{BB962C8B-B14F-4D97-AF65-F5344CB8AC3E}">
        <p14:creationId xmlns:p14="http://schemas.microsoft.com/office/powerpoint/2010/main" val="2950735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cs-CZ"/>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41369"/>
          </a:xfrm>
        </p:spPr>
      </p:pic>
    </p:spTree>
    <p:extLst>
      <p:ext uri="{BB962C8B-B14F-4D97-AF65-F5344CB8AC3E}">
        <p14:creationId xmlns:p14="http://schemas.microsoft.com/office/powerpoint/2010/main" val="2023102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cs-CZ"/>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400800"/>
          </a:xfrm>
        </p:spPr>
      </p:pic>
    </p:spTree>
    <p:extLst>
      <p:ext uri="{BB962C8B-B14F-4D97-AF65-F5344CB8AC3E}">
        <p14:creationId xmlns:p14="http://schemas.microsoft.com/office/powerpoint/2010/main" val="28924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cs-CZ"/>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5010"/>
            <a:ext cx="12192000" cy="7562850"/>
          </a:xfrm>
        </p:spPr>
      </p:pic>
    </p:spTree>
    <p:extLst>
      <p:ext uri="{BB962C8B-B14F-4D97-AF65-F5344CB8AC3E}">
        <p14:creationId xmlns:p14="http://schemas.microsoft.com/office/powerpoint/2010/main" val="81530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cs-CZ"/>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9023" y="0"/>
            <a:ext cx="8368385" cy="6545179"/>
          </a:xfrm>
        </p:spPr>
      </p:pic>
    </p:spTree>
    <p:extLst>
      <p:ext uri="{BB962C8B-B14F-4D97-AF65-F5344CB8AC3E}">
        <p14:creationId xmlns:p14="http://schemas.microsoft.com/office/powerpoint/2010/main" val="350251201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TM10001114[[fn=Галерея]]</Template>
  <TotalTime>0</TotalTime>
  <Words>677</Words>
  <Application>Microsoft Office PowerPoint</Application>
  <PresentationFormat>Širokoúhlá obrazovka</PresentationFormat>
  <Paragraphs>87</Paragraphs>
  <Slides>40</Slides>
  <Notes>20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40</vt:i4>
      </vt:variant>
    </vt:vector>
  </HeadingPairs>
  <TitlesOfParts>
    <vt:vector size="45" baseType="lpstr">
      <vt:lpstr>ＭＳ Ｐゴシック</vt:lpstr>
      <vt:lpstr>Arial</vt:lpstr>
      <vt:lpstr>Calibri</vt:lpstr>
      <vt:lpstr>Gill Sans MT</vt:lpstr>
      <vt:lpstr>Gallery</vt:lpstr>
      <vt:lpstr>DUTCH VISUAL ART</vt:lpstr>
      <vt:lpstr>Still Life with Asparagus, Adriaen Coorte, 1697 </vt:lpstr>
      <vt:lpstr>The Garden of Earthly Delights</vt:lpstr>
      <vt:lpstr>hieronymus bosch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Pieter Brueghel de Oude The fall of Icaris (1558)</vt:lpstr>
      <vt:lpstr>Hunters in the snow (1565)</vt:lpstr>
      <vt:lpstr>Hendrick Goltzius (1558-1617): Danae and Zeus as a rain of gold (1603)</vt:lpstr>
      <vt:lpstr>Jan van Kessel's Signature of Caterpillars and Snakes (1657) </vt:lpstr>
      <vt:lpstr>Prezentace aplikace PowerPoint</vt:lpstr>
      <vt:lpstr>Peter paul rubens 1623</vt:lpstr>
      <vt:lpstr>Portret of Hélène Fourment (1630-1631)</vt:lpstr>
      <vt:lpstr>the Night watch (1642)</vt:lpstr>
      <vt:lpstr>Rembrandt Harmenszoon van Rijn (1606-1669) the jewish bride (1665-1669)</vt:lpstr>
      <vt:lpstr>Prezentace aplikace PowerPoint</vt:lpstr>
      <vt:lpstr>The painter in his atelier (1626-1628)</vt:lpstr>
      <vt:lpstr>Johannes Vermeer (1632-1675)  girl with the pearl earring (1665)</vt:lpstr>
      <vt:lpstr>Prezentace aplikace PowerPoint</vt:lpstr>
      <vt:lpstr>Vincent van Gogh: Drawbridge in New-Amsterdam (1883)</vt:lpstr>
      <vt:lpstr>Cafeterias by night (1888) </vt:lpstr>
      <vt:lpstr>Jan Toorop: Oh Grave, where is thy Victory (1892)</vt:lpstr>
      <vt:lpstr>The Three Brides (1892-1893)</vt:lpstr>
      <vt:lpstr>Piet Mondriaan. Victory boogie woogie 1942-1944</vt:lpstr>
      <vt:lpstr>Boerderij met wasgoed aan de lijn (1897)</vt:lpstr>
      <vt:lpstr>Still life with ginger jar (1911-1912)   </vt:lpstr>
      <vt:lpstr>The red tree 1908-1910</vt:lpstr>
      <vt:lpstr>A tree 1912-1913</vt:lpstr>
      <vt:lpstr>     1913                        1913                             1914</vt:lpstr>
      <vt:lpstr>1920s – 1930s</vt:lpstr>
      <vt:lpstr>Ruitcompositie met geel, zwart, blauw, rood en grijs (1921)</vt:lpstr>
      <vt:lpstr>Bas Jan Ader </vt:lpstr>
      <vt:lpstr>Dick raaijmakers</vt:lpstr>
      <vt:lpstr>Daan roosegarde</vt:lpstr>
      <vt:lpstr>Theo Jansen – Straandbesten https://www.youtube.com/watch?v=LewVEF2B_pM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DUTCH VISUAL ART</dc:title>
  <dc:creator>Windows User</dc:creator>
  <cp:lastModifiedBy>FFUK</cp:lastModifiedBy>
  <cp:revision>23</cp:revision>
  <dcterms:created xsi:type="dcterms:W3CDTF">2019-11-25T23:30:47Z</dcterms:created>
  <dcterms:modified xsi:type="dcterms:W3CDTF">2019-12-03T13:35:33Z</dcterms:modified>
</cp:coreProperties>
</file>