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6" r:id="rId10"/>
    <p:sldId id="265" r:id="rId11"/>
    <p:sldId id="274" r:id="rId12"/>
    <p:sldId id="263" r:id="rId13"/>
    <p:sldId id="266" r:id="rId14"/>
    <p:sldId id="267" r:id="rId15"/>
    <p:sldId id="273" r:id="rId16"/>
    <p:sldId id="268" r:id="rId17"/>
    <p:sldId id="269" r:id="rId18"/>
    <p:sldId id="270" r:id="rId19"/>
    <p:sldId id="271" r:id="rId20"/>
    <p:sldId id="272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63"/>
  </p:normalViewPr>
  <p:slideViewPr>
    <p:cSldViewPr snapToGrid="0" snapToObjects="1">
      <p:cViewPr varScale="1">
        <p:scale>
          <a:sx n="115" d="100"/>
          <a:sy n="115" d="100"/>
        </p:scale>
        <p:origin x="2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82E9-040C-1140-9B1C-63BFCD60E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F9520-34FB-B24E-9985-F8D04B530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B6A23-C9AC-7447-8A09-A22D459FE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F8D60-1ACD-454B-B919-9C04A7AF0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19CAD-487B-0B4B-9FB7-2EE54E63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8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6A45-0E75-2445-AE20-CC166A22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FA344-7ACF-0246-839C-9644A361F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D8B3C-4644-3F47-B95E-EA8851406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F4BEB-D60A-8E4E-A939-24E31111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0C3A2-605F-BA4C-A0E6-83DE0557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4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5FADC-455E-D747-904D-8AB9E1F3A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CF38B-C3D8-3F47-B1E6-33C5F21D5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DD0AB-743D-1D49-89B6-ADF87619E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01851-62B1-024C-8425-2E4AAFCD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59B01-D567-324A-BA9D-618C281D9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5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2268A-567F-754A-A88D-96965AD6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7FCE-E586-D244-BA32-2931112F4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3F6B3-CCDB-2543-BF71-D7E9620C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4826B-0761-F142-A385-AC5C29B09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69D9E-1FC9-3141-A7BD-33913F635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18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C03E1-0842-9E4E-B87A-FD8444736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2C53E-48FA-974E-8C1F-CF2D9D34D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8361B-6246-134C-BB07-B4A94E129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E157-DCD6-B44C-9B72-15603305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DFA79-47A7-6048-898D-A700E4B8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6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7CE38-D68F-DC4B-B746-7AA402CB8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845C8-3CA9-9B44-880C-71260AF0DB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E1CD8-FA50-084A-8A3A-FF202A317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4C224A-369C-E640-AA1B-A95A643A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A1329-A943-3143-832F-59D0F08F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F81FB-67CD-AD4B-A9C9-6950425A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9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0392-F6BB-B847-A376-B214A3AC8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05F0E-6577-A448-B03E-FD892FBA5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01D96-B492-9841-8F7C-17FCEF101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4526D-5F63-874D-AB73-A22CFA5004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409630-614B-BF40-8698-03457D7F4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C64F43-1100-6244-A5D7-5E9632019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48D09-0E6C-2B48-8A1E-A745AFD6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3DA5D-F4CE-5444-820E-9C083C7D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61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BA2F-A9EB-AB49-8624-D23CBB9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AD1D7-BFC2-AD44-8DAC-4C574BF35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41610-9D52-6043-ABA5-F6380C21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137A79-A4D3-0240-AFAB-1DF58821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43104-E319-5F4F-B14B-BA55E784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DE74E-DF04-7B40-9C15-41E4F251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818C-D31D-9F41-864C-CF787A32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5662-F752-6447-96C2-689FFEA5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20FD-6F2A-F142-8125-B9B440F1D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3A5A0-71FA-EE44-9913-02F6A83B5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9DE23-E45B-7447-BFC3-E8D92808B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53FEE-21B7-A24B-B081-485C4504D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9FA70-44D7-E743-B7E1-02C90FB7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53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1238-C424-C247-B826-E68DB572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926A7E-053D-7E40-AFD9-1A1193AD3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A3297-124B-804C-8FB7-2CD30F29F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84477-BBF1-B64C-A0A2-EFDC9F5D2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59D2B-1477-2B49-AB03-F74C9A40C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471AD-BFDE-DB46-8AC3-9623B8CA4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FC2445-CB42-9041-9E06-FE404E624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2460D-2333-5E49-9EBD-735C3455E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5B3AF-A6CD-714A-8344-347C0E6A9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A9C7-165E-A443-A91C-207A66E5604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FE4DA-3CB5-044E-A7A7-28B2B5BDE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1902E-7335-8B45-805D-D0138F495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002FF-3C93-3246-A713-4C2D4028F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77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en.wiktionary.org/wiki/cruiser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en.wikipedia.org/wiki/Yankee#Origin_and_history_of_the_word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en.wiktionary.org/wiki/Reconstruction:Proto-Germanic/k%C5%8Dk%C3%B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Reconstruction:Proto-Germanic/bergaz" TargetMode="External"/><Relationship Id="rId2" Type="http://schemas.openxmlformats.org/officeDocument/2006/relationships/hyperlink" Target="https://en.wiktionary.org/wiki/Reconstruction:Proto-Germanic/%C4%ABs%C4%85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hyperlink" Target="https://en.wiktionary.org/wiki/dune#Middle_Dutch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kajuit#Dutch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arndutch.org/" TargetMode="External"/><Relationship Id="rId2" Type="http://schemas.openxmlformats.org/officeDocument/2006/relationships/hyperlink" Target="https://en.wiktionar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ilywritingtips.com/30-english-words-borrowed-from-dutch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tionary.org/wiki/Reconstruction:Proto-Germanic/r%C4%ABkij%C4%8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4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24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C718D59-A3AC-5A44-BFFF-7C24C9090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en-US" sz="5800">
                <a:solidFill>
                  <a:srgbClr val="424D5D"/>
                </a:solidFill>
              </a:rPr>
              <a:t>Dutch Borrowings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311F19-94ED-1C4E-A928-BD4383425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424D5D"/>
              </a:solidFill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059658C-3818-1F43-971F-67A051828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1" r="1" b="27949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20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9E0FE-D777-D041-95A3-F2AB3DDB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 dirty="0"/>
              <a:t>Cruise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B442-F56C-A14E-82FF-3B819E5A4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From </a:t>
            </a:r>
            <a:r>
              <a:rPr lang="en-US" i="1" dirty="0" err="1"/>
              <a:t>kruisen</a:t>
            </a:r>
            <a:r>
              <a:rPr lang="en-US" i="1" dirty="0"/>
              <a:t> </a:t>
            </a:r>
            <a:r>
              <a:rPr lang="en-US" dirty="0"/>
              <a:t>(cross, intersect, sail across, go through)</a:t>
            </a:r>
          </a:p>
          <a:p>
            <a:r>
              <a:rPr lang="en-US" dirty="0"/>
              <a:t>Meaning: </a:t>
            </a:r>
          </a:p>
          <a:p>
            <a:pPr lvl="1"/>
            <a:r>
              <a:rPr lang="en-US" sz="2800" dirty="0"/>
              <a:t>sea or lake voyage (taken for pleasure)</a:t>
            </a:r>
          </a:p>
          <a:p>
            <a:pPr lvl="1"/>
            <a:r>
              <a:rPr lang="en-US" sz="2800" dirty="0"/>
              <a:t>Flight of a plane at constant speed and altitude </a:t>
            </a:r>
          </a:p>
          <a:p>
            <a:pPr lvl="1"/>
            <a:endParaRPr lang="en-US" sz="1800" dirty="0"/>
          </a:p>
          <a:p>
            <a:pPr marL="457200" lvl="1" indent="0">
              <a:buNone/>
            </a:pPr>
            <a:r>
              <a:rPr lang="en-GB" sz="1800" dirty="0">
                <a:hlinkClick r:id="rId2"/>
              </a:rPr>
              <a:t>https://en.wiktionary.org/wiki/cruiser</a:t>
            </a:r>
            <a:r>
              <a:rPr lang="en-GB" sz="1800" dirty="0"/>
              <a:t> </a:t>
            </a:r>
          </a:p>
          <a:p>
            <a:pPr marL="457200" lvl="1" indent="0">
              <a:buNone/>
            </a:pPr>
            <a:endParaRPr lang="en-GB" sz="1800" dirty="0"/>
          </a:p>
          <a:p>
            <a:pPr marL="457200" lvl="1" indent="0">
              <a:buNone/>
            </a:pPr>
            <a:endParaRPr lang="en-US" sz="1800" dirty="0"/>
          </a:p>
        </p:txBody>
      </p:sp>
      <p:pic>
        <p:nvPicPr>
          <p:cNvPr id="4" name="Picture 3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88E0CA1C-6CCF-DF45-B546-85A88ACCF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1" r="2124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5778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B520-81E2-4C45-B380-E97C5E08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Gas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7ED1-4275-EF4A-8AF1-52FF7C95F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i="1" dirty="0"/>
              <a:t>gas, </a:t>
            </a:r>
            <a:r>
              <a:rPr lang="en-US" dirty="0"/>
              <a:t>a termed coined by chemist Jan Baptist van </a:t>
            </a:r>
            <a:r>
              <a:rPr lang="en-US" dirty="0" err="1"/>
              <a:t>Helmont</a:t>
            </a:r>
            <a:r>
              <a:rPr lang="en-US" dirty="0"/>
              <a:t>.</a:t>
            </a:r>
          </a:p>
          <a:p>
            <a:r>
              <a:rPr lang="en-US" dirty="0"/>
              <a:t>Probably derived from Dutch </a:t>
            </a:r>
            <a:r>
              <a:rPr lang="en-US" i="1" dirty="0"/>
              <a:t>chaos </a:t>
            </a:r>
            <a:r>
              <a:rPr lang="en-US" dirty="0"/>
              <a:t>from Greek </a:t>
            </a:r>
            <a:r>
              <a:rPr lang="en-US" i="1" dirty="0" err="1"/>
              <a:t>khaos</a:t>
            </a:r>
            <a:r>
              <a:rPr lang="en-US" i="1" dirty="0"/>
              <a:t> </a:t>
            </a:r>
            <a:r>
              <a:rPr lang="en-US" dirty="0"/>
              <a:t>(chasm, void)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AE1A59-DEFF-DA4D-AE0F-8CB1598B8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79" r="2453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001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3718D-E91F-034E-9459-753657B8E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Yankee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7AF19-0998-9540-8D9E-FBE533E4A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Term originally denoting a settler from the NE USA, its meaning varies by time period and user.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GB" sz="2000" dirty="0">
                <a:hlinkClick r:id="rId2"/>
              </a:rPr>
              <a:t>https://en.wikipedia.org/wiki/Yankee#Origin_and_history_of_the_word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14123-2678-A449-87AE-AD81E39CDA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8" b="1265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0972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F5FC2-ECE1-EB45-BF87-335AFB41E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Boss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11934-6729-694A-B6F5-0188DF8C7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i="1" dirty="0"/>
              <a:t>baas </a:t>
            </a:r>
            <a:r>
              <a:rPr lang="en-US" dirty="0"/>
              <a:t>(master, chief)</a:t>
            </a:r>
          </a:p>
          <a:p>
            <a:r>
              <a:rPr lang="en-US" dirty="0"/>
              <a:t>Recorded in English from 1620s as a standard word for a Dutch ship captain. 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358EB-98CF-EE4D-832E-59E49CBD7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9" r="1920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7482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F9016-6C32-A745-8BE7-801061AA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GB" sz="4400"/>
              <a:t>Mannequin</a:t>
            </a:r>
            <a:br>
              <a:rPr lang="en-GB" sz="4400"/>
            </a:br>
            <a:endParaRPr lang="en-US" sz="4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83A69-DC78-FD4F-BC94-B568D3952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Through French from </a:t>
            </a:r>
            <a:r>
              <a:rPr lang="en-US" i="1" dirty="0" err="1"/>
              <a:t>manneken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i="1" dirty="0" err="1"/>
              <a:t>man+ken</a:t>
            </a:r>
            <a:r>
              <a:rPr lang="en-US" i="1" dirty="0"/>
              <a:t> </a:t>
            </a:r>
            <a:r>
              <a:rPr lang="en-US" dirty="0"/>
              <a:t>meaning “little man”)</a:t>
            </a:r>
          </a:p>
          <a:p>
            <a:r>
              <a:rPr lang="en-US" dirty="0"/>
              <a:t>In Dutch: </a:t>
            </a:r>
            <a:r>
              <a:rPr lang="nl-NL" i="1" dirty="0"/>
              <a:t>mannequin, etalagepop </a:t>
            </a:r>
            <a:r>
              <a:rPr lang="nl-NL" dirty="0"/>
              <a:t>(display </a:t>
            </a:r>
            <a:r>
              <a:rPr lang="nl-NL" dirty="0" err="1"/>
              <a:t>figure</a:t>
            </a:r>
            <a:r>
              <a:rPr lang="nl-NL" dirty="0"/>
              <a:t>)</a:t>
            </a:r>
            <a:endParaRPr lang="en-US" i="1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 descr="A picture containing animal&#10;&#10;Description automatically generated">
            <a:extLst>
              <a:ext uri="{FF2B5EF4-FFF2-40B4-BE49-F238E27FC236}">
                <a16:creationId xmlns:a16="http://schemas.microsoft.com/office/drawing/2014/main" id="{AE0775F6-E4F9-2A45-ADEC-13679EA90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" r="663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65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C52D-DB74-AA47-90FF-D6E79A1E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Cookie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68D4-B3AB-274F-8FB5-6F8D4B063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i="1" dirty="0" err="1"/>
              <a:t>koekje</a:t>
            </a:r>
            <a:r>
              <a:rPr lang="en-US" i="1" dirty="0"/>
              <a:t> </a:t>
            </a:r>
            <a:r>
              <a:rPr lang="en-GB" dirty="0"/>
              <a:t>/</a:t>
            </a:r>
            <a:r>
              <a:rPr lang="en-GB" dirty="0" err="1"/>
              <a:t>kuk.jə</a:t>
            </a:r>
            <a:r>
              <a:rPr lang="en-GB" dirty="0"/>
              <a:t>/</a:t>
            </a:r>
          </a:p>
          <a:p>
            <a:r>
              <a:rPr lang="en-GB" dirty="0"/>
              <a:t>Diminutive of </a:t>
            </a:r>
            <a:r>
              <a:rPr lang="en-GB" i="1" dirty="0" err="1"/>
              <a:t>koek</a:t>
            </a:r>
            <a:r>
              <a:rPr lang="en-GB" i="1" dirty="0"/>
              <a:t> </a:t>
            </a:r>
            <a:r>
              <a:rPr lang="en-GB" dirty="0"/>
              <a:t>from ME </a:t>
            </a:r>
            <a:r>
              <a:rPr lang="en-GB" i="1" dirty="0" err="1"/>
              <a:t>coeke</a:t>
            </a:r>
            <a:r>
              <a:rPr lang="en-GB" i="1" dirty="0"/>
              <a:t> </a:t>
            </a:r>
          </a:p>
          <a:p>
            <a:pPr marL="0" indent="0">
              <a:buNone/>
            </a:pPr>
            <a:endParaRPr lang="en-GB" sz="1800" b="1" i="1" dirty="0"/>
          </a:p>
          <a:p>
            <a:endParaRPr lang="en-GB" sz="1800" i="1" dirty="0"/>
          </a:p>
          <a:p>
            <a:r>
              <a:rPr lang="en-GB" sz="1800" dirty="0">
                <a:hlinkClick r:id="rId2"/>
              </a:rPr>
              <a:t>https://en.wiktionary.org/wiki/Reconstruction:Proto-Germanic/k%C5%8Dk%C3%B4</a:t>
            </a:r>
            <a:endParaRPr lang="en-US" sz="18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D4C8B-CCC2-304B-AF3E-869A3BDB3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17" r="1350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13839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7A15E-D56F-2146-BC34-83C8C6D9F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D396-B470-6344-AAEF-594DCD47F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i="1" dirty="0" err="1"/>
              <a:t>ijsberg</a:t>
            </a:r>
            <a:r>
              <a:rPr lang="en-US" dirty="0"/>
              <a:t> (ice mountain)</a:t>
            </a:r>
          </a:p>
          <a:p>
            <a:r>
              <a:rPr lang="en-US" i="1" dirty="0" err="1"/>
              <a:t>Ijs</a:t>
            </a:r>
            <a:r>
              <a:rPr lang="en-US" i="1" dirty="0"/>
              <a:t>: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https://en.wiktionary.org/wiki/Reconstruction:Proto-Germanic/%C4%ABs%C4%85</a:t>
            </a:r>
            <a:endParaRPr lang="en-GB" dirty="0"/>
          </a:p>
          <a:p>
            <a:pPr marL="0" indent="0">
              <a:buNone/>
            </a:pPr>
            <a:endParaRPr lang="en-GB" i="1" dirty="0"/>
          </a:p>
          <a:p>
            <a:pPr marL="0" indent="0">
              <a:buNone/>
            </a:pPr>
            <a:r>
              <a:rPr lang="en-US" i="1" dirty="0"/>
              <a:t>Berg: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https://en.wiktionary.org/wiki/Reconstruction:Proto-Germanic/bergaz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67547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A7694B85-B09B-EF4B-9E55-4AB4B1CFA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5018B-E6C4-984D-BA88-B647309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Dutch Borrowings in Czech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86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C37E-3D45-404B-A34C-56B4A33F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Duna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7EE13-D449-8C4A-B830-44F54C2EC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MD </a:t>
            </a:r>
            <a:r>
              <a:rPr lang="en-US" i="1" dirty="0" err="1"/>
              <a:t>dūne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sz="1800" dirty="0">
                <a:hlinkClick r:id="rId2"/>
              </a:rPr>
              <a:t>https://en.wiktionary.org/wiki/dune#Middle_Dutch</a:t>
            </a:r>
            <a:endParaRPr lang="en-GB" sz="1800" dirty="0"/>
          </a:p>
          <a:p>
            <a:endParaRPr lang="en-GB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8B521-9C58-724D-931F-6C7AD035D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61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7243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1A57-C1BA-454F-8B0F-96D654A8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Kajuta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81080-32BB-0840-8F67-F7C1DDF3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nl-NL" i="1" dirty="0"/>
              <a:t>kajuit </a:t>
            </a:r>
            <a:r>
              <a:rPr lang="nl-NL" dirty="0" err="1"/>
              <a:t>meaning</a:t>
            </a:r>
            <a:r>
              <a:rPr lang="nl-NL" dirty="0"/>
              <a:t> </a:t>
            </a:r>
            <a:r>
              <a:rPr lang="nl-NL" dirty="0" err="1"/>
              <a:t>cabin</a:t>
            </a:r>
            <a:r>
              <a:rPr lang="nl-NL" dirty="0"/>
              <a:t> on a </a:t>
            </a:r>
            <a:r>
              <a:rPr lang="nl-NL" dirty="0" err="1"/>
              <a:t>ship</a:t>
            </a:r>
            <a:endParaRPr lang="nl-NL" dirty="0"/>
          </a:p>
          <a:p>
            <a:r>
              <a:rPr lang="nl-NL" dirty="0" err="1"/>
              <a:t>Possibly</a:t>
            </a:r>
            <a:r>
              <a:rPr lang="nl-NL" dirty="0"/>
              <a:t> </a:t>
            </a:r>
            <a:r>
              <a:rPr lang="nl-NL" dirty="0" err="1"/>
              <a:t>borrowed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OF</a:t>
            </a:r>
          </a:p>
          <a:p>
            <a:r>
              <a:rPr lang="nl-NL" dirty="0" err="1"/>
              <a:t>German</a:t>
            </a:r>
            <a:r>
              <a:rPr lang="nl-NL" dirty="0"/>
              <a:t> </a:t>
            </a:r>
            <a:r>
              <a:rPr lang="nl-NL" i="1" dirty="0" err="1"/>
              <a:t>Kajüte</a:t>
            </a:r>
            <a:r>
              <a:rPr lang="nl-NL" i="1" dirty="0"/>
              <a:t>, </a:t>
            </a:r>
            <a:r>
              <a:rPr lang="nl-NL" dirty="0" err="1"/>
              <a:t>possibly</a:t>
            </a:r>
            <a:r>
              <a:rPr lang="nl-NL" dirty="0"/>
              <a:t> </a:t>
            </a:r>
            <a:r>
              <a:rPr lang="nl-NL" dirty="0" err="1"/>
              <a:t>borrowed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MD </a:t>
            </a:r>
            <a:r>
              <a:rPr lang="nl-NL" i="1" dirty="0" err="1"/>
              <a:t>kayhute</a:t>
            </a:r>
            <a:r>
              <a:rPr lang="nl-NL" i="1" dirty="0"/>
              <a:t> </a:t>
            </a:r>
          </a:p>
          <a:p>
            <a:r>
              <a:rPr lang="nl-NL" dirty="0"/>
              <a:t>English </a:t>
            </a:r>
            <a:r>
              <a:rPr lang="nl-NL" i="1" dirty="0"/>
              <a:t>hut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en-GB" dirty="0">
                <a:hlinkClick r:id="rId2"/>
              </a:rPr>
              <a:t>https://en.wiktionary.org/wiki/kajuit#Dutch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4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7DF74-E07A-3C49-A753-67D66CAD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4400"/>
              <a:t>Borrowing vs Cognate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B2712-25E1-9941-8353-486BE6D4B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940768"/>
            <a:ext cx="5127029" cy="428305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Cognates: f</a:t>
            </a:r>
            <a:r>
              <a:rPr lang="en-GB" sz="2400" dirty="0" err="1"/>
              <a:t>orms</a:t>
            </a:r>
            <a:r>
              <a:rPr lang="en-GB" sz="2400" dirty="0"/>
              <a:t> of the same word existing independently in different languages, e.g. Skt. </a:t>
            </a:r>
            <a:r>
              <a:rPr lang="en-GB" sz="2400" i="1" dirty="0"/>
              <a:t>raja</a:t>
            </a:r>
            <a:r>
              <a:rPr lang="en-GB" sz="2400" dirty="0"/>
              <a:t>, Lat. </a:t>
            </a:r>
            <a:r>
              <a:rPr lang="en-GB" sz="2400" i="1" dirty="0"/>
              <a:t>rex (reg-), </a:t>
            </a:r>
            <a:r>
              <a:rPr lang="en-GB" sz="2400" dirty="0"/>
              <a:t>and OE </a:t>
            </a:r>
            <a:r>
              <a:rPr lang="en-GB" sz="2400" i="1" dirty="0"/>
              <a:t>rice </a:t>
            </a:r>
            <a:r>
              <a:rPr lang="en-GB" sz="2400" dirty="0"/>
              <a:t>meaning ‘king, kingdom’. These are direct continuations from a single original word in the parent language, in this case *reg in Proto-Indo-European. (</a:t>
            </a:r>
            <a:r>
              <a:rPr lang="en-GB" sz="2400" dirty="0" err="1"/>
              <a:t>Arnovick</a:t>
            </a:r>
            <a:r>
              <a:rPr lang="en-GB" sz="2400" dirty="0"/>
              <a:t>, 111). </a:t>
            </a:r>
          </a:p>
          <a:p>
            <a:r>
              <a:rPr lang="en-GB" sz="2400" dirty="0"/>
              <a:t>Often, the meaning is slightly different: English </a:t>
            </a:r>
            <a:r>
              <a:rPr lang="en-GB" sz="2400" i="1" dirty="0"/>
              <a:t>deer</a:t>
            </a:r>
            <a:r>
              <a:rPr lang="en-GB" sz="2400" dirty="0"/>
              <a:t>/ Dutch </a:t>
            </a:r>
            <a:r>
              <a:rPr lang="en-GB" sz="2400" i="1" dirty="0" err="1"/>
              <a:t>dier</a:t>
            </a:r>
            <a:r>
              <a:rPr lang="en-GB" sz="2400" dirty="0"/>
              <a:t> and German </a:t>
            </a:r>
            <a:r>
              <a:rPr lang="en-GB" sz="2400" i="1" dirty="0"/>
              <a:t>tier</a:t>
            </a:r>
            <a:r>
              <a:rPr lang="en-GB" sz="2400" dirty="0"/>
              <a:t> rom Proto-Germanic </a:t>
            </a:r>
            <a:r>
              <a:rPr lang="en-GB" sz="2400" i="1" dirty="0"/>
              <a:t>*</a:t>
            </a:r>
            <a:r>
              <a:rPr lang="en-GB" sz="2400" i="1" dirty="0" err="1"/>
              <a:t>deuzą</a:t>
            </a:r>
            <a:r>
              <a:rPr lang="en-GB" sz="2400" dirty="0"/>
              <a:t>, from Proto-Indo-European </a:t>
            </a:r>
            <a:r>
              <a:rPr lang="en-GB" sz="2400" i="1" dirty="0"/>
              <a:t>*</a:t>
            </a:r>
            <a:r>
              <a:rPr lang="en-GB" sz="2400" i="1" dirty="0" err="1"/>
              <a:t>dʰewsóm</a:t>
            </a:r>
            <a:r>
              <a:rPr lang="en-GB" sz="2400" i="1" dirty="0"/>
              <a:t> </a:t>
            </a:r>
            <a:r>
              <a:rPr lang="en-GB" sz="2400" dirty="0"/>
              <a:t>(“living thing”). In English – specialization. </a:t>
            </a:r>
          </a:p>
          <a:p>
            <a:endParaRPr lang="en-US" sz="2000" dirty="0"/>
          </a:p>
        </p:txBody>
      </p:sp>
      <p:pic>
        <p:nvPicPr>
          <p:cNvPr id="4" name="Picture 3" descr="A close up of a mans face&#10;&#10;Description automatically generated">
            <a:extLst>
              <a:ext uri="{FF2B5EF4-FFF2-40B4-BE49-F238E27FC236}">
                <a16:creationId xmlns:a16="http://schemas.microsoft.com/office/drawing/2014/main" id="{3AE595B7-4BAC-5E4F-9990-8978B1743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8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EB11B6-504F-5649-8784-A7C1C4729711}"/>
              </a:ext>
            </a:extLst>
          </p:cNvPr>
          <p:cNvSpPr txBox="1"/>
          <p:nvPr/>
        </p:nvSpPr>
        <p:spPr>
          <a:xfrm>
            <a:off x="6811346" y="1231640"/>
            <a:ext cx="1268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0D969-F483-5E48-9820-B9FE66DE097C}"/>
              </a:ext>
            </a:extLst>
          </p:cNvPr>
          <p:cNvSpPr txBox="1"/>
          <p:nvPr/>
        </p:nvSpPr>
        <p:spPr>
          <a:xfrm>
            <a:off x="9610530" y="1231640"/>
            <a:ext cx="1268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Brood</a:t>
            </a:r>
          </a:p>
        </p:txBody>
      </p:sp>
    </p:spTree>
    <p:extLst>
      <p:ext uri="{BB962C8B-B14F-4D97-AF65-F5344CB8AC3E}">
        <p14:creationId xmlns:p14="http://schemas.microsoft.com/office/powerpoint/2010/main" val="3500213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0579A-FBE6-0B49-9211-75F7A9292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 err="1"/>
              <a:t>Komando</a:t>
            </a:r>
            <a:r>
              <a:rPr lang="en-US" sz="4400"/>
              <a:t> (Afrikaans)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3BAD-677A-BA44-9CFB-D7E95C0E3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GB" i="1" dirty="0" err="1"/>
              <a:t>kommando</a:t>
            </a:r>
            <a:r>
              <a:rPr lang="en-GB" i="1" dirty="0"/>
              <a:t> (</a:t>
            </a:r>
            <a:r>
              <a:rPr lang="en-GB" dirty="0"/>
              <a:t>An organized force of Boer troops in South Africa; a raid by such troops)</a:t>
            </a:r>
          </a:p>
          <a:p>
            <a:r>
              <a:rPr lang="en-GB" dirty="0"/>
              <a:t>Meaning a small fighting force specially trained for making quick destructive raids against enemy-held areas. </a:t>
            </a:r>
          </a:p>
          <a:p>
            <a:endParaRPr lang="en-GB" sz="18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0AA5F2-E3C4-0141-8021-1FA22C5146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50" r="2601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54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D878-B60E-4B42-A096-0EA6B6A20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31438-032C-2848-94B0-D6D0496C4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Brinton, </a:t>
            </a:r>
            <a:r>
              <a:rPr lang="en-GB" dirty="0" err="1"/>
              <a:t>J.Laurel</a:t>
            </a:r>
            <a:r>
              <a:rPr lang="en-GB" dirty="0"/>
              <a:t>, and </a:t>
            </a:r>
            <a:r>
              <a:rPr lang="en-GB" dirty="0" err="1"/>
              <a:t>Arnovick</a:t>
            </a:r>
            <a:r>
              <a:rPr lang="en-GB" dirty="0"/>
              <a:t>, Leslie K.. </a:t>
            </a:r>
            <a:r>
              <a:rPr lang="en-GB" i="1" dirty="0"/>
              <a:t>The English Language, A Linguistic History, </a:t>
            </a:r>
            <a:r>
              <a:rPr lang="en-GB" dirty="0"/>
              <a:t>second edition. Oxford University Press. </a:t>
            </a:r>
          </a:p>
          <a:p>
            <a:r>
              <a:rPr lang="en-GB" dirty="0">
                <a:hlinkClick r:id="rId2"/>
              </a:rPr>
              <a:t>https://en.wiktionary.org/</a:t>
            </a:r>
            <a:endParaRPr lang="en-GB" dirty="0"/>
          </a:p>
          <a:p>
            <a:r>
              <a:rPr lang="en-GB" dirty="0">
                <a:hlinkClick r:id="rId3"/>
              </a:rPr>
              <a:t>https://www.learndutch.org/</a:t>
            </a:r>
            <a:endParaRPr lang="en-GB" dirty="0"/>
          </a:p>
          <a:p>
            <a:r>
              <a:rPr lang="en-GB" u="sng" dirty="0">
                <a:hlinkClick r:id="rId4"/>
              </a:rPr>
              <a:t>https://www.dailywritingtips.com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5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A617-0779-5B4B-9945-C77A958D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Borrowings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A5923-812D-064C-9921-6D6960664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 “copied” from other languages for various reasons: </a:t>
            </a:r>
            <a:r>
              <a:rPr lang="en-GB" dirty="0"/>
              <a:t>we may lack the word for a thing or a concept, the foreign term may be shorter or simpler, the foreign term may capture a nuance of meaning that we lack, or the language from which the word comes may carry prestige or dominate in a particular field. (</a:t>
            </a:r>
            <a:r>
              <a:rPr lang="en-GB" dirty="0" err="1"/>
              <a:t>Arnovick</a:t>
            </a:r>
            <a:r>
              <a:rPr lang="en-GB" dirty="0"/>
              <a:t>, 62) </a:t>
            </a:r>
          </a:p>
          <a:p>
            <a:r>
              <a:rPr lang="en-GB" dirty="0"/>
              <a:t>“animal”</a:t>
            </a:r>
          </a:p>
          <a:p>
            <a:r>
              <a:rPr lang="en-GB" dirty="0"/>
              <a:t>“regal” vs “rice” and OD “</a:t>
            </a:r>
            <a:r>
              <a:rPr lang="en-GB" dirty="0" err="1"/>
              <a:t>riki</a:t>
            </a:r>
            <a:r>
              <a:rPr lang="en-GB" dirty="0"/>
              <a:t> (kingdom, empire)”</a:t>
            </a:r>
          </a:p>
          <a:p>
            <a:r>
              <a:rPr lang="en-GB" dirty="0">
                <a:hlinkClick r:id="rId2"/>
              </a:rPr>
              <a:t>https://en.wiktionary.org/wiki/Reconstruction:Proto-Germanic/r%C4%ABkij%C4%85</a:t>
            </a:r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4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946C94-E190-3E49-81EF-6EF5C12FF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5F20C-AB29-E140-9BD2-13CDE5C9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Borrowings in English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8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EF3AC-7036-DD42-B38A-4EC900BC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 i="1" dirty="0"/>
              <a:t>Skipper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D56EB8-37DF-1F4D-9E66-37F23A1D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i="1" dirty="0" err="1"/>
              <a:t>schipper</a:t>
            </a:r>
            <a:r>
              <a:rPr lang="en-US" i="1" dirty="0"/>
              <a:t> /</a:t>
            </a:r>
            <a:r>
              <a:rPr lang="en-GB" dirty="0"/>
              <a:t>ˈ</a:t>
            </a:r>
            <a:r>
              <a:rPr lang="en-GB" dirty="0" err="1"/>
              <a:t>sxɪ.pər</a:t>
            </a:r>
            <a:r>
              <a:rPr lang="en-GB" dirty="0"/>
              <a:t>/  </a:t>
            </a:r>
            <a:r>
              <a:rPr lang="en-US" dirty="0"/>
              <a:t>( crew member, someone who ships)</a:t>
            </a:r>
          </a:p>
          <a:p>
            <a:r>
              <a:rPr lang="en-US" dirty="0"/>
              <a:t>Meaning: </a:t>
            </a:r>
          </a:p>
          <a:p>
            <a:pPr lvl="1"/>
            <a:r>
              <a:rPr lang="en-US" sz="2800" dirty="0"/>
              <a:t>1. ship captain</a:t>
            </a:r>
          </a:p>
          <a:p>
            <a:pPr lvl="1"/>
            <a:r>
              <a:rPr lang="en-US" sz="2800" dirty="0"/>
              <a:t>2. Coach, director</a:t>
            </a:r>
          </a:p>
          <a:p>
            <a:pPr lvl="1"/>
            <a:r>
              <a:rPr lang="en-US" sz="2800" dirty="0"/>
              <a:t>3. Sports captain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2"/>
            <a:endParaRPr lang="en-US" sz="1800" dirty="0"/>
          </a:p>
        </p:txBody>
      </p:sp>
      <p:pic>
        <p:nvPicPr>
          <p:cNvPr id="10" name="Picture 9" descr="A person in a match&#10;&#10;Description automatically generated">
            <a:extLst>
              <a:ext uri="{FF2B5EF4-FFF2-40B4-BE49-F238E27FC236}">
                <a16:creationId xmlns:a16="http://schemas.microsoft.com/office/drawing/2014/main" id="{DA0E3344-E77C-6940-AF29-7C752D33B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3" r="2773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44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0880F-41DA-B141-988F-0A3535218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Smuggler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10E36-F4A7-DD47-9937-C9CD3EFC9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GB" i="1" dirty="0" err="1"/>
              <a:t>smokkelen</a:t>
            </a:r>
            <a:r>
              <a:rPr lang="en-GB" i="1" dirty="0"/>
              <a:t> </a:t>
            </a:r>
            <a:r>
              <a:rPr lang="en-GB" dirty="0"/>
              <a:t>/ˈ</a:t>
            </a:r>
            <a:r>
              <a:rPr lang="en-GB" dirty="0" err="1"/>
              <a:t>smɔ.kə.lə</a:t>
            </a:r>
            <a:r>
              <a:rPr lang="en-GB" dirty="0"/>
              <a:t>(n)/ </a:t>
            </a:r>
            <a:r>
              <a:rPr lang="en-GB" i="1" dirty="0"/>
              <a:t>(transport contraband)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99660-01AF-114F-833C-9608D340B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2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884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3196-B7A8-F247-8E81-8FBB461F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 dirty="0"/>
              <a:t>Avast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13EC4-C249-8B49-805E-510FAB052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i="1" dirty="0" err="1"/>
              <a:t>hou</a:t>
            </a:r>
            <a:r>
              <a:rPr lang="en-US" i="1" dirty="0"/>
              <a:t> vast </a:t>
            </a:r>
            <a:r>
              <a:rPr lang="en-US" dirty="0"/>
              <a:t>(hold tight, </a:t>
            </a:r>
          </a:p>
          <a:p>
            <a:pPr marL="0" indent="0">
              <a:buNone/>
            </a:pPr>
            <a:r>
              <a:rPr lang="en-US" dirty="0"/>
              <a:t>hold fast)</a:t>
            </a:r>
          </a:p>
          <a:p>
            <a:r>
              <a:rPr lang="en-US" dirty="0"/>
              <a:t>Meaning </a:t>
            </a:r>
            <a:r>
              <a:rPr lang="en-US" i="1" dirty="0"/>
              <a:t>halt, stop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7F43BD2-AF39-6B44-94E3-EB2D1094A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" r="4411" b="-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949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5495-5405-1143-9754-4CF2DA67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sz="4400"/>
              <a:t>Brackish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23310-CC3D-9447-BEEE-CF64391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dirty="0"/>
              <a:t>From MD </a:t>
            </a:r>
            <a:r>
              <a:rPr lang="en-US" i="1" dirty="0" err="1"/>
              <a:t>brac</a:t>
            </a:r>
            <a:r>
              <a:rPr lang="en-US" i="1" dirty="0"/>
              <a:t> </a:t>
            </a:r>
            <a:r>
              <a:rPr lang="en-US" dirty="0"/>
              <a:t>(salty)</a:t>
            </a:r>
          </a:p>
          <a:p>
            <a:r>
              <a:rPr lang="en-US" dirty="0"/>
              <a:t>Meaning: </a:t>
            </a:r>
          </a:p>
          <a:p>
            <a:pPr lvl="1"/>
            <a:r>
              <a:rPr lang="en-US" sz="2800" dirty="0"/>
              <a:t>“salty,” especially of water.</a:t>
            </a:r>
          </a:p>
          <a:p>
            <a:pPr lvl="1"/>
            <a:r>
              <a:rPr lang="en-US" sz="2800" dirty="0"/>
              <a:t>“distasteful”</a:t>
            </a:r>
          </a:p>
          <a:p>
            <a:pPr lvl="1"/>
            <a:r>
              <a:rPr lang="en-US" sz="2800" dirty="0"/>
              <a:t>“repulsive”</a:t>
            </a:r>
          </a:p>
        </p:txBody>
      </p:sp>
      <p:pic>
        <p:nvPicPr>
          <p:cNvPr id="4" name="Picture 3" descr="A close up of a sandy beach&#10;&#10;Description automatically generated">
            <a:extLst>
              <a:ext uri="{FF2B5EF4-FFF2-40B4-BE49-F238E27FC236}">
                <a16:creationId xmlns:a16="http://schemas.microsoft.com/office/drawing/2014/main" id="{BB9119A3-D3A0-1147-97B6-5B23A38A4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75" r="10859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207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A3E131-FEA3-8140-9594-9C7F76F32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84412"/>
            <a:ext cx="10905066" cy="46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61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695</Words>
  <Application>Microsoft Macintosh PowerPoint</Application>
  <PresentationFormat>Widescreen</PresentationFormat>
  <Paragraphs>85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Dutch Borrowings  </vt:lpstr>
      <vt:lpstr>Borrowing vs Cognate</vt:lpstr>
      <vt:lpstr>Borrowings</vt:lpstr>
      <vt:lpstr>Borrowings in English</vt:lpstr>
      <vt:lpstr>Skipper</vt:lpstr>
      <vt:lpstr>Smuggler</vt:lpstr>
      <vt:lpstr>Avast</vt:lpstr>
      <vt:lpstr>Brackish</vt:lpstr>
      <vt:lpstr>PowerPoint Presentation</vt:lpstr>
      <vt:lpstr>Cruise</vt:lpstr>
      <vt:lpstr>Gas</vt:lpstr>
      <vt:lpstr>Yankee</vt:lpstr>
      <vt:lpstr>Boss </vt:lpstr>
      <vt:lpstr>Mannequin </vt:lpstr>
      <vt:lpstr>Cookie</vt:lpstr>
      <vt:lpstr>Iceberg</vt:lpstr>
      <vt:lpstr>Dutch Borrowings in Czech</vt:lpstr>
      <vt:lpstr>Duna</vt:lpstr>
      <vt:lpstr>Kajuta</vt:lpstr>
      <vt:lpstr>Komando (Afrikaans)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Dutch Borrowings  </dc:title>
  <dc:creator>Krejčí, Štěpán</dc:creator>
  <cp:lastModifiedBy>Krejčí, Štěpán</cp:lastModifiedBy>
  <cp:revision>1</cp:revision>
  <dcterms:created xsi:type="dcterms:W3CDTF">2019-11-05T16:20:29Z</dcterms:created>
  <dcterms:modified xsi:type="dcterms:W3CDTF">2019-11-05T16:22:29Z</dcterms:modified>
</cp:coreProperties>
</file>