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3E583E-CA1E-4322-B676-B6BF8E1DF15C}" v="3114" dt="2019-12-01T12:46:04.935"/>
    <p1510:client id="{BE063613-2A75-4BCE-B9D6-62FFA4B859EB}" v="91" dt="2019-12-01T10:39:25.6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426" y="905876"/>
            <a:ext cx="8991600" cy="2407920"/>
          </a:xfrm>
          <a:solidFill>
            <a:schemeClr val="tx1"/>
          </a:solidFill>
        </p:spPr>
        <p:txBody>
          <a:bodyPr vert="horz" lIns="274320" tIns="182880" rIns="274320" bIns="182880" rtlCol="0" anchor="ctr" anchorCtr="1">
            <a:noAutofit/>
          </a:bodyPr>
          <a:lstStyle/>
          <a:p>
            <a:r>
              <a:rPr lang="en-US" sz="6600" b="1" dirty="0">
                <a:solidFill>
                  <a:srgbClr val="C00000"/>
                </a:solidFill>
                <a:latin typeface="Courier New"/>
                <a:cs typeface="Courier New"/>
              </a:rPr>
              <a:t>THE </a:t>
            </a:r>
            <a:r>
              <a:rPr lang="en-US" sz="6600" b="1" dirty="0" err="1">
                <a:solidFill>
                  <a:srgbClr val="C00000"/>
                </a:solidFill>
                <a:latin typeface="Courier New"/>
                <a:cs typeface="Courier New"/>
              </a:rPr>
              <a:t>anglo-dutch</a:t>
            </a:r>
            <a:r>
              <a:rPr lang="en-US" sz="6600" b="1" dirty="0">
                <a:solidFill>
                  <a:srgbClr val="C00000"/>
                </a:solidFill>
                <a:latin typeface="Courier New"/>
                <a:cs typeface="Courier New"/>
              </a:rPr>
              <a:t> relations</a:t>
            </a:r>
            <a:endParaRPr lang="en-US" sz="6600" b="1">
              <a:solidFill>
                <a:srgbClr val="C00000"/>
              </a:solidFill>
              <a:latin typeface="Courier New"/>
              <a:cs typeface="Courier New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7685" y="5617751"/>
            <a:ext cx="6801612" cy="123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ourier New"/>
                <a:cs typeface="Courier New"/>
              </a:rPr>
              <a:t>Monika </a:t>
            </a:r>
            <a:r>
              <a:rPr lang="en-US" dirty="0" err="1">
                <a:latin typeface="Courier New"/>
                <a:cs typeface="Courier New"/>
              </a:rPr>
              <a:t>Bílková</a:t>
            </a:r>
            <a:endParaRPr lang="en-US">
              <a:latin typeface="Courier New"/>
              <a:cs typeface="Courier New"/>
            </a:endParaRPr>
          </a:p>
        </p:txBody>
      </p:sp>
      <p:pic>
        <p:nvPicPr>
          <p:cNvPr id="4" name="Obrázek 4" descr="Obsah obrázku kreslení&#10;&#10;Popis vygenerovaný s velmi vysokou mírou spolehlivosti">
            <a:extLst>
              <a:ext uri="{FF2B5EF4-FFF2-40B4-BE49-F238E27FC236}">
                <a16:creationId xmlns:a16="http://schemas.microsoft.com/office/drawing/2014/main" id="{4AA702C5-8602-49AC-B4BD-22ACCD2D0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702131"/>
            <a:ext cx="2743200" cy="161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91CC27-D982-40A6-8C5C-60759BC4E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9778" y="237025"/>
            <a:ext cx="10058860" cy="590556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Ø"/>
            </a:pPr>
            <a:r>
              <a:rPr lang="cs-CZ" sz="2800" b="1">
                <a:solidFill>
                  <a:schemeClr val="bg1"/>
                </a:solidFill>
                <a:latin typeface="Courier New"/>
                <a:cs typeface="Courier New"/>
              </a:rPr>
              <a:t>various sectors: </a:t>
            </a:r>
            <a:endParaRPr lang="cs-CZ">
              <a:solidFill>
                <a:schemeClr val="bg1"/>
              </a:solidFill>
              <a:latin typeface="Gill Sans MT" panose="020B0502020104020203"/>
              <a:cs typeface="Courier New"/>
            </a:endParaRPr>
          </a:p>
          <a:p>
            <a:r>
              <a:rPr lang="cs-CZ" sz="2800" u="sng">
                <a:solidFill>
                  <a:schemeClr val="bg1"/>
                </a:solidFill>
                <a:latin typeface="Courier New"/>
                <a:cs typeface="Courier New"/>
              </a:rPr>
              <a:t>food and drinks</a:t>
            </a:r>
            <a:r>
              <a:rPr lang="cs-CZ" sz="2800">
                <a:solidFill>
                  <a:schemeClr val="bg1"/>
                </a:solidFill>
                <a:latin typeface="Courier New"/>
                <a:cs typeface="Courier New"/>
              </a:rPr>
              <a:t> - </a:t>
            </a:r>
            <a:r>
              <a:rPr lang="cs-CZ" sz="28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"</a:t>
            </a:r>
            <a:r>
              <a:rPr lang="cs-CZ" sz="2800">
                <a:solidFill>
                  <a:schemeClr val="bg1"/>
                </a:solidFill>
                <a:latin typeface="Courier New"/>
                <a:cs typeface="Courier New"/>
              </a:rPr>
              <a:t>Coleslaw</a:t>
            </a:r>
            <a:r>
              <a:rPr lang="cs-CZ" sz="28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"</a:t>
            </a:r>
            <a:r>
              <a:rPr lang="cs-CZ" sz="2800">
                <a:solidFill>
                  <a:schemeClr val="bg1"/>
                </a:solidFill>
                <a:latin typeface="Courier New"/>
                <a:cs typeface="Courier New"/>
              </a:rPr>
              <a:t> from </a:t>
            </a:r>
            <a:r>
              <a:rPr lang="cs-CZ" sz="28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"</a:t>
            </a:r>
            <a:r>
              <a:rPr lang="cs-CZ" sz="2800">
                <a:solidFill>
                  <a:schemeClr val="bg1"/>
                </a:solidFill>
                <a:latin typeface="Courier New"/>
                <a:cs typeface="Courier New"/>
              </a:rPr>
              <a:t>koolsla</a:t>
            </a:r>
            <a:r>
              <a:rPr lang="cs-CZ" sz="28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"</a:t>
            </a:r>
            <a:r>
              <a:rPr lang="cs-CZ" sz="2800">
                <a:solidFill>
                  <a:schemeClr val="bg1"/>
                </a:solidFill>
                <a:latin typeface="Courier New"/>
                <a:cs typeface="Courier New"/>
              </a:rPr>
              <a:t> – literally cabbage salad </a:t>
            </a:r>
            <a:endParaRPr lang="cs-CZ" u="sng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cs-CZ" sz="2800" u="sng">
                <a:solidFill>
                  <a:schemeClr val="bg1"/>
                </a:solidFill>
                <a:latin typeface="Courier New"/>
                <a:cs typeface="Courier New"/>
              </a:rPr>
              <a:t>sea and sailing, travelling</a:t>
            </a:r>
            <a:r>
              <a:rPr lang="cs-CZ" sz="2800">
                <a:solidFill>
                  <a:schemeClr val="bg1"/>
                </a:solidFill>
                <a:latin typeface="Courier New"/>
                <a:cs typeface="Courier New"/>
              </a:rPr>
              <a:t> (for example: "deck' from "</a:t>
            </a:r>
            <a:r>
              <a:rPr lang="cs-CZ" sz="2800" i="1">
                <a:solidFill>
                  <a:schemeClr val="bg1"/>
                </a:solidFill>
                <a:latin typeface="Courier New"/>
                <a:cs typeface="Courier New"/>
              </a:rPr>
              <a:t>dek</a:t>
            </a:r>
            <a:r>
              <a:rPr lang="cs-CZ" sz="2800">
                <a:solidFill>
                  <a:schemeClr val="bg1"/>
                </a:solidFill>
                <a:latin typeface="Courier New"/>
                <a:cs typeface="Courier New"/>
              </a:rPr>
              <a:t>", meaning "covering", "boss" from </a:t>
            </a:r>
            <a:r>
              <a:rPr lang="cs-CZ" sz="2800" i="1">
                <a:solidFill>
                  <a:schemeClr val="bg1"/>
                </a:solidFill>
                <a:latin typeface="Courier New"/>
                <a:cs typeface="Courier New"/>
              </a:rPr>
              <a:t>"baas"</a:t>
            </a:r>
            <a:r>
              <a:rPr lang="cs-CZ" sz="2800">
                <a:solidFill>
                  <a:schemeClr val="bg1"/>
                </a:solidFill>
                <a:latin typeface="Courier New"/>
                <a:cs typeface="Courier New"/>
              </a:rPr>
              <a:t> - Dutch ship´s captain,</a:t>
            </a:r>
            <a:r>
              <a:rPr lang="cs-CZ" sz="28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"</a:t>
            </a:r>
            <a:r>
              <a:rPr lang="cs-CZ" sz="2800">
                <a:solidFill>
                  <a:schemeClr val="bg1"/>
                </a:solidFill>
                <a:latin typeface="Courier New"/>
                <a:cs typeface="Courier New"/>
              </a:rPr>
              <a:t>landscape</a:t>
            </a:r>
            <a:r>
              <a:rPr lang="cs-CZ" sz="28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" from "landschap"- </a:t>
            </a:r>
            <a:r>
              <a:rPr lang="cs-CZ" sz="2800">
                <a:solidFill>
                  <a:schemeClr val="bg1"/>
                </a:solidFill>
                <a:latin typeface="Courier New"/>
                <a:cs typeface="Courier New"/>
              </a:rPr>
              <a:t>same menaings</a:t>
            </a:r>
            <a:r>
              <a:rPr lang="cs-CZ" sz="2800" dirty="0">
                <a:solidFill>
                  <a:schemeClr val="bg1"/>
                </a:solidFill>
                <a:latin typeface="Courier New"/>
                <a:cs typeface="Courier New"/>
              </a:rPr>
              <a:t> </a:t>
            </a:r>
            <a:r>
              <a:rPr lang="cs-CZ" sz="2800">
                <a:solidFill>
                  <a:schemeClr val="bg1"/>
                </a:solidFill>
                <a:latin typeface="Courier New"/>
                <a:cs typeface="Courier New"/>
              </a:rPr>
              <a:t> , </a:t>
            </a:r>
            <a:r>
              <a:rPr lang="cs-CZ" sz="28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"</a:t>
            </a:r>
            <a:r>
              <a:rPr lang="cs-CZ" sz="2800">
                <a:solidFill>
                  <a:schemeClr val="bg1"/>
                </a:solidFill>
                <a:latin typeface="Courier New"/>
                <a:cs typeface="Courier New"/>
              </a:rPr>
              <a:t>iceberg</a:t>
            </a:r>
            <a:r>
              <a:rPr lang="cs-CZ" sz="28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"</a:t>
            </a:r>
            <a:r>
              <a:rPr lang="cs-CZ" sz="2800">
                <a:solidFill>
                  <a:schemeClr val="bg1"/>
                </a:solidFill>
                <a:latin typeface="Courier New"/>
                <a:cs typeface="Courier New"/>
              </a:rPr>
              <a:t> from </a:t>
            </a:r>
            <a:r>
              <a:rPr lang="cs-CZ" sz="28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"</a:t>
            </a:r>
            <a:r>
              <a:rPr lang="cs-CZ" sz="2800">
                <a:solidFill>
                  <a:schemeClr val="bg1"/>
                </a:solidFill>
                <a:latin typeface="Courier New"/>
                <a:cs typeface="Courier New"/>
              </a:rPr>
              <a:t>ijsberg</a:t>
            </a:r>
            <a:r>
              <a:rPr lang="cs-CZ" sz="28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" </a:t>
            </a:r>
            <a:r>
              <a:rPr lang="cs-CZ" sz="2800">
                <a:solidFill>
                  <a:schemeClr val="bg1"/>
                </a:solidFill>
                <a:latin typeface="Courier New"/>
                <a:cs typeface="Courier New"/>
              </a:rPr>
              <a:t>- literally ice mountain </a:t>
            </a:r>
            <a:endParaRPr lang="cs-CZ">
              <a:solidFill>
                <a:schemeClr val="bg1"/>
              </a:solidFill>
              <a:latin typeface="Courier New"/>
              <a:cs typeface="Courier New"/>
            </a:endParaRPr>
          </a:p>
          <a:p>
            <a:r>
              <a:rPr lang="cs-CZ" sz="2800" u="sng">
                <a:solidFill>
                  <a:schemeClr val="bg1"/>
                </a:solidFill>
                <a:latin typeface="Courier New"/>
                <a:cs typeface="Courier New"/>
              </a:rPr>
              <a:t>names of places</a:t>
            </a:r>
            <a:r>
              <a:rPr lang="cs-CZ" sz="2800">
                <a:solidFill>
                  <a:schemeClr val="bg1"/>
                </a:solidFill>
                <a:latin typeface="Courier New"/>
                <a:cs typeface="Courier New"/>
              </a:rPr>
              <a:t> - Breukelen</a:t>
            </a:r>
            <a:r>
              <a:rPr lang="cs-CZ" sz="2800" dirty="0">
                <a:solidFill>
                  <a:schemeClr val="bg1"/>
                </a:solidFill>
                <a:latin typeface="Courier New"/>
                <a:ea typeface="+mn-lt"/>
                <a:cs typeface="Courier New"/>
              </a:rPr>
              <a:t> </a:t>
            </a:r>
            <a:r>
              <a:rPr lang="cs-CZ" sz="2800" dirty="0">
                <a:solidFill>
                  <a:schemeClr val="bg1"/>
                </a:solidFill>
                <a:ea typeface="+mn-lt"/>
                <a:cs typeface="+mn-lt"/>
              </a:rPr>
              <a:t>→</a:t>
            </a:r>
            <a:r>
              <a:rPr lang="cs-CZ" sz="2800">
                <a:solidFill>
                  <a:schemeClr val="bg1"/>
                </a:solidFill>
                <a:latin typeface="Courier New"/>
                <a:cs typeface="Courier New"/>
              </a:rPr>
              <a:t> Brooklyn </a:t>
            </a:r>
          </a:p>
        </p:txBody>
      </p:sp>
    </p:spTree>
    <p:extLst>
      <p:ext uri="{BB962C8B-B14F-4D97-AF65-F5344CB8AC3E}">
        <p14:creationId xmlns:p14="http://schemas.microsoft.com/office/powerpoint/2010/main" val="1742922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F93F37-5C53-4C8A-86BB-D07A525D8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627" y="337668"/>
            <a:ext cx="10878369" cy="600620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b="1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cs-CZ" sz="3000" b="1">
                <a:solidFill>
                  <a:schemeClr val="bg1"/>
                </a:solidFill>
                <a:latin typeface="Courier New"/>
                <a:cs typeface="Courier New"/>
              </a:rPr>
              <a:t>)Expressions involving the Dutch  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cs-CZ" sz="3000" b="1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Dutch agreement</a:t>
            </a:r>
            <a:r>
              <a:rPr lang="cs-CZ" sz="30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 -  between men who had drunk too much alcohol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cs-CZ" sz="3000" b="1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Dutch courage</a:t>
            </a:r>
            <a:r>
              <a:rPr lang="cs-CZ" sz="30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 -  the false courage produced by the effects of drinking alcohol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cs-CZ" sz="3000" b="1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Dutch leave </a:t>
            </a:r>
            <a:r>
              <a:rPr lang="cs-CZ" sz="30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-</a:t>
            </a:r>
            <a:r>
              <a:rPr lang="cs-CZ" sz="3000" b="1" dirty="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  </a:t>
            </a:r>
            <a:r>
              <a:rPr lang="cs-CZ" sz="30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what a soldier took when he left his base without permission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cs-CZ" sz="3000" b="1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Dutch treat </a:t>
            </a:r>
            <a:r>
              <a:rPr lang="cs-CZ" sz="30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– long ago: a dinner at which the invited guests were expected to pay for their own share of the food and drink, now: when friends go out to have fun, each person pays his own share (in the US also used an expression </a:t>
            </a:r>
            <a:r>
              <a:rPr lang="cs-CZ" sz="3000" b="1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"going Dutch/let's go Dutch" </a:t>
            </a:r>
            <a:r>
              <a:rPr lang="cs-CZ" sz="30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- the difference is that with a Dutch treat, you don't expect it and it is an unpleasant surprise</a:t>
            </a:r>
            <a:endParaRPr lang="cs-CZ" sz="3000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461995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4BC4FF-0DFD-4658-8E96-8D9B121B7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362" y="380800"/>
            <a:ext cx="11223425" cy="648066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Ø"/>
            </a:pPr>
            <a:r>
              <a:rPr lang="cs-CZ" sz="2800" b="1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In Dutch</a:t>
            </a:r>
            <a:r>
              <a:rPr lang="cs-CZ" sz="28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 -  someone said this to you, they were telling you that you were in trouble – someone was angry at you, etc.</a:t>
            </a:r>
            <a:endParaRPr lang="cs-CZ" sz="2800" dirty="0">
              <a:solidFill>
                <a:schemeClr val="bg1"/>
              </a:solidFill>
              <a:latin typeface="Courier New"/>
              <a:ea typeface="+mn-lt"/>
              <a:cs typeface="+mn-lt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cs-CZ" sz="2800" b="1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To talk to someone like a Dutch uncle </a:t>
            </a:r>
            <a:r>
              <a:rPr lang="cs-CZ" sz="28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– to speak in a severy way (</a:t>
            </a:r>
            <a:r>
              <a:rPr lang="cs-CZ" sz="2800" b="1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Dutch uncle – </a:t>
            </a:r>
            <a:r>
              <a:rPr lang="cs-CZ" sz="28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someone very hostile</a:t>
            </a:r>
            <a:endParaRPr lang="cs-CZ" sz="2800" dirty="0">
              <a:solidFill>
                <a:schemeClr val="bg1"/>
              </a:solidFill>
              <a:latin typeface="Courier New"/>
              <a:ea typeface="+mn-lt"/>
              <a:cs typeface="+mn-lt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cs-CZ" sz="2800" b="1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Dutch roll</a:t>
            </a:r>
            <a:r>
              <a:rPr lang="cs-CZ" sz="28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 - the left to right tipping movement made by an aircraft, it is said to derive from the rolling motion of a particular design of Dutch ship, it could also come from the movement made while speed skating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cs-CZ" sz="2800" b="1">
                <a:solidFill>
                  <a:schemeClr val="bg1"/>
                </a:solidFill>
                <a:latin typeface="Courier New"/>
              </a:rPr>
              <a:t>Double Dutch </a:t>
            </a:r>
            <a:r>
              <a:rPr lang="cs-CZ" sz="2800">
                <a:solidFill>
                  <a:schemeClr val="bg1"/>
                </a:solidFill>
                <a:latin typeface="Courier New"/>
              </a:rPr>
              <a:t>– a rope skipping game played by two</a:t>
            </a:r>
            <a:endParaRPr lang="cs-CZ" sz="2800">
              <a:solidFill>
                <a:schemeClr val="bg1"/>
              </a:solidFill>
              <a:latin typeface="Courier New"/>
              <a:cs typeface="Courier New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cs-CZ" sz="2800" b="1">
                <a:solidFill>
                  <a:schemeClr val="bg1"/>
                </a:solidFill>
                <a:latin typeface="Courier New"/>
                <a:cs typeface="Courier New"/>
              </a:rPr>
              <a:t>Dutch Oven</a:t>
            </a:r>
            <a:r>
              <a:rPr lang="cs-CZ" sz="2800">
                <a:solidFill>
                  <a:schemeClr val="bg1"/>
                </a:solidFill>
                <a:latin typeface="Courier New"/>
                <a:cs typeface="Courier New"/>
              </a:rPr>
              <a:t> – cooking pot in America</a:t>
            </a:r>
            <a:endParaRPr lang="cs-CZ" sz="2800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971396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7B1372-C536-4B4B-B6E3-83BDB27EBB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>
                <a:solidFill>
                  <a:srgbClr val="C00000"/>
                </a:solidFill>
                <a:latin typeface="Courier New"/>
                <a:cs typeface="Courier New"/>
              </a:rPr>
              <a:t>THANK YOU FOR YOUR </a:t>
            </a:r>
            <a:r>
              <a:rPr lang="cs-CZ" b="1" dirty="0">
                <a:solidFill>
                  <a:srgbClr val="C00000"/>
                </a:solidFill>
                <a:latin typeface="Courier New"/>
                <a:cs typeface="Courier New"/>
              </a:rPr>
              <a:t>ATTENTION :)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4330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156D4-DF20-41F0-BDA2-E0EB0E7EA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17711"/>
            <a:ext cx="7729728" cy="1116833"/>
          </a:xfrm>
        </p:spPr>
        <p:txBody>
          <a:bodyPr>
            <a:noAutofit/>
          </a:bodyPr>
          <a:lstStyle/>
          <a:p>
            <a:r>
              <a:rPr lang="cs-CZ" sz="6000" b="1" dirty="0" err="1">
                <a:solidFill>
                  <a:srgbClr val="002060"/>
                </a:solidFill>
                <a:latin typeface="Courier New"/>
                <a:cs typeface="Courier New"/>
              </a:rPr>
              <a:t>structure</a:t>
            </a:r>
            <a:endParaRPr lang="cs-CZ" sz="6000" b="1">
              <a:solidFill>
                <a:srgbClr val="002060"/>
              </a:solidFill>
              <a:latin typeface="Courier New"/>
              <a:cs typeface="Courier New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6EE8BD-44C3-48B8-8592-874B87D7A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401" y="1717894"/>
            <a:ext cx="10806481" cy="40221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1. 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Brief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common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history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overview</a:t>
            </a:r>
            <a:endParaRPr lang="cs-CZ" sz="2800" b="1" dirty="0">
              <a:solidFill>
                <a:schemeClr val="bg1"/>
              </a:solidFill>
              <a:latin typeface="Courier New"/>
              <a:cs typeface="Courier New"/>
            </a:endParaRPr>
          </a:p>
          <a:p>
            <a:endParaRPr lang="cs-CZ" sz="2800" b="1" dirty="0">
              <a:solidFill>
                <a:schemeClr val="bg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2. 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Expressions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 in 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the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English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language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involing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     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the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Dutch</a:t>
            </a:r>
            <a:endParaRPr lang="cs-CZ" sz="2800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85839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DD71A-C5CD-4EFE-B51C-F95607301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163" y="2659914"/>
            <a:ext cx="9552316" cy="1286486"/>
          </a:xfrm>
        </p:spPr>
        <p:txBody>
          <a:bodyPr>
            <a:noAutofit/>
          </a:bodyPr>
          <a:lstStyle/>
          <a:p>
            <a:r>
              <a:rPr lang="cs-CZ" sz="5400" b="1" dirty="0">
                <a:solidFill>
                  <a:srgbClr val="C00000"/>
                </a:solidFill>
                <a:latin typeface="Courier New"/>
                <a:cs typeface="Courier New"/>
              </a:rPr>
              <a:t>1. HISTORY OVERVIEW</a:t>
            </a:r>
          </a:p>
        </p:txBody>
      </p:sp>
    </p:spTree>
    <p:extLst>
      <p:ext uri="{BB962C8B-B14F-4D97-AF65-F5344CB8AC3E}">
        <p14:creationId xmlns:p14="http://schemas.microsoft.com/office/powerpoint/2010/main" val="3822676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0917A3-06BC-4CEF-ACBB-55FDEBF58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589" y="375220"/>
            <a:ext cx="7887878" cy="1505021"/>
          </a:xfrm>
        </p:spPr>
        <p:txBody>
          <a:bodyPr>
            <a:noAutofit/>
          </a:bodyPr>
          <a:lstStyle/>
          <a:p>
            <a:r>
              <a:rPr lang="cs-CZ" sz="5400" b="1" dirty="0">
                <a:solidFill>
                  <a:srgbClr val="002060"/>
                </a:solidFill>
                <a:latin typeface="Courier New"/>
                <a:cs typeface="Courier New"/>
              </a:rPr>
              <a:t>IMPORTANT MILESTONES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4E1E32-3FF8-4401-B4F8-CEB53E2BD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4080" y="2091705"/>
            <a:ext cx="9526897" cy="44965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3200" b="1" u="sng" dirty="0">
                <a:solidFill>
                  <a:schemeClr val="bg1"/>
                </a:solidFill>
                <a:latin typeface="Courier New"/>
                <a:cs typeface="Courier New"/>
              </a:rPr>
              <a:t>MIDDLE AGES</a:t>
            </a:r>
          </a:p>
          <a:p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 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economic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 relations 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since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then</a:t>
            </a:r>
            <a:endParaRPr lang="cs-CZ" sz="2800" b="1" dirty="0">
              <a:solidFill>
                <a:schemeClr val="bg1"/>
              </a:solidFill>
              <a:latin typeface="Courier New"/>
              <a:cs typeface="Courier New"/>
            </a:endParaRPr>
          </a:p>
          <a:p>
            <a:endParaRPr lang="cs-CZ" sz="2800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740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1E8B3-CA37-458A-8B94-60AFE2464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89598"/>
            <a:ext cx="7729728" cy="1620040"/>
          </a:xfrm>
        </p:spPr>
        <p:txBody>
          <a:bodyPr>
            <a:noAutofit/>
          </a:bodyPr>
          <a:lstStyle/>
          <a:p>
            <a:r>
              <a:rPr lang="cs-CZ" sz="5400" b="1" dirty="0">
                <a:solidFill>
                  <a:srgbClr val="002060"/>
                </a:solidFill>
                <a:latin typeface="Courier New"/>
                <a:cs typeface="Courier New"/>
              </a:rPr>
              <a:t>IMPORTANT MILESTONES</a:t>
            </a:r>
            <a:endParaRPr lang="cs-CZ" sz="5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BA5561-C72A-4B18-B5B1-05C41E274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872" y="2278610"/>
            <a:ext cx="11683500" cy="409402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sz="2800" b="1" u="sng" dirty="0">
                <a:solidFill>
                  <a:schemeClr val="bg1"/>
                </a:solidFill>
                <a:latin typeface="Courier New"/>
                <a:cs typeface="Courier New"/>
              </a:rPr>
              <a:t>17TH CENTURY </a:t>
            </a:r>
          </a:p>
          <a:p>
            <a:pPr marL="457200" indent="-457200"/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the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 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Dutch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 "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Golden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 Age"</a:t>
            </a:r>
            <a:endParaRPr lang="en-US" sz="2800" b="1" dirty="0">
              <a:solidFill>
                <a:schemeClr val="bg1"/>
              </a:solidFill>
              <a:latin typeface="Courier New"/>
              <a:cs typeface="Courier New"/>
            </a:endParaRPr>
          </a:p>
          <a:p>
            <a:pPr marL="457200" indent="-457200"/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beginning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 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of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 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rivalry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 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between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 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the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 UK and 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the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 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Netherlands</a:t>
            </a:r>
            <a:endParaRPr lang="en-US" sz="2800" b="1">
              <a:solidFill>
                <a:schemeClr val="bg1"/>
              </a:solidFill>
              <a:latin typeface="Courier New"/>
              <a:ea typeface="+mn-lt"/>
              <a:cs typeface="+mn-lt"/>
            </a:endParaRPr>
          </a:p>
          <a:p>
            <a:pPr>
              <a:buFont typeface="Wingdings,Sans-Serif" panose="020B0604020202020204" pitchFamily="34" charset="0"/>
              <a:buChar char="Ø"/>
            </a:pP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various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 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reasons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: </a:t>
            </a:r>
          </a:p>
          <a:p>
            <a:pPr marL="0" indent="0">
              <a:buNone/>
            </a:pP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the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 navy, 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mercantilism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 - 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expansion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, 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colonies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, development</a:t>
            </a:r>
            <a:endParaRPr lang="cs-CZ" sz="2800" b="1" dirty="0">
              <a:solidFill>
                <a:schemeClr val="bg1"/>
              </a:solidFill>
              <a:latin typeface="Courier New"/>
              <a:ea typeface="+mn-lt"/>
              <a:cs typeface="+mn-lt"/>
            </a:endParaRPr>
          </a:p>
          <a:p>
            <a:pPr>
              <a:buFont typeface="Wingdings,Sans-Serif" panose="020B0604020202020204" pitchFamily="34" charset="0"/>
              <a:buChar char="Ø"/>
            </a:pP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complex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 relations, Anglo-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Dutch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 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wars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 (4 in </a:t>
            </a:r>
            <a:r>
              <a:rPr lang="cs-CZ" sz="2800" b="1" dirty="0" err="1">
                <a:solidFill>
                  <a:schemeClr val="bg1"/>
                </a:solidFill>
                <a:latin typeface="Courier New"/>
                <a:cs typeface="Courier New"/>
              </a:rPr>
              <a:t>total</a:t>
            </a:r>
            <a:r>
              <a:rPr lang="cs-CZ" sz="2800" b="1" dirty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166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8" descr="Obsah obrázku voda, loďka, vsedě, staré&#10;&#10;Popis vygenerovaný s velmi vysokou mírou spolehlivosti">
            <a:extLst>
              <a:ext uri="{FF2B5EF4-FFF2-40B4-BE49-F238E27FC236}">
                <a16:creationId xmlns:a16="http://schemas.microsoft.com/office/drawing/2014/main" id="{5ACAA01F-BA0F-4F54-A132-9E522E67C5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775"/>
          <a:stretch/>
        </p:blipFill>
        <p:spPr>
          <a:xfrm>
            <a:off x="71906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291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 descr="Obsah obrázku vyplněné, ulice, plný, zakryté&#10;&#10;Popis vygenerovaný s velmi vysokou mírou spolehlivosti">
            <a:extLst>
              <a:ext uri="{FF2B5EF4-FFF2-40B4-BE49-F238E27FC236}">
                <a16:creationId xmlns:a16="http://schemas.microsoft.com/office/drawing/2014/main" id="{7341A229-3598-4E92-9499-80CF76E541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000"/>
          <a:stretch/>
        </p:blipFill>
        <p:spPr>
          <a:xfrm>
            <a:off x="71907" y="-71877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80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7EF28E-14C2-418D-AB26-5A51B52760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3974" y="1926669"/>
            <a:ext cx="8991600" cy="2781730"/>
          </a:xfrm>
        </p:spPr>
        <p:txBody>
          <a:bodyPr vert="horz" lIns="274320" tIns="182880" rIns="274320" bIns="182880" rtlCol="0" anchor="ctr" anchorCtr="1">
            <a:noAutofit/>
          </a:bodyPr>
          <a:lstStyle/>
          <a:p>
            <a:r>
              <a:rPr lang="cs-CZ" sz="5400" b="1">
                <a:solidFill>
                  <a:srgbClr val="C00000"/>
                </a:solidFill>
                <a:latin typeface="Courier New"/>
                <a:cs typeface="Courier New"/>
              </a:rPr>
              <a:t>2.THE DUTCH INFLUENCE ON </a:t>
            </a:r>
            <a:r>
              <a:rPr lang="cs-CZ" sz="5400" b="1" dirty="0">
                <a:solidFill>
                  <a:srgbClr val="C00000"/>
                </a:solidFill>
                <a:latin typeface="Courier New"/>
                <a:cs typeface="Courier New"/>
              </a:rPr>
              <a:t>THE ENGLISH LANGUAGE</a:t>
            </a:r>
            <a:r>
              <a:rPr lang="cs-CZ" sz="6000" b="1" dirty="0">
                <a:solidFill>
                  <a:srgbClr val="C00000"/>
                </a:solidFill>
                <a:latin typeface="Courier New"/>
                <a:cs typeface="Courier New"/>
              </a:rPr>
              <a:t> 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3530743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938649-B9AF-479F-AAC8-8C6AF906C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174" y="380799"/>
            <a:ext cx="10576444" cy="61787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lphaLcParenR"/>
            </a:pPr>
            <a:r>
              <a:rPr lang="cs-CZ" sz="2800" b="1">
                <a:solidFill>
                  <a:schemeClr val="bg1"/>
                </a:solidFill>
                <a:latin typeface="Courier New"/>
                <a:cs typeface="Courier New"/>
              </a:rPr>
              <a:t>Borrowings 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cs-CZ" sz="2800" b="1">
                <a:solidFill>
                  <a:schemeClr val="bg1"/>
                </a:solidFill>
                <a:latin typeface="Courier New"/>
                <a:cs typeface="Courier New"/>
              </a:rPr>
              <a:t>British x American English </a:t>
            </a:r>
            <a:r>
              <a:rPr lang="cs-CZ" sz="2800" dirty="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 </a:t>
            </a:r>
            <a:r>
              <a:rPr lang="cs-CZ" sz="28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- differences, Dutch as some of the first Europeans to settle in the US </a:t>
            </a:r>
            <a:endParaRPr lang="cs-CZ" sz="2800" dirty="0">
              <a:solidFill>
                <a:schemeClr val="bg1"/>
              </a:solidFill>
              <a:latin typeface="Courier New"/>
              <a:cs typeface="Courier New"/>
            </a:endParaRPr>
          </a:p>
          <a:p>
            <a:pPr marL="457200" indent="-457200">
              <a:buFont typeface="Wingdings" panose="020B0604020202020204" pitchFamily="34" charset="0"/>
              <a:buChar char="Ø"/>
            </a:pPr>
            <a:endParaRPr lang="cs-CZ" sz="2800" dirty="0">
              <a:solidFill>
                <a:schemeClr val="bg1"/>
              </a:solidFill>
              <a:latin typeface="Courier New"/>
              <a:cs typeface="Courier New"/>
            </a:endParaRPr>
          </a:p>
          <a:p>
            <a:pPr>
              <a:buNone/>
            </a:pPr>
            <a:r>
              <a:rPr lang="cs-CZ" sz="3200">
                <a:solidFill>
                  <a:schemeClr val="bg1"/>
                </a:solidFill>
                <a:latin typeface="Courier New"/>
                <a:cs typeface="Courier New"/>
              </a:rPr>
              <a:t>→</a:t>
            </a:r>
            <a:r>
              <a:rPr lang="cs-CZ" sz="2800" dirty="0">
                <a:solidFill>
                  <a:schemeClr val="bg1"/>
                </a:solidFill>
                <a:latin typeface="Courier New"/>
                <a:cs typeface="Courier New"/>
              </a:rPr>
              <a:t> </a:t>
            </a:r>
            <a:r>
              <a:rPr lang="cs-CZ" sz="280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"Santa Claus" from </a:t>
            </a:r>
            <a:r>
              <a:rPr lang="cs-CZ" sz="2800" i="1" dirty="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"Sinterklaas"</a:t>
            </a:r>
            <a:r>
              <a:rPr lang="cs-CZ" sz="2800" dirty="0">
                <a:solidFill>
                  <a:schemeClr val="bg1"/>
                </a:solidFill>
                <a:latin typeface="Courier New"/>
                <a:ea typeface="+mn-lt"/>
                <a:cs typeface="+mn-lt"/>
              </a:rPr>
              <a:t>, Dutch and Flemish feast celebrated on the 5th and 6 December respectively, he came to the Netherlands and then moved to America. </a:t>
            </a:r>
            <a:endParaRPr lang="cs-CZ" sz="2800">
              <a:solidFill>
                <a:schemeClr val="bg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cs-CZ" sz="2800" dirty="0">
              <a:solidFill>
                <a:schemeClr val="bg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cs-CZ" sz="2800" dirty="0">
              <a:solidFill>
                <a:schemeClr val="bg1"/>
              </a:solidFill>
              <a:latin typeface="Courier New"/>
              <a:cs typeface="Courier New"/>
            </a:endParaRPr>
          </a:p>
          <a:p>
            <a:pPr marL="457200" indent="-457200">
              <a:buFont typeface="Wingdings" panose="020B0604020202020204" pitchFamily="34" charset="0"/>
              <a:buChar char="Ø"/>
            </a:pPr>
            <a:endParaRPr lang="cs-CZ" sz="2800" dirty="0">
              <a:solidFill>
                <a:schemeClr val="bg1"/>
              </a:solidFill>
              <a:latin typeface="Courier New"/>
              <a:cs typeface="Courier New"/>
            </a:endParaRPr>
          </a:p>
          <a:p>
            <a:pPr marL="514350" indent="-514350">
              <a:buAutoNum type="alphaLcParenR"/>
            </a:pPr>
            <a:endParaRPr lang="cs-CZ" sz="2800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4810553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0</TotalTime>
  <Words>53</Words>
  <Application>Microsoft Office PowerPoint</Application>
  <PresentationFormat>Širokoúhlá obrazovka</PresentationFormat>
  <Paragraphs>39</Paragraphs>
  <Slides>13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Courier New</vt:lpstr>
      <vt:lpstr>Gill Sans MT</vt:lpstr>
      <vt:lpstr>Wingdings</vt:lpstr>
      <vt:lpstr>Wingdings,Sans-Serif</vt:lpstr>
      <vt:lpstr>Parcel</vt:lpstr>
      <vt:lpstr>THE anglo-dutch relations</vt:lpstr>
      <vt:lpstr>structure</vt:lpstr>
      <vt:lpstr>1. HISTORY OVERVIEW</vt:lpstr>
      <vt:lpstr>IMPORTANT MILESTONES</vt:lpstr>
      <vt:lpstr>IMPORTANT MILESTONES</vt:lpstr>
      <vt:lpstr>Prezentace aplikace PowerPoint</vt:lpstr>
      <vt:lpstr>Prezentace aplikace PowerPoint</vt:lpstr>
      <vt:lpstr>2.THE DUTCH INFLUENCE ON THE ENGLISH LANGUAGE </vt:lpstr>
      <vt:lpstr>Prezentace aplikace PowerPoint</vt:lpstr>
      <vt:lpstr>Prezentace aplikace PowerPoint</vt:lpstr>
      <vt:lpstr>Prezentace aplikace PowerPoint</vt:lpstr>
      <vt:lpstr>Prezentace aplikace PowerPoint</vt:lpstr>
      <vt:lpstr>THANK YOU FOR YOUR ATTENTION :)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FFUK</cp:lastModifiedBy>
  <cp:revision>497</cp:revision>
  <dcterms:created xsi:type="dcterms:W3CDTF">2019-12-01T10:34:00Z</dcterms:created>
  <dcterms:modified xsi:type="dcterms:W3CDTF">2019-12-03T13:35:24Z</dcterms:modified>
</cp:coreProperties>
</file>