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710" r:id="rId5"/>
  </p:sldMasterIdLst>
  <p:notesMasterIdLst>
    <p:notesMasterId r:id="rId23"/>
  </p:notesMasterIdLst>
  <p:sldIdLst>
    <p:sldId id="256" r:id="rId6"/>
    <p:sldId id="300" r:id="rId7"/>
    <p:sldId id="312" r:id="rId8"/>
    <p:sldId id="302" r:id="rId9"/>
    <p:sldId id="311" r:id="rId10"/>
    <p:sldId id="303" r:id="rId11"/>
    <p:sldId id="313" r:id="rId12"/>
    <p:sldId id="306" r:id="rId13"/>
    <p:sldId id="314" r:id="rId14"/>
    <p:sldId id="307" r:id="rId15"/>
    <p:sldId id="315" r:id="rId16"/>
    <p:sldId id="308" r:id="rId17"/>
    <p:sldId id="316" r:id="rId18"/>
    <p:sldId id="309" r:id="rId19"/>
    <p:sldId id="265" r:id="rId20"/>
    <p:sldId id="290" r:id="rId21"/>
    <p:sldId id="325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0982" autoAdjust="0"/>
  </p:normalViewPr>
  <p:slideViewPr>
    <p:cSldViewPr snapToGrid="0">
      <p:cViewPr varScale="1">
        <p:scale>
          <a:sx n="69" d="100"/>
          <a:sy n="69" d="100"/>
        </p:scale>
        <p:origin x="119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custT="1"/>
      <dgm:spPr/>
      <dgm:t>
        <a:bodyPr/>
        <a:lstStyle/>
        <a:p>
          <a:r>
            <a:rPr lang="en-US" sz="1800" noProof="0" dirty="0"/>
            <a:t>P.I.E.</a:t>
          </a:r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custT="1"/>
      <dgm:spPr/>
      <dgm:t>
        <a:bodyPr/>
        <a:lstStyle/>
        <a:p>
          <a:r>
            <a:rPr lang="en-US" sz="1800" noProof="0" dirty="0"/>
            <a:t>Germanic</a:t>
          </a:r>
        </a:p>
      </dgm:t>
    </dgm:pt>
    <dgm:pt modelId="{C524B1EA-3CBF-C04E-A126-D44C20851CF2}" type="par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custT="1"/>
      <dgm:spPr/>
      <dgm:t>
        <a:bodyPr/>
        <a:lstStyle/>
        <a:p>
          <a:r>
            <a:rPr lang="en-US" sz="1800" noProof="0" dirty="0"/>
            <a:t>West Germanic</a:t>
          </a:r>
        </a:p>
      </dgm:t>
    </dgm:pt>
    <dgm:pt modelId="{17D58DB4-3A1B-034E-9D9C-ED1B73EBD044}" type="par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custT="1"/>
      <dgm:spPr/>
      <dgm:t>
        <a:bodyPr/>
        <a:lstStyle/>
        <a:p>
          <a:r>
            <a:rPr lang="en-US" sz="1800" noProof="0" dirty="0"/>
            <a:t>East Germanic</a:t>
          </a:r>
        </a:p>
      </dgm:t>
    </dgm:pt>
    <dgm:pt modelId="{DB045699-2364-E345-AB11-297421C22456}" type="par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custT="1"/>
      <dgm:spPr/>
      <dgm:t>
        <a:bodyPr/>
        <a:lstStyle/>
        <a:p>
          <a:r>
            <a:rPr lang="en-US" sz="1800" noProof="0" dirty="0"/>
            <a:t>North Germanic</a:t>
          </a:r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 custLinFactNeighborX="58816" custLinFactNeighborY="-5566">
        <dgm:presLayoutVars>
          <dgm:chPref val="3"/>
        </dgm:presLayoutVars>
      </dgm:prSet>
      <dgm:spPr/>
    </dgm:pt>
    <dgm:pt modelId="{F2428A03-E355-CD4E-BC67-AFC02BB77E92}" type="pres">
      <dgm:prSet presAssocID="{19321E65-8CEC-204A-8320-AFA01211907A}" presName="rootConnector3" presStyleLbl="asst1" presStyleIdx="0" presStyleCnt="1"/>
      <dgm:spPr/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FAD82D0D-F1A5-4243-855C-DC0AFA02C9E8}" type="presOf" srcId="{17D58DB4-3A1B-034E-9D9C-ED1B73EBD044}" destId="{7C038EDC-0733-A547-A2F3-1F36DD361350}" srcOrd="0" destOrd="0" presId="urn:microsoft.com/office/officeart/2005/8/layout/orgChart1"/>
    <dgm:cxn modelId="{C67C5118-5717-7E4C-992A-1809E38686EF}" type="presOf" srcId="{19321E65-8CEC-204A-8320-AFA01211907A}" destId="{F2C2E8D0-0875-134E-981A-9CC938797590}" srcOrd="0" destOrd="0" presId="urn:microsoft.com/office/officeart/2005/8/layout/orgChart1"/>
    <dgm:cxn modelId="{FC732C2A-9AA0-0A48-8A36-EFA79583513F}" type="presOf" srcId="{4BDA59B2-2AAA-3F4B-BC1E-B3459F9E96DD}" destId="{397AFBB5-5F7E-D344-B26E-C4287FB15EA9}" srcOrd="1" destOrd="0" presId="urn:microsoft.com/office/officeart/2005/8/layout/orgChart1"/>
    <dgm:cxn modelId="{3F5F7A30-A4A0-F248-8146-E6AFBAFB720E}" type="presOf" srcId="{DB045699-2364-E345-AB11-297421C22456}" destId="{B6408797-0D57-2749-8B78-0207BE77E45F}" srcOrd="0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C206A74C-758B-9249-A8C7-420A4314A70D}" type="presOf" srcId="{C524B1EA-3CBF-C04E-A126-D44C20851CF2}" destId="{2339D529-2376-0942-B7B9-3453F5BCC5B7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1ED6D72-C59A-C44D-AD95-4800C7D9B265}" type="presOf" srcId="{99093EAA-AF80-5247-87E6-1FEC7E973B94}" destId="{50988116-EE00-3944-A112-0520EA069031}" srcOrd="1" destOrd="0" presId="urn:microsoft.com/office/officeart/2005/8/layout/orgChart1"/>
    <dgm:cxn modelId="{C1DEB9A1-B654-4448-A5C0-D54BA570EB7F}" type="presOf" srcId="{23EBAF3C-87C9-4048-A845-D8B2906A13D9}" destId="{58360F71-92A6-6747-A7CB-4AD71283042E}" srcOrd="1" destOrd="0" presId="urn:microsoft.com/office/officeart/2005/8/layout/orgChart1"/>
    <dgm:cxn modelId="{5517ACA2-CC49-9D4B-8873-ACD608C40253}" type="presOf" srcId="{19321E65-8CEC-204A-8320-AFA01211907A}" destId="{F2428A03-E355-CD4E-BC67-AFC02BB77E92}" srcOrd="1" destOrd="0" presId="urn:microsoft.com/office/officeart/2005/8/layout/orgChart1"/>
    <dgm:cxn modelId="{33D041AF-2B5C-F64C-830C-59CE86786C07}" type="presOf" srcId="{23EBAF3C-87C9-4048-A845-D8B2906A13D9}" destId="{4EBBBE83-3EBC-BA43-A399-38D489E06E53}" srcOrd="0" destOrd="0" presId="urn:microsoft.com/office/officeart/2005/8/layout/orgChart1"/>
    <dgm:cxn modelId="{3FB8A7B6-5A2B-B443-BED5-3192FA4F8FD6}" type="presOf" srcId="{17CF2578-FAB6-4D47-B56D-DCB6B1E35131}" destId="{B2380AD3-D09C-814E-8C65-C54A2EE19A24}" srcOrd="0" destOrd="0" presId="urn:microsoft.com/office/officeart/2005/8/layout/orgChart1"/>
    <dgm:cxn modelId="{64F961B8-FD98-5F44-AC0B-74911A828AE2}" type="presOf" srcId="{99093EAA-AF80-5247-87E6-1FEC7E973B94}" destId="{510A9F46-BC4B-9E4C-8895-5FCC859B7195}" srcOrd="0" destOrd="0" presId="urn:microsoft.com/office/officeart/2005/8/layout/orgChart1"/>
    <dgm:cxn modelId="{200E7CBE-5040-4942-9D5B-8685D4CD1D31}" type="presOf" srcId="{D2256546-A636-1B43-87BD-60893137DC03}" destId="{F9054E3F-2630-7E45-984D-34CD82114255}" srcOrd="1" destOrd="0" presId="urn:microsoft.com/office/officeart/2005/8/layout/orgChart1"/>
    <dgm:cxn modelId="{7A4C35D5-77D1-A241-B661-CAB45C203674}" type="presOf" srcId="{D2256546-A636-1B43-87BD-60893137DC03}" destId="{F6A93DA9-94DB-8041-B56A-EF0D6A1AC9BC}" srcOrd="0" destOrd="0" presId="urn:microsoft.com/office/officeart/2005/8/layout/orgChart1"/>
    <dgm:cxn modelId="{8DCD8FD8-851A-014E-B6FF-CAA4705C8CBD}" type="presOf" srcId="{4BDA59B2-2AAA-3F4B-BC1E-B3459F9E96DD}" destId="{8848FDB8-C289-DF45-B623-FB7491BF90EA}" srcOrd="0" destOrd="0" presId="urn:microsoft.com/office/officeart/2005/8/layout/orgChart1"/>
    <dgm:cxn modelId="{0EE496F0-B517-5B4D-B558-9DD721C4DEB6}" type="presOf" srcId="{E45935FC-D465-5C49-99AF-54B0B4BB67CC}" destId="{68D71B7A-7706-CE49-86FC-B633A8796021}" srcOrd="0" destOrd="0" presId="urn:microsoft.com/office/officeart/2005/8/layout/orgChart1"/>
    <dgm:cxn modelId="{C4C132CC-6ED2-A441-8805-D642CEB92593}" type="presParOf" srcId="{68D71B7A-7706-CE49-86FC-B633A8796021}" destId="{DC80E6A7-9E20-D846-928C-C6F4B0ADA519}" srcOrd="0" destOrd="0" presId="urn:microsoft.com/office/officeart/2005/8/layout/orgChart1"/>
    <dgm:cxn modelId="{B40FF42B-F45A-394B-86A1-4CF9EC3ABCE2}" type="presParOf" srcId="{DC80E6A7-9E20-D846-928C-C6F4B0ADA519}" destId="{61FB721F-75F1-C345-B645-2CD33ADD2C7B}" srcOrd="0" destOrd="0" presId="urn:microsoft.com/office/officeart/2005/8/layout/orgChart1"/>
    <dgm:cxn modelId="{81CCF0D0-2411-6F4D-9B8B-27FA7D8149F0}" type="presParOf" srcId="{61FB721F-75F1-C345-B645-2CD33ADD2C7B}" destId="{4EBBBE83-3EBC-BA43-A399-38D489E06E53}" srcOrd="0" destOrd="0" presId="urn:microsoft.com/office/officeart/2005/8/layout/orgChart1"/>
    <dgm:cxn modelId="{D55DE2C4-656F-D049-B13D-78F2F1736137}" type="presParOf" srcId="{61FB721F-75F1-C345-B645-2CD33ADD2C7B}" destId="{58360F71-92A6-6747-A7CB-4AD71283042E}" srcOrd="1" destOrd="0" presId="urn:microsoft.com/office/officeart/2005/8/layout/orgChart1"/>
    <dgm:cxn modelId="{C2A0FFF4-0979-EB45-B0AF-E419D396363A}" type="presParOf" srcId="{DC80E6A7-9E20-D846-928C-C6F4B0ADA519}" destId="{D5B34F25-4F78-DF49-A3E2-1DE7CD464CE9}" srcOrd="1" destOrd="0" presId="urn:microsoft.com/office/officeart/2005/8/layout/orgChart1"/>
    <dgm:cxn modelId="{BBE5D918-9BAE-294E-A875-38F7EB46784D}" type="presParOf" srcId="{D5B34F25-4F78-DF49-A3E2-1DE7CD464CE9}" destId="{7C038EDC-0733-A547-A2F3-1F36DD361350}" srcOrd="0" destOrd="0" presId="urn:microsoft.com/office/officeart/2005/8/layout/orgChart1"/>
    <dgm:cxn modelId="{5A135172-E8C1-0441-B6B4-0BDFB4C141C1}" type="presParOf" srcId="{D5B34F25-4F78-DF49-A3E2-1DE7CD464CE9}" destId="{C8D9D9BF-9AF5-BD46-BBE6-B47A6AF0F668}" srcOrd="1" destOrd="0" presId="urn:microsoft.com/office/officeart/2005/8/layout/orgChart1"/>
    <dgm:cxn modelId="{D9A52203-50EE-B44A-9736-9A3170B90A09}" type="presParOf" srcId="{C8D9D9BF-9AF5-BD46-BBE6-B47A6AF0F668}" destId="{93B2F195-DF6C-5844-BDF7-2291325F4D9A}" srcOrd="0" destOrd="0" presId="urn:microsoft.com/office/officeart/2005/8/layout/orgChart1"/>
    <dgm:cxn modelId="{79A9ADA0-C875-A74F-A76A-5267AE16265E}" type="presParOf" srcId="{93B2F195-DF6C-5844-BDF7-2291325F4D9A}" destId="{8848FDB8-C289-DF45-B623-FB7491BF90EA}" srcOrd="0" destOrd="0" presId="urn:microsoft.com/office/officeart/2005/8/layout/orgChart1"/>
    <dgm:cxn modelId="{EFC5F68F-802E-A64B-AFAD-34B7812A9ADD}" type="presParOf" srcId="{93B2F195-DF6C-5844-BDF7-2291325F4D9A}" destId="{397AFBB5-5F7E-D344-B26E-C4287FB15EA9}" srcOrd="1" destOrd="0" presId="urn:microsoft.com/office/officeart/2005/8/layout/orgChart1"/>
    <dgm:cxn modelId="{FF3CE70C-684B-6442-BBE1-36E793FC58F2}" type="presParOf" srcId="{C8D9D9BF-9AF5-BD46-BBE6-B47A6AF0F668}" destId="{E3AA8160-ECDB-B540-8E52-CE65F98B511D}" srcOrd="1" destOrd="0" presId="urn:microsoft.com/office/officeart/2005/8/layout/orgChart1"/>
    <dgm:cxn modelId="{AE294C77-167F-D641-A024-7838673AA0BB}" type="presParOf" srcId="{C8D9D9BF-9AF5-BD46-BBE6-B47A6AF0F668}" destId="{D7839BBA-1A9F-BD46-8625-DA3225668926}" srcOrd="2" destOrd="0" presId="urn:microsoft.com/office/officeart/2005/8/layout/orgChart1"/>
    <dgm:cxn modelId="{6D00B77B-4E32-5347-BD3B-9BB1EB8DA858}" type="presParOf" srcId="{D5B34F25-4F78-DF49-A3E2-1DE7CD464CE9}" destId="{B2380AD3-D09C-814E-8C65-C54A2EE19A24}" srcOrd="2" destOrd="0" presId="urn:microsoft.com/office/officeart/2005/8/layout/orgChart1"/>
    <dgm:cxn modelId="{52030AED-E1E8-BB47-8726-7200708E85CE}" type="presParOf" srcId="{D5B34F25-4F78-DF49-A3E2-1DE7CD464CE9}" destId="{4D426444-DD95-E04F-B6F3-1656999ACEF3}" srcOrd="3" destOrd="0" presId="urn:microsoft.com/office/officeart/2005/8/layout/orgChart1"/>
    <dgm:cxn modelId="{1D842886-8447-FC40-B163-2D2DB0997F8B}" type="presParOf" srcId="{4D426444-DD95-E04F-B6F3-1656999ACEF3}" destId="{94D83789-5A89-DE4B-A799-1C2D82C33CF8}" srcOrd="0" destOrd="0" presId="urn:microsoft.com/office/officeart/2005/8/layout/orgChart1"/>
    <dgm:cxn modelId="{586496E1-A0A9-CF47-8F29-B430CD4CE0CD}" type="presParOf" srcId="{94D83789-5A89-DE4B-A799-1C2D82C33CF8}" destId="{510A9F46-BC4B-9E4C-8895-5FCC859B7195}" srcOrd="0" destOrd="0" presId="urn:microsoft.com/office/officeart/2005/8/layout/orgChart1"/>
    <dgm:cxn modelId="{73E2F6D2-4286-BB44-8BF5-0F4BA1F924C1}" type="presParOf" srcId="{94D83789-5A89-DE4B-A799-1C2D82C33CF8}" destId="{50988116-EE00-3944-A112-0520EA069031}" srcOrd="1" destOrd="0" presId="urn:microsoft.com/office/officeart/2005/8/layout/orgChart1"/>
    <dgm:cxn modelId="{AA7CA68E-ACFD-1742-90C3-A2E3B2FEE6D7}" type="presParOf" srcId="{4D426444-DD95-E04F-B6F3-1656999ACEF3}" destId="{7A51D8DB-5300-8042-96E3-61A64D9E4678}" srcOrd="1" destOrd="0" presId="urn:microsoft.com/office/officeart/2005/8/layout/orgChart1"/>
    <dgm:cxn modelId="{975C43AD-8CB7-FB43-8A6B-BDDD55CC1989}" type="presParOf" srcId="{4D426444-DD95-E04F-B6F3-1656999ACEF3}" destId="{C6A1D6F0-649A-CB40-A01D-05EA9ED189FC}" srcOrd="2" destOrd="0" presId="urn:microsoft.com/office/officeart/2005/8/layout/orgChart1"/>
    <dgm:cxn modelId="{0342F8EE-B13E-FE4D-95A2-2A9D553405F2}" type="presParOf" srcId="{D5B34F25-4F78-DF49-A3E2-1DE7CD464CE9}" destId="{B6408797-0D57-2749-8B78-0207BE77E45F}" srcOrd="4" destOrd="0" presId="urn:microsoft.com/office/officeart/2005/8/layout/orgChart1"/>
    <dgm:cxn modelId="{ABDC0404-B546-8848-9FDD-6C6FADD84632}" type="presParOf" srcId="{D5B34F25-4F78-DF49-A3E2-1DE7CD464CE9}" destId="{2117811C-4483-0243-81E5-786626829825}" srcOrd="5" destOrd="0" presId="urn:microsoft.com/office/officeart/2005/8/layout/orgChart1"/>
    <dgm:cxn modelId="{D557E0FA-44B4-D547-AF3E-C73F83E1C0C9}" type="presParOf" srcId="{2117811C-4483-0243-81E5-786626829825}" destId="{3C9178E2-7EC0-AB49-9283-49161A9FDD4C}" srcOrd="0" destOrd="0" presId="urn:microsoft.com/office/officeart/2005/8/layout/orgChart1"/>
    <dgm:cxn modelId="{89FD4074-5294-144C-B98D-7B4ECF0A6078}" type="presParOf" srcId="{3C9178E2-7EC0-AB49-9283-49161A9FDD4C}" destId="{F6A93DA9-94DB-8041-B56A-EF0D6A1AC9BC}" srcOrd="0" destOrd="0" presId="urn:microsoft.com/office/officeart/2005/8/layout/orgChart1"/>
    <dgm:cxn modelId="{AAEDDBAD-7B48-F048-BAA8-2C175A9408A0}" type="presParOf" srcId="{3C9178E2-7EC0-AB49-9283-49161A9FDD4C}" destId="{F9054E3F-2630-7E45-984D-34CD82114255}" srcOrd="1" destOrd="0" presId="urn:microsoft.com/office/officeart/2005/8/layout/orgChart1"/>
    <dgm:cxn modelId="{76A723F4-3A0F-E347-BEC5-6F529DFF0A35}" type="presParOf" srcId="{2117811C-4483-0243-81E5-786626829825}" destId="{61A26C1E-2499-8F43-868A-82E8FA855F46}" srcOrd="1" destOrd="0" presId="urn:microsoft.com/office/officeart/2005/8/layout/orgChart1"/>
    <dgm:cxn modelId="{A406AF07-8D30-0D48-8DE1-7031EB1EBCA7}" type="presParOf" srcId="{2117811C-4483-0243-81E5-786626829825}" destId="{6622504C-D93D-244D-AECE-2C2C1FECE8D2}" srcOrd="2" destOrd="0" presId="urn:microsoft.com/office/officeart/2005/8/layout/orgChart1"/>
    <dgm:cxn modelId="{DA3BC5D6-8DDB-EE43-BB7A-18FEF06B4C1F}" type="presParOf" srcId="{DC80E6A7-9E20-D846-928C-C6F4B0ADA519}" destId="{4C3852A6-1497-AE43-A858-456E44457BBD}" srcOrd="2" destOrd="0" presId="urn:microsoft.com/office/officeart/2005/8/layout/orgChart1"/>
    <dgm:cxn modelId="{5DDE69DB-2A0E-474B-B800-B7B58A2C7481}" type="presParOf" srcId="{4C3852A6-1497-AE43-A858-456E44457BBD}" destId="{2339D529-2376-0942-B7B9-3453F5BCC5B7}" srcOrd="0" destOrd="0" presId="urn:microsoft.com/office/officeart/2005/8/layout/orgChart1"/>
    <dgm:cxn modelId="{5466D52B-AA5E-A844-A2E2-D866F5E0FF00}" type="presParOf" srcId="{4C3852A6-1497-AE43-A858-456E44457BBD}" destId="{12DB5E3C-86EA-AF47-B9B7-33D44CFAB3FD}" srcOrd="1" destOrd="0" presId="urn:microsoft.com/office/officeart/2005/8/layout/orgChart1"/>
    <dgm:cxn modelId="{0212DF7E-EFC4-AF48-B542-C8CD2E97BE05}" type="presParOf" srcId="{12DB5E3C-86EA-AF47-B9B7-33D44CFAB3FD}" destId="{81EB7173-8794-9043-B892-5EA6DD8DE5A9}" srcOrd="0" destOrd="0" presId="urn:microsoft.com/office/officeart/2005/8/layout/orgChart1"/>
    <dgm:cxn modelId="{DD8916CD-D449-534C-BE01-09DA668741B1}" type="presParOf" srcId="{81EB7173-8794-9043-B892-5EA6DD8DE5A9}" destId="{F2C2E8D0-0875-134E-981A-9CC938797590}" srcOrd="0" destOrd="0" presId="urn:microsoft.com/office/officeart/2005/8/layout/orgChart1"/>
    <dgm:cxn modelId="{0B6BE1D0-19E6-624F-B5BC-B2F66B9385AF}" type="presParOf" srcId="{81EB7173-8794-9043-B892-5EA6DD8DE5A9}" destId="{F2428A03-E355-CD4E-BC67-AFC02BB77E92}" srcOrd="1" destOrd="0" presId="urn:microsoft.com/office/officeart/2005/8/layout/orgChart1"/>
    <dgm:cxn modelId="{0F0E76D0-1B24-3548-B163-1F95C8C69BEB}" type="presParOf" srcId="{12DB5E3C-86EA-AF47-B9B7-33D44CFAB3FD}" destId="{FD9F9529-DDFD-994D-B6FB-0D859EE29FBE}" srcOrd="1" destOrd="0" presId="urn:microsoft.com/office/officeart/2005/8/layout/orgChart1"/>
    <dgm:cxn modelId="{8B13E741-BF63-474C-98B1-04BD81B31695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custT="1"/>
      <dgm:spPr/>
      <dgm:t>
        <a:bodyPr/>
        <a:lstStyle/>
        <a:p>
          <a:r>
            <a:rPr lang="en-US" sz="1800" noProof="0" dirty="0"/>
            <a:t>Grimm’s Law</a:t>
          </a:r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noProof="0" dirty="0"/>
            <a:t>Grimm I</a:t>
          </a:r>
        </a:p>
        <a:p>
          <a:pPr>
            <a:lnSpc>
              <a:spcPct val="100000"/>
            </a:lnSpc>
          </a:pPr>
          <a:r>
            <a:rPr lang="en-US" sz="1800" noProof="0" dirty="0"/>
            <a:t>p &gt; f</a:t>
          </a:r>
        </a:p>
        <a:p>
          <a:pPr>
            <a:lnSpc>
              <a:spcPct val="100000"/>
            </a:lnSpc>
          </a:pPr>
          <a:r>
            <a:rPr lang="en-US" sz="1800" noProof="0" dirty="0"/>
            <a:t>t &gt; </a:t>
          </a:r>
          <a:r>
            <a:rPr lang="el-GR" sz="1800" b="0" i="0" dirty="0"/>
            <a:t>θ</a:t>
          </a:r>
          <a:endParaRPr lang="en-GB" sz="1800" b="0" i="0" dirty="0"/>
        </a:p>
        <a:p>
          <a:pPr>
            <a:lnSpc>
              <a:spcPct val="100000"/>
            </a:lnSpc>
          </a:pPr>
          <a:r>
            <a:rPr lang="en-GB" sz="1800" b="0" i="0" noProof="0" dirty="0"/>
            <a:t>k &gt; h</a:t>
          </a:r>
        </a:p>
        <a:p>
          <a:pPr>
            <a:lnSpc>
              <a:spcPct val="100000"/>
            </a:lnSpc>
          </a:pPr>
          <a:r>
            <a:rPr lang="en-US" sz="1800" noProof="0" dirty="0"/>
            <a:t>k</a:t>
          </a:r>
          <a:r>
            <a:rPr lang="en-GB" sz="1800" b="0" i="0" dirty="0"/>
            <a:t>ʷ</a:t>
          </a:r>
          <a:r>
            <a:rPr lang="en-US" sz="1800" noProof="0" dirty="0"/>
            <a:t> &gt; h</a:t>
          </a:r>
          <a:r>
            <a:rPr lang="en-GB" sz="1800" b="0" i="0" dirty="0"/>
            <a:t>ʷ</a:t>
          </a:r>
          <a:endParaRPr lang="en-US" sz="1800" noProof="0" dirty="0"/>
        </a:p>
      </dgm:t>
    </dgm:pt>
    <dgm:pt modelId="{17D58DB4-3A1B-034E-9D9C-ED1B73EBD044}" type="par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en-US" sz="1800" noProof="0" dirty="0"/>
            <a:t>Grimm III</a:t>
          </a:r>
        </a:p>
        <a:p>
          <a:pPr algn="ctr">
            <a:lnSpc>
              <a:spcPct val="100000"/>
            </a:lnSpc>
          </a:pPr>
          <a:r>
            <a:rPr lang="en-US" sz="1800" noProof="0" dirty="0" err="1"/>
            <a:t>bh</a:t>
          </a:r>
          <a:r>
            <a:rPr lang="en-US" sz="1800" noProof="0" dirty="0"/>
            <a:t> &gt; b</a:t>
          </a:r>
        </a:p>
        <a:p>
          <a:pPr algn="ctr">
            <a:lnSpc>
              <a:spcPct val="100000"/>
            </a:lnSpc>
          </a:pPr>
          <a:r>
            <a:rPr lang="en-US" sz="1800" noProof="0" dirty="0"/>
            <a:t>dh &gt; d</a:t>
          </a:r>
        </a:p>
        <a:p>
          <a:pPr algn="ctr">
            <a:lnSpc>
              <a:spcPct val="100000"/>
            </a:lnSpc>
          </a:pPr>
          <a:r>
            <a:rPr lang="en-US" sz="1800" noProof="0" dirty="0" err="1"/>
            <a:t>gh</a:t>
          </a:r>
          <a:r>
            <a:rPr lang="en-US" sz="1800" noProof="0" dirty="0"/>
            <a:t> &gt; g</a:t>
          </a:r>
        </a:p>
        <a:p>
          <a:pPr algn="ctr">
            <a:lnSpc>
              <a:spcPct val="100000"/>
            </a:lnSpc>
          </a:pPr>
          <a:r>
            <a:rPr lang="en-GB" sz="1800" b="0" i="0" dirty="0" err="1"/>
            <a:t>gʷh</a:t>
          </a:r>
          <a:r>
            <a:rPr lang="en-GB" sz="1800" b="0" i="0" dirty="0"/>
            <a:t> &gt; </a:t>
          </a:r>
          <a:r>
            <a:rPr lang="en-GB" sz="1800" b="0" i="0" dirty="0" err="1"/>
            <a:t>gʷ</a:t>
          </a:r>
          <a:endParaRPr lang="en-GB" sz="1800" b="0" i="0" dirty="0"/>
        </a:p>
      </dgm:t>
    </dgm:pt>
    <dgm:pt modelId="{DB045699-2364-E345-AB11-297421C22456}" type="par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noProof="0" dirty="0"/>
            <a:t>Grimm II</a:t>
          </a:r>
        </a:p>
        <a:p>
          <a:pPr>
            <a:lnSpc>
              <a:spcPct val="100000"/>
            </a:lnSpc>
          </a:pPr>
          <a:r>
            <a:rPr lang="en-US" sz="1800" noProof="0" dirty="0"/>
            <a:t>b &gt; p</a:t>
          </a:r>
        </a:p>
        <a:p>
          <a:pPr>
            <a:lnSpc>
              <a:spcPct val="100000"/>
            </a:lnSpc>
          </a:pPr>
          <a:r>
            <a:rPr lang="en-US" sz="1800" noProof="0" dirty="0"/>
            <a:t>d &gt; t</a:t>
          </a:r>
        </a:p>
        <a:p>
          <a:pPr>
            <a:lnSpc>
              <a:spcPct val="100000"/>
            </a:lnSpc>
          </a:pPr>
          <a:r>
            <a:rPr lang="en-US" sz="1800" noProof="0" dirty="0"/>
            <a:t>g &gt; k</a:t>
          </a:r>
        </a:p>
        <a:p>
          <a:pPr>
            <a:lnSpc>
              <a:spcPct val="100000"/>
            </a:lnSpc>
          </a:pPr>
          <a:r>
            <a:rPr lang="en-US" sz="1800" noProof="0" dirty="0"/>
            <a:t>g</a:t>
          </a:r>
          <a:r>
            <a:rPr lang="en-GB" sz="1800" b="0" i="0" dirty="0"/>
            <a:t>ʷ &gt; </a:t>
          </a:r>
          <a:r>
            <a:rPr lang="en-GB" sz="1800" b="0" i="0" dirty="0" err="1"/>
            <a:t>kʷ</a:t>
          </a:r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3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 custScaleY="199279" custLinFactNeighborX="-1339" custLinFactNeighborY="-6669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3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 custScaleY="203889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3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 custScaleY="204647" custLinFactNeighborX="1760" custLinFactNeighborY="-6320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</dgm:ptLst>
  <dgm:cxnLst>
    <dgm:cxn modelId="{FAD82D0D-F1A5-4243-855C-DC0AFA02C9E8}" type="presOf" srcId="{17D58DB4-3A1B-034E-9D9C-ED1B73EBD044}" destId="{7C038EDC-0733-A547-A2F3-1F36DD361350}" srcOrd="0" destOrd="0" presId="urn:microsoft.com/office/officeart/2005/8/layout/orgChart1"/>
    <dgm:cxn modelId="{FC732C2A-9AA0-0A48-8A36-EFA79583513F}" type="presOf" srcId="{4BDA59B2-2AAA-3F4B-BC1E-B3459F9E96DD}" destId="{397AFBB5-5F7E-D344-B26E-C4287FB15EA9}" srcOrd="1" destOrd="0" presId="urn:microsoft.com/office/officeart/2005/8/layout/orgChart1"/>
    <dgm:cxn modelId="{3F5F7A30-A4A0-F248-8146-E6AFBAFB720E}" type="presOf" srcId="{DB045699-2364-E345-AB11-297421C22456}" destId="{B6408797-0D57-2749-8B78-0207BE77E45F}" srcOrd="0" destOrd="0" presId="urn:microsoft.com/office/officeart/2005/8/layout/orgChart1"/>
    <dgm:cxn modelId="{8DDEE842-C267-8B47-B44E-A104FBFF6AF4}" srcId="{23EBAF3C-87C9-4048-A845-D8B2906A13D9}" destId="{99093EAA-AF80-5247-87E6-1FEC7E973B94}" srcOrd="1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E5C8BA6B-73DB-E442-A213-FDCFA5B255D8}" srcId="{23EBAF3C-87C9-4048-A845-D8B2906A13D9}" destId="{4BDA59B2-2AAA-3F4B-BC1E-B3459F9E96DD}" srcOrd="0" destOrd="0" parTransId="{17D58DB4-3A1B-034E-9D9C-ED1B73EBD044}" sibTransId="{EC212A35-48C6-AA40-BA19-49A0C9D18805}"/>
    <dgm:cxn modelId="{CF5B6370-A580-394D-9001-AF3C83E803A0}" srcId="{23EBAF3C-87C9-4048-A845-D8B2906A13D9}" destId="{D2256546-A636-1B43-87BD-60893137DC03}" srcOrd="2" destOrd="0" parTransId="{DB045699-2364-E345-AB11-297421C22456}" sibTransId="{72205F96-AEE9-3E4C-A6AF-488A199E5E6A}"/>
    <dgm:cxn modelId="{51ED6D72-C59A-C44D-AD95-4800C7D9B265}" type="presOf" srcId="{99093EAA-AF80-5247-87E6-1FEC7E973B94}" destId="{50988116-EE00-3944-A112-0520EA069031}" srcOrd="1" destOrd="0" presId="urn:microsoft.com/office/officeart/2005/8/layout/orgChart1"/>
    <dgm:cxn modelId="{C1DEB9A1-B654-4448-A5C0-D54BA570EB7F}" type="presOf" srcId="{23EBAF3C-87C9-4048-A845-D8B2906A13D9}" destId="{58360F71-92A6-6747-A7CB-4AD71283042E}" srcOrd="1" destOrd="0" presId="urn:microsoft.com/office/officeart/2005/8/layout/orgChart1"/>
    <dgm:cxn modelId="{33D041AF-2B5C-F64C-830C-59CE86786C07}" type="presOf" srcId="{23EBAF3C-87C9-4048-A845-D8B2906A13D9}" destId="{4EBBBE83-3EBC-BA43-A399-38D489E06E53}" srcOrd="0" destOrd="0" presId="urn:microsoft.com/office/officeart/2005/8/layout/orgChart1"/>
    <dgm:cxn modelId="{3FB8A7B6-5A2B-B443-BED5-3192FA4F8FD6}" type="presOf" srcId="{17CF2578-FAB6-4D47-B56D-DCB6B1E35131}" destId="{B2380AD3-D09C-814E-8C65-C54A2EE19A24}" srcOrd="0" destOrd="0" presId="urn:microsoft.com/office/officeart/2005/8/layout/orgChart1"/>
    <dgm:cxn modelId="{64F961B8-FD98-5F44-AC0B-74911A828AE2}" type="presOf" srcId="{99093EAA-AF80-5247-87E6-1FEC7E973B94}" destId="{510A9F46-BC4B-9E4C-8895-5FCC859B7195}" srcOrd="0" destOrd="0" presId="urn:microsoft.com/office/officeart/2005/8/layout/orgChart1"/>
    <dgm:cxn modelId="{200E7CBE-5040-4942-9D5B-8685D4CD1D31}" type="presOf" srcId="{D2256546-A636-1B43-87BD-60893137DC03}" destId="{F9054E3F-2630-7E45-984D-34CD82114255}" srcOrd="1" destOrd="0" presId="urn:microsoft.com/office/officeart/2005/8/layout/orgChart1"/>
    <dgm:cxn modelId="{7A4C35D5-77D1-A241-B661-CAB45C203674}" type="presOf" srcId="{D2256546-A636-1B43-87BD-60893137DC03}" destId="{F6A93DA9-94DB-8041-B56A-EF0D6A1AC9BC}" srcOrd="0" destOrd="0" presId="urn:microsoft.com/office/officeart/2005/8/layout/orgChart1"/>
    <dgm:cxn modelId="{8DCD8FD8-851A-014E-B6FF-CAA4705C8CBD}" type="presOf" srcId="{4BDA59B2-2AAA-3F4B-BC1E-B3459F9E96DD}" destId="{8848FDB8-C289-DF45-B623-FB7491BF90EA}" srcOrd="0" destOrd="0" presId="urn:microsoft.com/office/officeart/2005/8/layout/orgChart1"/>
    <dgm:cxn modelId="{0EE496F0-B517-5B4D-B558-9DD721C4DEB6}" type="presOf" srcId="{E45935FC-D465-5C49-99AF-54B0B4BB67CC}" destId="{68D71B7A-7706-CE49-86FC-B633A8796021}" srcOrd="0" destOrd="0" presId="urn:microsoft.com/office/officeart/2005/8/layout/orgChart1"/>
    <dgm:cxn modelId="{C4C132CC-6ED2-A441-8805-D642CEB92593}" type="presParOf" srcId="{68D71B7A-7706-CE49-86FC-B633A8796021}" destId="{DC80E6A7-9E20-D846-928C-C6F4B0ADA519}" srcOrd="0" destOrd="0" presId="urn:microsoft.com/office/officeart/2005/8/layout/orgChart1"/>
    <dgm:cxn modelId="{B40FF42B-F45A-394B-86A1-4CF9EC3ABCE2}" type="presParOf" srcId="{DC80E6A7-9E20-D846-928C-C6F4B0ADA519}" destId="{61FB721F-75F1-C345-B645-2CD33ADD2C7B}" srcOrd="0" destOrd="0" presId="urn:microsoft.com/office/officeart/2005/8/layout/orgChart1"/>
    <dgm:cxn modelId="{81CCF0D0-2411-6F4D-9B8B-27FA7D8149F0}" type="presParOf" srcId="{61FB721F-75F1-C345-B645-2CD33ADD2C7B}" destId="{4EBBBE83-3EBC-BA43-A399-38D489E06E53}" srcOrd="0" destOrd="0" presId="urn:microsoft.com/office/officeart/2005/8/layout/orgChart1"/>
    <dgm:cxn modelId="{D55DE2C4-656F-D049-B13D-78F2F1736137}" type="presParOf" srcId="{61FB721F-75F1-C345-B645-2CD33ADD2C7B}" destId="{58360F71-92A6-6747-A7CB-4AD71283042E}" srcOrd="1" destOrd="0" presId="urn:microsoft.com/office/officeart/2005/8/layout/orgChart1"/>
    <dgm:cxn modelId="{C2A0FFF4-0979-EB45-B0AF-E419D396363A}" type="presParOf" srcId="{DC80E6A7-9E20-D846-928C-C6F4B0ADA519}" destId="{D5B34F25-4F78-DF49-A3E2-1DE7CD464CE9}" srcOrd="1" destOrd="0" presId="urn:microsoft.com/office/officeart/2005/8/layout/orgChart1"/>
    <dgm:cxn modelId="{BBE5D918-9BAE-294E-A875-38F7EB46784D}" type="presParOf" srcId="{D5B34F25-4F78-DF49-A3E2-1DE7CD464CE9}" destId="{7C038EDC-0733-A547-A2F3-1F36DD361350}" srcOrd="0" destOrd="0" presId="urn:microsoft.com/office/officeart/2005/8/layout/orgChart1"/>
    <dgm:cxn modelId="{5A135172-E8C1-0441-B6B4-0BDFB4C141C1}" type="presParOf" srcId="{D5B34F25-4F78-DF49-A3E2-1DE7CD464CE9}" destId="{C8D9D9BF-9AF5-BD46-BBE6-B47A6AF0F668}" srcOrd="1" destOrd="0" presId="urn:microsoft.com/office/officeart/2005/8/layout/orgChart1"/>
    <dgm:cxn modelId="{D9A52203-50EE-B44A-9736-9A3170B90A09}" type="presParOf" srcId="{C8D9D9BF-9AF5-BD46-BBE6-B47A6AF0F668}" destId="{93B2F195-DF6C-5844-BDF7-2291325F4D9A}" srcOrd="0" destOrd="0" presId="urn:microsoft.com/office/officeart/2005/8/layout/orgChart1"/>
    <dgm:cxn modelId="{79A9ADA0-C875-A74F-A76A-5267AE16265E}" type="presParOf" srcId="{93B2F195-DF6C-5844-BDF7-2291325F4D9A}" destId="{8848FDB8-C289-DF45-B623-FB7491BF90EA}" srcOrd="0" destOrd="0" presId="urn:microsoft.com/office/officeart/2005/8/layout/orgChart1"/>
    <dgm:cxn modelId="{EFC5F68F-802E-A64B-AFAD-34B7812A9ADD}" type="presParOf" srcId="{93B2F195-DF6C-5844-BDF7-2291325F4D9A}" destId="{397AFBB5-5F7E-D344-B26E-C4287FB15EA9}" srcOrd="1" destOrd="0" presId="urn:microsoft.com/office/officeart/2005/8/layout/orgChart1"/>
    <dgm:cxn modelId="{FF3CE70C-684B-6442-BBE1-36E793FC58F2}" type="presParOf" srcId="{C8D9D9BF-9AF5-BD46-BBE6-B47A6AF0F668}" destId="{E3AA8160-ECDB-B540-8E52-CE65F98B511D}" srcOrd="1" destOrd="0" presId="urn:microsoft.com/office/officeart/2005/8/layout/orgChart1"/>
    <dgm:cxn modelId="{AE294C77-167F-D641-A024-7838673AA0BB}" type="presParOf" srcId="{C8D9D9BF-9AF5-BD46-BBE6-B47A6AF0F668}" destId="{D7839BBA-1A9F-BD46-8625-DA3225668926}" srcOrd="2" destOrd="0" presId="urn:microsoft.com/office/officeart/2005/8/layout/orgChart1"/>
    <dgm:cxn modelId="{6D00B77B-4E32-5347-BD3B-9BB1EB8DA858}" type="presParOf" srcId="{D5B34F25-4F78-DF49-A3E2-1DE7CD464CE9}" destId="{B2380AD3-D09C-814E-8C65-C54A2EE19A24}" srcOrd="2" destOrd="0" presId="urn:microsoft.com/office/officeart/2005/8/layout/orgChart1"/>
    <dgm:cxn modelId="{52030AED-E1E8-BB47-8726-7200708E85CE}" type="presParOf" srcId="{D5B34F25-4F78-DF49-A3E2-1DE7CD464CE9}" destId="{4D426444-DD95-E04F-B6F3-1656999ACEF3}" srcOrd="3" destOrd="0" presId="urn:microsoft.com/office/officeart/2005/8/layout/orgChart1"/>
    <dgm:cxn modelId="{1D842886-8447-FC40-B163-2D2DB0997F8B}" type="presParOf" srcId="{4D426444-DD95-E04F-B6F3-1656999ACEF3}" destId="{94D83789-5A89-DE4B-A799-1C2D82C33CF8}" srcOrd="0" destOrd="0" presId="urn:microsoft.com/office/officeart/2005/8/layout/orgChart1"/>
    <dgm:cxn modelId="{586496E1-A0A9-CF47-8F29-B430CD4CE0CD}" type="presParOf" srcId="{94D83789-5A89-DE4B-A799-1C2D82C33CF8}" destId="{510A9F46-BC4B-9E4C-8895-5FCC859B7195}" srcOrd="0" destOrd="0" presId="urn:microsoft.com/office/officeart/2005/8/layout/orgChart1"/>
    <dgm:cxn modelId="{73E2F6D2-4286-BB44-8BF5-0F4BA1F924C1}" type="presParOf" srcId="{94D83789-5A89-DE4B-A799-1C2D82C33CF8}" destId="{50988116-EE00-3944-A112-0520EA069031}" srcOrd="1" destOrd="0" presId="urn:microsoft.com/office/officeart/2005/8/layout/orgChart1"/>
    <dgm:cxn modelId="{AA7CA68E-ACFD-1742-90C3-A2E3B2FEE6D7}" type="presParOf" srcId="{4D426444-DD95-E04F-B6F3-1656999ACEF3}" destId="{7A51D8DB-5300-8042-96E3-61A64D9E4678}" srcOrd="1" destOrd="0" presId="urn:microsoft.com/office/officeart/2005/8/layout/orgChart1"/>
    <dgm:cxn modelId="{975C43AD-8CB7-FB43-8A6B-BDDD55CC1989}" type="presParOf" srcId="{4D426444-DD95-E04F-B6F3-1656999ACEF3}" destId="{C6A1D6F0-649A-CB40-A01D-05EA9ED189FC}" srcOrd="2" destOrd="0" presId="urn:microsoft.com/office/officeart/2005/8/layout/orgChart1"/>
    <dgm:cxn modelId="{0342F8EE-B13E-FE4D-95A2-2A9D553405F2}" type="presParOf" srcId="{D5B34F25-4F78-DF49-A3E2-1DE7CD464CE9}" destId="{B6408797-0D57-2749-8B78-0207BE77E45F}" srcOrd="4" destOrd="0" presId="urn:microsoft.com/office/officeart/2005/8/layout/orgChart1"/>
    <dgm:cxn modelId="{ABDC0404-B546-8848-9FDD-6C6FADD84632}" type="presParOf" srcId="{D5B34F25-4F78-DF49-A3E2-1DE7CD464CE9}" destId="{2117811C-4483-0243-81E5-786626829825}" srcOrd="5" destOrd="0" presId="urn:microsoft.com/office/officeart/2005/8/layout/orgChart1"/>
    <dgm:cxn modelId="{D557E0FA-44B4-D547-AF3E-C73F83E1C0C9}" type="presParOf" srcId="{2117811C-4483-0243-81E5-786626829825}" destId="{3C9178E2-7EC0-AB49-9283-49161A9FDD4C}" srcOrd="0" destOrd="0" presId="urn:microsoft.com/office/officeart/2005/8/layout/orgChart1"/>
    <dgm:cxn modelId="{89FD4074-5294-144C-B98D-7B4ECF0A6078}" type="presParOf" srcId="{3C9178E2-7EC0-AB49-9283-49161A9FDD4C}" destId="{F6A93DA9-94DB-8041-B56A-EF0D6A1AC9BC}" srcOrd="0" destOrd="0" presId="urn:microsoft.com/office/officeart/2005/8/layout/orgChart1"/>
    <dgm:cxn modelId="{AAEDDBAD-7B48-F048-BAA8-2C175A9408A0}" type="presParOf" srcId="{3C9178E2-7EC0-AB49-9283-49161A9FDD4C}" destId="{F9054E3F-2630-7E45-984D-34CD82114255}" srcOrd="1" destOrd="0" presId="urn:microsoft.com/office/officeart/2005/8/layout/orgChart1"/>
    <dgm:cxn modelId="{76A723F4-3A0F-E347-BEC5-6F529DFF0A35}" type="presParOf" srcId="{2117811C-4483-0243-81E5-786626829825}" destId="{61A26C1E-2499-8F43-868A-82E8FA855F46}" srcOrd="1" destOrd="0" presId="urn:microsoft.com/office/officeart/2005/8/layout/orgChart1"/>
    <dgm:cxn modelId="{A406AF07-8D30-0D48-8DE1-7031EB1EBCA7}" type="presParOf" srcId="{2117811C-4483-0243-81E5-786626829825}" destId="{6622504C-D93D-244D-AECE-2C2C1FECE8D2}" srcOrd="2" destOrd="0" presId="urn:microsoft.com/office/officeart/2005/8/layout/orgChart1"/>
    <dgm:cxn modelId="{DA3BC5D6-8DDB-EE43-BB7A-18FEF06B4C1F}" type="presParOf" srcId="{DC80E6A7-9E20-D846-928C-C6F4B0ADA519}" destId="{4C3852A6-1497-AE43-A858-456E44457B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3709658" y="847313"/>
          <a:ext cx="818288" cy="731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8288" y="7319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3709658" y="847313"/>
          <a:ext cx="2049278" cy="1558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298"/>
              </a:lnTo>
              <a:lnTo>
                <a:pt x="2049278" y="1380298"/>
              </a:lnTo>
              <a:lnTo>
                <a:pt x="2049278" y="1558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3663938" y="847313"/>
          <a:ext cx="91440" cy="1558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8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660379" y="847313"/>
          <a:ext cx="2049278" cy="1558128"/>
        </a:xfrm>
        <a:custGeom>
          <a:avLst/>
          <a:gdLst/>
          <a:ahLst/>
          <a:cxnLst/>
          <a:rect l="0" t="0" r="0" b="0"/>
          <a:pathLst>
            <a:path>
              <a:moveTo>
                <a:pt x="2049278" y="0"/>
              </a:moveTo>
              <a:lnTo>
                <a:pt x="2049278" y="1380298"/>
              </a:lnTo>
              <a:lnTo>
                <a:pt x="0" y="1380298"/>
              </a:lnTo>
              <a:lnTo>
                <a:pt x="0" y="1558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2862848" y="503"/>
          <a:ext cx="1693618" cy="846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P.I.E.</a:t>
          </a:r>
        </a:p>
      </dsp:txBody>
      <dsp:txXfrm>
        <a:off x="2862848" y="503"/>
        <a:ext cx="1693618" cy="846809"/>
      </dsp:txXfrm>
    </dsp:sp>
    <dsp:sp modelId="{8848FDB8-C289-DF45-B623-FB7491BF90EA}">
      <dsp:nvSpPr>
        <dsp:cNvPr id="0" name=""/>
        <dsp:cNvSpPr/>
      </dsp:nvSpPr>
      <dsp:spPr>
        <a:xfrm>
          <a:off x="813570" y="2405441"/>
          <a:ext cx="1693618" cy="846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West Germanic</a:t>
          </a:r>
        </a:p>
      </dsp:txBody>
      <dsp:txXfrm>
        <a:off x="813570" y="2405441"/>
        <a:ext cx="1693618" cy="846809"/>
      </dsp:txXfrm>
    </dsp:sp>
    <dsp:sp modelId="{510A9F46-BC4B-9E4C-8895-5FCC859B7195}">
      <dsp:nvSpPr>
        <dsp:cNvPr id="0" name=""/>
        <dsp:cNvSpPr/>
      </dsp:nvSpPr>
      <dsp:spPr>
        <a:xfrm>
          <a:off x="2862848" y="2405441"/>
          <a:ext cx="1693618" cy="846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North Germanic</a:t>
          </a:r>
        </a:p>
      </dsp:txBody>
      <dsp:txXfrm>
        <a:off x="2862848" y="2405441"/>
        <a:ext cx="1693618" cy="846809"/>
      </dsp:txXfrm>
    </dsp:sp>
    <dsp:sp modelId="{F6A93DA9-94DB-8041-B56A-EF0D6A1AC9BC}">
      <dsp:nvSpPr>
        <dsp:cNvPr id="0" name=""/>
        <dsp:cNvSpPr/>
      </dsp:nvSpPr>
      <dsp:spPr>
        <a:xfrm>
          <a:off x="4912126" y="2405441"/>
          <a:ext cx="1693618" cy="846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East Germanic</a:t>
          </a:r>
        </a:p>
      </dsp:txBody>
      <dsp:txXfrm>
        <a:off x="4912126" y="2405441"/>
        <a:ext cx="1693618" cy="846809"/>
      </dsp:txXfrm>
    </dsp:sp>
    <dsp:sp modelId="{F2C2E8D0-0875-134E-981A-9CC938797590}">
      <dsp:nvSpPr>
        <dsp:cNvPr id="0" name=""/>
        <dsp:cNvSpPr/>
      </dsp:nvSpPr>
      <dsp:spPr>
        <a:xfrm>
          <a:off x="2834328" y="1155839"/>
          <a:ext cx="1693618" cy="846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Germanic</a:t>
          </a:r>
        </a:p>
      </dsp:txBody>
      <dsp:txXfrm>
        <a:off x="2834328" y="1155839"/>
        <a:ext cx="1693618" cy="846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08797-0D57-2749-8B78-0207BE77E45F}">
      <dsp:nvSpPr>
        <dsp:cNvPr id="0" name=""/>
        <dsp:cNvSpPr/>
      </dsp:nvSpPr>
      <dsp:spPr>
        <a:xfrm>
          <a:off x="3709658" y="952760"/>
          <a:ext cx="2337581" cy="33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67"/>
              </a:lnTo>
              <a:lnTo>
                <a:pt x="2337581" y="139767"/>
              </a:lnTo>
              <a:lnTo>
                <a:pt x="2337581" y="339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3663938" y="952760"/>
          <a:ext cx="91440" cy="399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8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380092" y="952760"/>
          <a:ext cx="2329565" cy="336384"/>
        </a:xfrm>
        <a:custGeom>
          <a:avLst/>
          <a:gdLst/>
          <a:ahLst/>
          <a:cxnLst/>
          <a:rect l="0" t="0" r="0" b="0"/>
          <a:pathLst>
            <a:path>
              <a:moveTo>
                <a:pt x="2329565" y="0"/>
              </a:moveTo>
              <a:lnTo>
                <a:pt x="2329565" y="136444"/>
              </a:lnTo>
              <a:lnTo>
                <a:pt x="0" y="136444"/>
              </a:lnTo>
              <a:lnTo>
                <a:pt x="0" y="336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2757563" y="665"/>
          <a:ext cx="1904188" cy="952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Grimm’s Law</a:t>
          </a:r>
        </a:p>
      </dsp:txBody>
      <dsp:txXfrm>
        <a:off x="2757563" y="665"/>
        <a:ext cx="1904188" cy="952094"/>
      </dsp:txXfrm>
    </dsp:sp>
    <dsp:sp modelId="{8848FDB8-C289-DF45-B623-FB7491BF90EA}">
      <dsp:nvSpPr>
        <dsp:cNvPr id="0" name=""/>
        <dsp:cNvSpPr/>
      </dsp:nvSpPr>
      <dsp:spPr>
        <a:xfrm>
          <a:off x="427998" y="1289144"/>
          <a:ext cx="1904188" cy="1897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Grimm 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p &gt; f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t &gt; </a:t>
          </a:r>
          <a:r>
            <a:rPr lang="el-GR" sz="1800" b="0" i="0" kern="1200" dirty="0"/>
            <a:t>θ</a:t>
          </a:r>
          <a:endParaRPr lang="en-GB" sz="1800" b="0" i="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noProof="0" dirty="0"/>
            <a:t>k &gt; h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k</a:t>
          </a:r>
          <a:r>
            <a:rPr lang="en-GB" sz="1800" b="0" i="0" kern="1200" dirty="0"/>
            <a:t>ʷ</a:t>
          </a:r>
          <a:r>
            <a:rPr lang="en-US" sz="1800" kern="1200" noProof="0" dirty="0"/>
            <a:t> &gt; h</a:t>
          </a:r>
          <a:r>
            <a:rPr lang="en-GB" sz="1800" b="0" i="0" kern="1200" dirty="0"/>
            <a:t>ʷ</a:t>
          </a:r>
          <a:endParaRPr lang="en-US" sz="1800" kern="1200" noProof="0" dirty="0"/>
        </a:p>
      </dsp:txBody>
      <dsp:txXfrm>
        <a:off x="427998" y="1289144"/>
        <a:ext cx="1904188" cy="1897323"/>
      </dsp:txXfrm>
    </dsp:sp>
    <dsp:sp modelId="{510A9F46-BC4B-9E4C-8895-5FCC859B7195}">
      <dsp:nvSpPr>
        <dsp:cNvPr id="0" name=""/>
        <dsp:cNvSpPr/>
      </dsp:nvSpPr>
      <dsp:spPr>
        <a:xfrm>
          <a:off x="2757563" y="1352639"/>
          <a:ext cx="1904188" cy="1941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Grimm II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b &gt; p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d &gt; 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 &gt; k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</a:t>
          </a:r>
          <a:r>
            <a:rPr lang="en-GB" sz="1800" b="0" i="0" kern="1200" dirty="0"/>
            <a:t>ʷ &gt; </a:t>
          </a:r>
          <a:r>
            <a:rPr lang="en-GB" sz="1800" b="0" i="0" kern="1200" dirty="0" err="1"/>
            <a:t>kʷ</a:t>
          </a:r>
          <a:endParaRPr lang="en-US" sz="1800" kern="1200" noProof="0" dirty="0"/>
        </a:p>
      </dsp:txBody>
      <dsp:txXfrm>
        <a:off x="2757563" y="1352639"/>
        <a:ext cx="1904188" cy="1941215"/>
      </dsp:txXfrm>
    </dsp:sp>
    <dsp:sp modelId="{F6A93DA9-94DB-8041-B56A-EF0D6A1AC9BC}">
      <dsp:nvSpPr>
        <dsp:cNvPr id="0" name=""/>
        <dsp:cNvSpPr/>
      </dsp:nvSpPr>
      <dsp:spPr>
        <a:xfrm>
          <a:off x="5095145" y="1292467"/>
          <a:ext cx="1904188" cy="19484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Grimm III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/>
            <a:t>bh</a:t>
          </a:r>
          <a:r>
            <a:rPr lang="en-US" sz="1800" kern="1200" noProof="0" dirty="0"/>
            <a:t> &gt; b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dh &gt; d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/>
            <a:t>gh</a:t>
          </a:r>
          <a:r>
            <a:rPr lang="en-US" sz="1800" kern="1200" noProof="0" dirty="0"/>
            <a:t> &gt; 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 err="1"/>
            <a:t>gʷh</a:t>
          </a:r>
          <a:r>
            <a:rPr lang="en-GB" sz="1800" b="0" i="0" kern="1200" dirty="0"/>
            <a:t> &gt; </a:t>
          </a:r>
          <a:r>
            <a:rPr lang="en-GB" sz="1800" b="0" i="0" kern="1200" dirty="0" err="1"/>
            <a:t>gʷ</a:t>
          </a:r>
          <a:endParaRPr lang="en-GB" sz="1800" b="0" i="0" kern="1200" dirty="0"/>
        </a:p>
      </dsp:txBody>
      <dsp:txXfrm>
        <a:off x="5095145" y="1292467"/>
        <a:ext cx="1904188" cy="1948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23BF-B88D-4DA6-BF94-3E3AB67C75A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2C26-7F74-4704-864B-E7B6EB317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p_consonant" TargetMode="External"/><Relationship Id="rId7" Type="http://schemas.openxmlformats.org/officeDocument/2006/relationships/hyperlink" Target="https://en.wikipedia.org/wiki/Allophon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Voicelessness#Lack_of_voicing_contrast_in_obstruents" TargetMode="External"/><Relationship Id="rId5" Type="http://schemas.openxmlformats.org/officeDocument/2006/relationships/hyperlink" Target="https://en.wikipedia.org/wiki/Fricatives" TargetMode="External"/><Relationship Id="rId4" Type="http://schemas.openxmlformats.org/officeDocument/2006/relationships/hyperlink" Target="https://en.wikipedia.org/wiki/Voicelessnes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Proto-Indo-European voiceless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op consonant"/>
              </a:rPr>
              <a:t>stops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change into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oicelessness"/>
              </a:rPr>
              <a:t>voiceless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ricatives"/>
              </a:rPr>
              <a:t>fricatives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Proto-Indo-European voiced stops become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oicelessness"/>
              </a:rPr>
              <a:t>voiceless stops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Proto-Indo-European voiced aspirated stops become voiced stops or fricatives (as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llophone"/>
              </a:rPr>
              <a:t>allophones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2C26-7F74-4704-864B-E7B6EB3178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425/450–1150: Old Dutch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2C26-7F74-4704-864B-E7B6EB3178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03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1150–1500: Middle Dutch (also called </a:t>
            </a:r>
            <a:r>
              <a:rPr lang="en-GB" dirty="0" err="1"/>
              <a:t>Dietsch</a:t>
            </a:r>
            <a:r>
              <a:rPr lang="en-GB" dirty="0"/>
              <a:t> in popular use, though not by linguists)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2C26-7F74-4704-864B-E7B6EB3178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1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Jacob van </a:t>
            </a:r>
            <a:r>
              <a:rPr lang="en-GB" dirty="0" err="1"/>
              <a:t>Maerlant</a:t>
            </a:r>
            <a:r>
              <a:rPr lang="en-GB" dirty="0"/>
              <a:t>, (born 1225, Vrije van </a:t>
            </a:r>
            <a:r>
              <a:rPr lang="en-GB" dirty="0" err="1"/>
              <a:t>Brugge</a:t>
            </a:r>
            <a:r>
              <a:rPr lang="en-GB" dirty="0"/>
              <a:t> [Damme?]—died 1291, Damme), The founder and creator of original Dutch literature was Jacob van </a:t>
            </a:r>
            <a:r>
              <a:rPr lang="en-GB" dirty="0" err="1"/>
              <a:t>Maerlant</a:t>
            </a:r>
            <a:r>
              <a:rPr lang="en-GB" dirty="0"/>
              <a:t>. pioneer of the didactic poetry that flourished in the Netherlands in the 14th century.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 - Strange peoples in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bloeme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2C26-7F74-4704-864B-E7B6EB3178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8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1500–present: Modern Dutch (saw the creation of the Dutch standard language and includes contemporary Dutch)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2C26-7F74-4704-864B-E7B6EB3178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7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2"/>
            <a:ext cx="2602159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86112"/>
            <a:ext cx="2752482" cy="1175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2" r:id="rId16"/>
    <p:sldLayoutId id="2147483733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18720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0" r:id="rId16"/>
    <p:sldLayoutId id="2147483731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Dutch-literature" TargetMode="External"/><Relationship Id="rId2" Type="http://schemas.openxmlformats.org/officeDocument/2006/relationships/hyperlink" Target="https://www.britannica.com/biography/Jacob-van-Maerlant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From PIE to Dutch</a:t>
            </a:r>
            <a:br>
              <a:rPr lang="en-US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14A82-3B08-4D22-BEDF-511AB781A54D}"/>
              </a:ext>
            </a:extLst>
          </p:cNvPr>
          <p:cNvSpPr/>
          <p:nvPr/>
        </p:nvSpPr>
        <p:spPr>
          <a:xfrm>
            <a:off x="7948082" y="5978806"/>
            <a:ext cx="364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</a:rPr>
              <a:t>Justas Petrosius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4"/>
    </mc:Choice>
    <mc:Fallback>
      <p:transition spd="slow" advTm="107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>
            <a:normAutofit/>
          </a:bodyPr>
          <a:lstStyle/>
          <a:p>
            <a:r>
              <a:rPr lang="en-GB" dirty="0" err="1"/>
              <a:t>Hebban</a:t>
            </a:r>
            <a:r>
              <a:rPr lang="en-GB" dirty="0"/>
              <a:t> olla </a:t>
            </a:r>
            <a:r>
              <a:rPr lang="en-GB" dirty="0" err="1"/>
              <a:t>vogala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Hebban</a:t>
            </a:r>
            <a:r>
              <a:rPr lang="en-US" dirty="0"/>
              <a:t> olla </a:t>
            </a:r>
            <a:r>
              <a:rPr lang="en-US" dirty="0" err="1"/>
              <a:t>vogala</a:t>
            </a:r>
            <a:r>
              <a:rPr lang="en-US" dirty="0"/>
              <a:t> </a:t>
            </a:r>
            <a:r>
              <a:rPr lang="en-US" dirty="0" err="1"/>
              <a:t>nestas</a:t>
            </a:r>
            <a:r>
              <a:rPr lang="en-US" dirty="0"/>
              <a:t> </a:t>
            </a:r>
            <a:r>
              <a:rPr lang="en-US" dirty="0" err="1"/>
              <a:t>hagunnan</a:t>
            </a:r>
            <a:r>
              <a:rPr lang="en-US" dirty="0"/>
              <a:t> </a:t>
            </a:r>
            <a:r>
              <a:rPr lang="en-US" dirty="0" err="1"/>
              <a:t>hinase</a:t>
            </a:r>
            <a:r>
              <a:rPr lang="en-US" dirty="0"/>
              <a:t> hic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, </a:t>
            </a:r>
            <a:r>
              <a:rPr lang="en-US" dirty="0" err="1"/>
              <a:t>uuat</a:t>
            </a:r>
            <a:r>
              <a:rPr lang="en-US" dirty="0"/>
              <a:t> </a:t>
            </a:r>
            <a:r>
              <a:rPr lang="en-US" dirty="0" err="1"/>
              <a:t>unbidan</a:t>
            </a:r>
            <a:r>
              <a:rPr lang="en-US" dirty="0"/>
              <a:t> </a:t>
            </a:r>
            <a:r>
              <a:rPr lang="en-US" dirty="0" err="1"/>
              <a:t>uue</a:t>
            </a:r>
            <a:r>
              <a:rPr lang="en-US" dirty="0"/>
              <a:t> nu.”</a:t>
            </a:r>
          </a:p>
          <a:p>
            <a:r>
              <a:rPr lang="en-GB" dirty="0"/>
              <a:t> "All birds have started making nests, except me and you, what are we waiting for?“</a:t>
            </a:r>
          </a:p>
          <a:p>
            <a:r>
              <a:rPr lang="en-GB" dirty="0"/>
              <a:t>Dated to around 1100 A.D. </a:t>
            </a:r>
            <a:endParaRPr lang="en-US" dirty="0"/>
          </a:p>
          <a:p>
            <a:endParaRPr lang="en-US" dirty="0"/>
          </a:p>
          <a:p>
            <a:r>
              <a:rPr lang="en-US" dirty="0"/>
              <a:t>(Fortson 2004: 315)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37"/>
    </mc:Choice>
    <mc:Fallback>
      <p:transition spd="slow" advTm="439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Dutch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Well attested starting in the 12 C. Principally in Flanders and Brabant. </a:t>
            </a:r>
          </a:p>
          <a:p>
            <a:r>
              <a:rPr lang="en-GB" dirty="0"/>
              <a:t>Spoken and written between 1150 and 1500. </a:t>
            </a:r>
          </a:p>
          <a:p>
            <a:r>
              <a:rPr lang="en-GB" dirty="0"/>
              <a:t>“The literature of this time consist of courtly romances, epics, miracle plays, and religious writings. “</a:t>
            </a:r>
          </a:p>
          <a:p>
            <a:r>
              <a:rPr lang="en-GB" dirty="0"/>
              <a:t>also called Diets, </a:t>
            </a:r>
            <a:r>
              <a:rPr lang="en-GB" dirty="0" err="1"/>
              <a:t>Dietsch</a:t>
            </a:r>
            <a:r>
              <a:rPr lang="en-GB" dirty="0"/>
              <a:t> in popular use, though not by linguists.</a:t>
            </a:r>
          </a:p>
          <a:p>
            <a:r>
              <a:rPr lang="en-US" dirty="0"/>
              <a:t>(Fortson 2004: 328)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79"/>
    </mc:Choice>
    <mc:Fallback>
      <p:transition spd="slow" advTm="456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+mj-lt"/>
                <a:ea typeface="+mj-ea"/>
                <a:cs typeface="+mj-cs"/>
              </a:rPr>
              <a:t>Jacob van Maerlant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Bloeme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(1263) - a collection of moral and satirical addresses to all classes of society.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Spieghel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Historiael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(1284) - an adaptation with additions of his own of Vincent de Beauvais’s Speculum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Historiale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Written to satisfy the rising class of commoners who wished for instructive reading in their own language. 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King P.K. &amp; P.F. Vincent 2019)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80AA3-07A7-4CED-A344-B3FC7EB28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9" r="2162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5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97"/>
    </mc:Choice>
    <mc:Fallback>
      <p:transition spd="slow" advTm="747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+mj-lt"/>
                <a:ea typeface="+mj-ea"/>
                <a:cs typeface="+mj-cs"/>
              </a:rPr>
              <a:t>Modern Dutch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+mn-lt"/>
                <a:ea typeface="+mn-ea"/>
                <a:cs typeface="+mn-cs"/>
              </a:rPr>
              <a:t>From the 1500 to present. 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Flanders and Brabant were the most influential at first. 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The 1585 fall of Antwerp.</a:t>
            </a:r>
          </a:p>
          <a:p>
            <a:r>
              <a:rPr lang="en-US" sz="2400" dirty="0"/>
              <a:t>Process of Standardization became quite strong in the 16</a:t>
            </a:r>
            <a:r>
              <a:rPr lang="en-US" sz="2400" baseline="30000" dirty="0"/>
              <a:t>th</a:t>
            </a:r>
            <a:r>
              <a:rPr lang="en-US" sz="2400" dirty="0"/>
              <a:t> century. 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The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Statenvertaling</a:t>
            </a:r>
            <a:r>
              <a:rPr lang="en-US" sz="2400" dirty="0">
                <a:latin typeface="+mn-lt"/>
                <a:ea typeface="+mn-ea"/>
                <a:cs typeface="+mn-cs"/>
              </a:rPr>
              <a:t> bible (1637), predominantly based on the urban dialects of Holland. Also used elements from various, even Dutch Low Saxon. </a:t>
            </a:r>
          </a:p>
          <a:p>
            <a:r>
              <a:rPr lang="en-US" sz="2400" dirty="0"/>
              <a:t>(</a:t>
            </a:r>
            <a:r>
              <a:rPr lang="en-GB" sz="2400" dirty="0"/>
              <a:t>King P.K. &amp; P.F. Vincent 2019)</a:t>
            </a:r>
            <a:endParaRPr lang="en-US" sz="2400" dirty="0"/>
          </a:p>
          <a:p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4DBF-E6F6-425E-AD88-37997CD3E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22" r="2" b="6034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1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11"/>
    </mc:Choice>
    <mc:Fallback>
      <p:transition spd="slow" advTm="930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en-US" dirty="0"/>
              <a:t>Netherlandic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17</a:t>
            </a:r>
            <a:r>
              <a:rPr lang="en-US" baseline="30000" dirty="0"/>
              <a:t>th</a:t>
            </a:r>
            <a:r>
              <a:rPr lang="en-US" dirty="0"/>
              <a:t> century the Dutch colonized South Africa. The language spoken by the colonists developed into </a:t>
            </a:r>
            <a:r>
              <a:rPr lang="en-US" b="1" dirty="0"/>
              <a:t>Afrikaans</a:t>
            </a:r>
            <a:r>
              <a:rPr lang="en-US" dirty="0"/>
              <a:t>. </a:t>
            </a:r>
          </a:p>
          <a:p>
            <a:r>
              <a:rPr lang="en-US" dirty="0"/>
              <a:t>Flemish refers to the variety of Dutch which developed around Flanders. </a:t>
            </a:r>
          </a:p>
          <a:p>
            <a:r>
              <a:rPr lang="en-US" dirty="0"/>
              <a:t>Dutch, Afrikaans and Flemish are often called Netherlandic. </a:t>
            </a:r>
          </a:p>
          <a:p>
            <a:endParaRPr lang="en-US" dirty="0"/>
          </a:p>
          <a:p>
            <a:r>
              <a:rPr lang="en-US" dirty="0"/>
              <a:t>(Fortson 2004: 328)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46"/>
    </mc:Choice>
    <mc:Fallback>
      <p:transition spd="slow" advTm="336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9DA5-01CF-417A-9CA3-FAB8CC25E4FA}"/>
              </a:ext>
            </a:extLst>
          </p:cNvPr>
          <p:cNvSpPr txBox="1">
            <a:spLocks/>
          </p:cNvSpPr>
          <p:nvPr/>
        </p:nvSpPr>
        <p:spPr>
          <a:xfrm>
            <a:off x="838200" y="2512405"/>
            <a:ext cx="9053945" cy="3597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PIE (Kurgan) Homeland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Germanic tribes in Northern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West-Germanic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425/450–1150: Old Dutch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1150–1500: “</a:t>
            </a:r>
            <a:r>
              <a:rPr lang="en-GB" dirty="0" err="1"/>
              <a:t>Dietsch</a:t>
            </a:r>
            <a:r>
              <a:rPr lang="en-GB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1500–present: Modern Dutch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Netherlandic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44"/>
    </mc:Choice>
    <mc:Fallback>
      <p:transition spd="slow" advTm="759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4276" y="3144101"/>
            <a:ext cx="10963448" cy="3530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David A. &amp; D. </a:t>
            </a:r>
            <a:r>
              <a:rPr lang="en-GB" dirty="0" err="1"/>
              <a:t>Ringe</a:t>
            </a:r>
            <a:r>
              <a:rPr lang="en-GB" dirty="0"/>
              <a:t>. 2015. The Indo-European Homeland from Linguistic and Archaeological Perspectives.</a:t>
            </a:r>
            <a:r>
              <a:rPr lang="en-GB" i="1" dirty="0"/>
              <a:t> Annual Review of Linguistics</a:t>
            </a:r>
            <a:r>
              <a:rPr lang="en-GB" dirty="0"/>
              <a:t> 1:199–219.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Encyclopaedia</a:t>
            </a:r>
            <a:r>
              <a:rPr lang="en-US" dirty="0"/>
              <a:t> Britannica, 8th ed., </a:t>
            </a:r>
            <a:r>
              <a:rPr lang="en-US" dirty="0" err="1"/>
              <a:t>s.v.</a:t>
            </a:r>
            <a:r>
              <a:rPr lang="en-US" dirty="0"/>
              <a:t> “Jacob van </a:t>
            </a:r>
            <a:r>
              <a:rPr lang="en-US" dirty="0" err="1"/>
              <a:t>Maerlant</a:t>
            </a:r>
            <a:r>
              <a:rPr lang="en-US" dirty="0"/>
              <a:t>” Chicago: </a:t>
            </a:r>
            <a:r>
              <a:rPr lang="en-US" dirty="0" err="1"/>
              <a:t>Encyclopaedia</a:t>
            </a:r>
            <a:r>
              <a:rPr lang="en-US" dirty="0"/>
              <a:t> Britannica, 2019. </a:t>
            </a:r>
            <a:r>
              <a:rPr lang="en-US" dirty="0">
                <a:hlinkClick r:id="rId2"/>
              </a:rPr>
              <a:t>https://www.britannica.com/biography/Jacob-van-Maerlant</a:t>
            </a:r>
            <a:r>
              <a:rPr lang="en-US" dirty="0"/>
              <a:t> (accessed November 11, 2019)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Fortson B.W. 2004. </a:t>
            </a:r>
            <a:r>
              <a:rPr lang="en-GB" i="1" dirty="0"/>
              <a:t>Indo-European Language and Culture</a:t>
            </a:r>
            <a:r>
              <a:rPr lang="en-GB" dirty="0"/>
              <a:t>. Oxford: Blackwell.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King P.K. &amp; P.F. Vincent. </a:t>
            </a:r>
            <a:r>
              <a:rPr lang="en-US" dirty="0" err="1"/>
              <a:t>Encyclopaedia</a:t>
            </a:r>
            <a:r>
              <a:rPr lang="en-US" dirty="0"/>
              <a:t> Britannica, 8th ed., </a:t>
            </a:r>
            <a:r>
              <a:rPr lang="en-US" dirty="0" err="1"/>
              <a:t>s.v.</a:t>
            </a:r>
            <a:r>
              <a:rPr lang="en-US" dirty="0"/>
              <a:t> “Dutch literature” Chicago: </a:t>
            </a:r>
            <a:r>
              <a:rPr lang="en-US" dirty="0" err="1"/>
              <a:t>Encyclopaedia</a:t>
            </a:r>
            <a:r>
              <a:rPr lang="en-US" dirty="0"/>
              <a:t> Britannica, 2019. </a:t>
            </a:r>
            <a:r>
              <a:rPr lang="en-US" dirty="0">
                <a:hlinkClick r:id="rId3"/>
              </a:rPr>
              <a:t>https://www.britannica.com/art/Dutch-literature</a:t>
            </a:r>
            <a:r>
              <a:rPr lang="en-US" dirty="0"/>
              <a:t> (accessed November 11, 2019)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Mallory, J.P. 1989. </a:t>
            </a:r>
            <a:r>
              <a:rPr lang="en-GB" i="1" dirty="0"/>
              <a:t>In Search of the Indo-Europeans</a:t>
            </a:r>
            <a:r>
              <a:rPr lang="en-GB" dirty="0"/>
              <a:t>. New York: Thames &amp; Hudson.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87236" y="1910961"/>
            <a:ext cx="5396345" cy="83312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Justas.petrosius@flf.stud.vu.lt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69137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7"/>
    </mc:Choice>
    <mc:Fallback>
      <p:transition spd="slow" advTm="21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PIE Homeland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Germanic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West-Germanic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Franconian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Netherlandic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61"/>
    </mc:Choice>
    <mc:Fallback>
      <p:transition spd="slow" advTm="377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Homeland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Pole? North Africa? The Atlantic? The Pacific? (Mallory 1989:143)</a:t>
            </a:r>
          </a:p>
          <a:p>
            <a:endParaRPr lang="en-US" dirty="0"/>
          </a:p>
          <a:p>
            <a:r>
              <a:rPr lang="en-US" dirty="0"/>
              <a:t>Flora &amp; Fauna in PIE</a:t>
            </a:r>
          </a:p>
          <a:p>
            <a:endParaRPr lang="en-US" dirty="0"/>
          </a:p>
          <a:p>
            <a:r>
              <a:rPr lang="en-US" dirty="0"/>
              <a:t>Anatolian Hypothesis </a:t>
            </a:r>
          </a:p>
          <a:p>
            <a:endParaRPr lang="en-US" dirty="0"/>
          </a:p>
          <a:p>
            <a:r>
              <a:rPr lang="en-US" dirty="0"/>
              <a:t>Kurgan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81"/>
    </mc:Choice>
    <mc:Fallback>
      <p:transition spd="slow" advTm="758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Flora &amp; Fauna in PIE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Fauna:	Stork, Crane, Falcon, Vulture etc. </a:t>
            </a:r>
          </a:p>
          <a:p>
            <a:r>
              <a:rPr lang="en-US" dirty="0"/>
              <a:t>	Trout, Salmon.</a:t>
            </a:r>
          </a:p>
          <a:p>
            <a:r>
              <a:rPr lang="en-US" dirty="0"/>
              <a:t>	Fox, Wolf, Elk, Hedgehog.</a:t>
            </a:r>
          </a:p>
          <a:p>
            <a:r>
              <a:rPr lang="en-US" dirty="0"/>
              <a:t>	Suggest the PIE homeland in at least a partially forested area. </a:t>
            </a:r>
          </a:p>
          <a:p>
            <a:r>
              <a:rPr lang="en-US" dirty="0"/>
              <a:t>Flora: Oak, Birch, Cherry, Bean, Berry etc.</a:t>
            </a:r>
          </a:p>
          <a:p>
            <a:r>
              <a:rPr lang="en-US" dirty="0"/>
              <a:t>	Suggest a temperate climate. </a:t>
            </a:r>
          </a:p>
          <a:p>
            <a:r>
              <a:rPr lang="en-US" dirty="0"/>
              <a:t>(Fortson 2004: 39-40)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34"/>
    </mc:Choice>
    <mc:Fallback>
      <p:transition spd="slow" advTm="798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Anatolian Hypothesis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Colin Renfrew in 1987 suggests that Indo-Europeans spread out of Asia Minor with the Neolithic advance in farming.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(</a:t>
            </a:r>
            <a:r>
              <a:rPr lang="en-GB" dirty="0"/>
              <a:t>David &amp; </a:t>
            </a:r>
            <a:r>
              <a:rPr lang="en-GB" dirty="0" err="1"/>
              <a:t>Ringe</a:t>
            </a:r>
            <a:r>
              <a:rPr lang="en-GB" dirty="0"/>
              <a:t> 2015: 201</a:t>
            </a:r>
            <a:r>
              <a:rPr lang="en-US" dirty="0"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A9F2C-F661-468C-A53F-8A0D173E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46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89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08"/>
    </mc:Choice>
    <mc:Fallback>
      <p:transition spd="slow" advTm="466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>
            <a:normAutofit/>
          </a:bodyPr>
          <a:lstStyle/>
          <a:p>
            <a:r>
              <a:rPr lang="en-US" dirty="0"/>
              <a:t>Kurgan Hypothesis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512404"/>
            <a:ext cx="7184010" cy="4058077"/>
          </a:xfrm>
        </p:spPr>
        <p:txBody>
          <a:bodyPr/>
          <a:lstStyle/>
          <a:p>
            <a:r>
              <a:rPr lang="en-US" dirty="0"/>
              <a:t>PIE burial practices in IE texts. </a:t>
            </a:r>
          </a:p>
          <a:p>
            <a:r>
              <a:rPr lang="en-US" dirty="0"/>
              <a:t>Dead persons buried in individual tombs &amp; heaped over with earth (a burial Mound). The Body was sometimes cremated. </a:t>
            </a:r>
          </a:p>
          <a:p>
            <a:r>
              <a:rPr lang="en-US" dirty="0"/>
              <a:t>Buried with items needed in the afterlife: tools, food, animals, sometimes other people.</a:t>
            </a:r>
          </a:p>
          <a:p>
            <a:r>
              <a:rPr lang="en-US" dirty="0"/>
              <a:t>Burial mounds in the Russian Steppe (Kurgans) match the IE practices. </a:t>
            </a:r>
          </a:p>
          <a:p>
            <a:r>
              <a:rPr lang="en-US" dirty="0"/>
              <a:t>According to Gimbutas their society had : a pastoral economy, patriarchy, domesticated horses, the wheel, worship of a solar deity. (Fortson 2004: 41)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ADE10-6B91-44A7-B092-4600D31B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210" y="2741169"/>
            <a:ext cx="3896583" cy="292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969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847"/>
    </mc:Choice>
    <mc:Fallback>
      <p:transition spd="slow" advTm="2258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Germanic (Form. Teutonic) lived in southern Scandinavia in the 1 mil. BCE. </a:t>
            </a:r>
          </a:p>
          <a:p>
            <a:r>
              <a:rPr lang="en-US" dirty="0"/>
              <a:t>Attested in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C. BCE by the Romans. </a:t>
            </a:r>
          </a:p>
          <a:p>
            <a:r>
              <a:rPr lang="en-US" dirty="0"/>
              <a:t>(Fortson 2004: 300)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SmartArt Placeholder 3">
            <a:extLst>
              <a:ext uri="{FF2B5EF4-FFF2-40B4-BE49-F238E27FC236}">
                <a16:creationId xmlns:a16="http://schemas.microsoft.com/office/drawing/2014/main" id="{3AF1ED13-DFFC-48F2-AA34-4C4FD1223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34066"/>
              </p:ext>
            </p:extLst>
          </p:nvPr>
        </p:nvGraphicFramePr>
        <p:xfrm>
          <a:off x="5365172" y="3278170"/>
          <a:ext cx="7419316" cy="325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0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51"/>
    </mc:Choice>
    <mc:Fallback>
      <p:transition spd="slow" advTm="232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en-US" dirty="0"/>
              <a:t>Grimm's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1126868"/>
          </a:xfrm>
        </p:spPr>
        <p:txBody>
          <a:bodyPr/>
          <a:lstStyle/>
          <a:p>
            <a:r>
              <a:rPr lang="en-US" dirty="0"/>
              <a:t>Rasmus Kristian Rask discovered the sound changes now named after Grimm in 1814. </a:t>
            </a:r>
          </a:p>
          <a:p>
            <a:r>
              <a:rPr lang="en-US" dirty="0"/>
              <a:t>(Fortson 2004: 302)</a:t>
            </a:r>
          </a:p>
          <a:p>
            <a:endParaRPr lang="en-US" dirty="0"/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:a16="http://schemas.microsoft.com/office/drawing/2014/main" id="{8B99164C-BF16-4BA5-AC91-F060566D4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74048"/>
              </p:ext>
            </p:extLst>
          </p:nvPr>
        </p:nvGraphicFramePr>
        <p:xfrm>
          <a:off x="4309370" y="3193330"/>
          <a:ext cx="7419316" cy="330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03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28"/>
    </mc:Choice>
    <mc:Fallback>
      <p:transition spd="slow" advTm="975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West Germanic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467050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3 languages meaningfully attested before the year 1000: Old English, Old Saxon, Old High German.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Old Low Franconian (Old Dutch) attested later. 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(Fortson 2004: 314)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8D6024-287A-4E55-B35E-8099932B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r="1" b="1"/>
          <a:stretch/>
        </p:blipFill>
        <p:spPr bwMode="auto">
          <a:xfrm>
            <a:off x="5687122" y="1904281"/>
            <a:ext cx="5666678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2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66"/>
    </mc:Choice>
    <mc:Fallback>
      <p:transition spd="slow" advTm="57666"/>
    </mc:Fallback>
  </mc:AlternateContent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D813BA19EFD43B7344350B1B7C7CC" ma:contentTypeVersion="2" ma:contentTypeDescription="Create a new document." ma:contentTypeScope="" ma:versionID="7d24c5801a7559f61a1723fa7db12892">
  <xsd:schema xmlns:xsd="http://www.w3.org/2001/XMLSchema" xmlns:xs="http://www.w3.org/2001/XMLSchema" xmlns:p="http://schemas.microsoft.com/office/2006/metadata/properties" xmlns:ns3="813b3981-947e-4e04-a0b0-da476ef9d7fe" targetNamespace="http://schemas.microsoft.com/office/2006/metadata/properties" ma:root="true" ma:fieldsID="c59c56b966c748084ef36dfe9c16e222" ns3:_="">
    <xsd:import namespace="813b3981-947e-4e04-a0b0-da476ef9d7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b3981-947e-4e04-a0b0-da476ef9d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A7672F-6614-496E-B3F6-CC0FD134566D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813b3981-947e-4e04-a0b0-da476ef9d7fe"/>
  </ds:schemaRefs>
</ds:datastoreItem>
</file>

<file path=customXml/itemProps2.xml><?xml version="1.0" encoding="utf-8"?>
<ds:datastoreItem xmlns:ds="http://schemas.openxmlformats.org/officeDocument/2006/customXml" ds:itemID="{28B95EEA-DDEB-4875-A211-54CE9C67C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B7546-637F-4C51-893D-45A893891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b3981-947e-4e04-a0b0-da476ef9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1033</Words>
  <Application>Microsoft Office PowerPoint</Application>
  <PresentationFormat>Widescreen</PresentationFormat>
  <Paragraphs>135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GT Walsheim</vt:lpstr>
      <vt:lpstr>Times New Roman</vt:lpstr>
      <vt:lpstr>Custom Design</vt:lpstr>
      <vt:lpstr>1_Custom Design</vt:lpstr>
      <vt:lpstr>From PIE to Dutch  </vt:lpstr>
      <vt:lpstr>Index</vt:lpstr>
      <vt:lpstr>PIE Homeland</vt:lpstr>
      <vt:lpstr>Flora &amp; Fauna in PIE</vt:lpstr>
      <vt:lpstr>Anatolian Hypothesis </vt:lpstr>
      <vt:lpstr>Kurgan Hypothesis</vt:lpstr>
      <vt:lpstr>Germanic</vt:lpstr>
      <vt:lpstr>Grimm's Law</vt:lpstr>
      <vt:lpstr>West Germanic</vt:lpstr>
      <vt:lpstr>Hebban olla vogala</vt:lpstr>
      <vt:lpstr>Middle Dutch</vt:lpstr>
      <vt:lpstr>Jacob van Maerlant</vt:lpstr>
      <vt:lpstr>Modern Dutch </vt:lpstr>
      <vt:lpstr>Netherlandic</vt:lpstr>
      <vt:lpstr>Summary</vt:lpstr>
      <vt:lpstr>Sources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PIE to Dutch</dc:title>
  <dc:creator>Justas Petrošius</dc:creator>
  <cp:lastModifiedBy>Justas Petrošius</cp:lastModifiedBy>
  <cp:revision>5</cp:revision>
  <dcterms:created xsi:type="dcterms:W3CDTF">2019-11-12T13:32:31Z</dcterms:created>
  <dcterms:modified xsi:type="dcterms:W3CDTF">2019-11-12T14:00:30Z</dcterms:modified>
</cp:coreProperties>
</file>