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9" r:id="rId3"/>
    <p:sldId id="267" r:id="rId4"/>
    <p:sldId id="257" r:id="rId5"/>
    <p:sldId id="258" r:id="rId6"/>
    <p:sldId id="259" r:id="rId7"/>
    <p:sldId id="260" r:id="rId8"/>
    <p:sldId id="266" r:id="rId9"/>
    <p:sldId id="261" r:id="rId10"/>
    <p:sldId id="262" r:id="rId11"/>
    <p:sldId id="263" r:id="rId12"/>
    <p:sldId id="264" r:id="rId13"/>
    <p:sldId id="265" r:id="rId14"/>
    <p:sldId id="268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E8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3A3B-229E-420C-896E-ED347C4802DC}" type="datetimeFigureOut">
              <a:rPr lang="cs-CZ" smtClean="0"/>
              <a:t>06.12.2019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AF925-58D6-45B7-ACE0-3649DBAAA3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835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3A3B-229E-420C-896E-ED347C4802DC}" type="datetimeFigureOut">
              <a:rPr lang="cs-CZ" smtClean="0"/>
              <a:t>06.12.2019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AF925-58D6-45B7-ACE0-3649DBAAA3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0338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3A3B-229E-420C-896E-ED347C4802DC}" type="datetimeFigureOut">
              <a:rPr lang="cs-CZ" smtClean="0"/>
              <a:t>06.12.2019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AF925-58D6-45B7-ACE0-3649DBAAA3ED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073310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3A3B-229E-420C-896E-ED347C4802DC}" type="datetimeFigureOut">
              <a:rPr lang="cs-CZ" smtClean="0"/>
              <a:t>06.12.2019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AF925-58D6-45B7-ACE0-3649DBAAA3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75015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3A3B-229E-420C-896E-ED347C4802DC}" type="datetimeFigureOut">
              <a:rPr lang="cs-CZ" smtClean="0"/>
              <a:t>06.12.2019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AF925-58D6-45B7-ACE0-3649DBAAA3ED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431351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3A3B-229E-420C-896E-ED347C4802DC}" type="datetimeFigureOut">
              <a:rPr lang="cs-CZ" smtClean="0"/>
              <a:t>06.12.2019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AF925-58D6-45B7-ACE0-3649DBAAA3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13120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3A3B-229E-420C-896E-ED347C4802DC}" type="datetimeFigureOut">
              <a:rPr lang="cs-CZ" smtClean="0"/>
              <a:t>06.12.2019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AF925-58D6-45B7-ACE0-3649DBAAA3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07474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3A3B-229E-420C-896E-ED347C4802DC}" type="datetimeFigureOut">
              <a:rPr lang="cs-CZ" smtClean="0"/>
              <a:t>06.12.2019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AF925-58D6-45B7-ACE0-3649DBAAA3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3493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3A3B-229E-420C-896E-ED347C4802DC}" type="datetimeFigureOut">
              <a:rPr lang="cs-CZ" smtClean="0"/>
              <a:t>06.12.2019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AF925-58D6-45B7-ACE0-3649DBAAA3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4241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3A3B-229E-420C-896E-ED347C4802DC}" type="datetimeFigureOut">
              <a:rPr lang="cs-CZ" smtClean="0"/>
              <a:t>06.12.2019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AF925-58D6-45B7-ACE0-3649DBAAA3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5664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3A3B-229E-420C-896E-ED347C4802DC}" type="datetimeFigureOut">
              <a:rPr lang="cs-CZ" smtClean="0"/>
              <a:t>06.12.2019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AF925-58D6-45B7-ACE0-3649DBAAA3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6149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3A3B-229E-420C-896E-ED347C4802DC}" type="datetimeFigureOut">
              <a:rPr lang="cs-CZ" smtClean="0"/>
              <a:t>06.12.2019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AF925-58D6-45B7-ACE0-3649DBAAA3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9015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3A3B-229E-420C-896E-ED347C4802DC}" type="datetimeFigureOut">
              <a:rPr lang="cs-CZ" smtClean="0"/>
              <a:t>06.12.2019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AF925-58D6-45B7-ACE0-3649DBAAA3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2140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3A3B-229E-420C-896E-ED347C4802DC}" type="datetimeFigureOut">
              <a:rPr lang="cs-CZ" smtClean="0"/>
              <a:t>06.12.2019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AF925-58D6-45B7-ACE0-3649DBAAA3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7345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3A3B-229E-420C-896E-ED347C4802DC}" type="datetimeFigureOut">
              <a:rPr lang="cs-CZ" smtClean="0"/>
              <a:t>06.12.2019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AF925-58D6-45B7-ACE0-3649DBAAA3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2508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AF925-58D6-45B7-ACE0-3649DBAAA3ED}" type="slidenum">
              <a:rPr lang="cs-CZ" smtClean="0"/>
              <a:t>‹#›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3A3B-229E-420C-896E-ED347C4802DC}" type="datetimeFigureOut">
              <a:rPr lang="cs-CZ" smtClean="0"/>
              <a:t>06.12.2019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9090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13A3B-229E-420C-896E-ED347C4802DC}" type="datetimeFigureOut">
              <a:rPr lang="cs-CZ" smtClean="0"/>
              <a:t>06.12.2019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77AF925-58D6-45B7-ACE0-3649DBAAA3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5646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14CB25-092C-40A6-B8AC-B5E533D6C7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5400" dirty="0"/>
              <a:t>DO DEAF PEOPLE HAVE A DISABILITY?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9A6236F-C7DA-43A2-9586-F20960E9F3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pPr algn="ctr"/>
            <a:r>
              <a:rPr lang="cs-CZ" sz="9000" dirty="0"/>
              <a:t>MAJÍ NESLYŠÍCÍ LIDÉ POSTIŽENÍ?</a:t>
            </a:r>
          </a:p>
          <a:p>
            <a:pPr algn="ctr"/>
            <a:r>
              <a:rPr lang="cs-CZ" sz="6400" dirty="0"/>
              <a:t>OPEN YOUR EYES – </a:t>
            </a:r>
            <a:r>
              <a:rPr lang="cs-CZ" sz="6400" dirty="0" err="1"/>
              <a:t>Harlan</a:t>
            </a:r>
            <a:r>
              <a:rPr lang="cs-CZ" sz="6400" dirty="0"/>
              <a:t> </a:t>
            </a:r>
            <a:r>
              <a:rPr lang="cs-CZ" sz="6400" dirty="0" err="1"/>
              <a:t>Lane</a:t>
            </a:r>
            <a:endParaRPr lang="cs-CZ" sz="6400" dirty="0"/>
          </a:p>
          <a:p>
            <a:endParaRPr lang="cs-CZ" dirty="0"/>
          </a:p>
          <a:p>
            <a:r>
              <a:rPr lang="cs-CZ" sz="5600" dirty="0"/>
              <a:t>Kačka Hronová, Míša Kaprasová</a:t>
            </a:r>
          </a:p>
        </p:txBody>
      </p:sp>
    </p:spTree>
    <p:extLst>
      <p:ext uri="{BB962C8B-B14F-4D97-AF65-F5344CB8AC3E}">
        <p14:creationId xmlns:p14="http://schemas.microsoft.com/office/powerpoint/2010/main" val="17135461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285E89-FE21-4DFF-BA66-95AC70626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Snaha zabránit šíření odlišností jedinců ve společnosti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CFE422-AC90-416E-B1F2-A134102869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2000" dirty="0"/>
          </a:p>
          <a:p>
            <a:pPr lvl="0" algn="just"/>
            <a:r>
              <a:rPr lang="cs-CZ" dirty="0"/>
              <a:t>vedle implantací se snaží o snížení počtu neslyšících také eugenika</a:t>
            </a:r>
            <a:endParaRPr lang="cs-CZ" sz="2000" dirty="0"/>
          </a:p>
          <a:p>
            <a:pPr lvl="0" algn="just"/>
            <a:r>
              <a:rPr lang="cs-CZ" b="1" dirty="0"/>
              <a:t>eugenika </a:t>
            </a:r>
            <a:r>
              <a:rPr lang="cs-CZ" dirty="0"/>
              <a:t>= sociálně-filosofický směr zaměřený na studium metod, které povedou k dosažení co nejlepšího genetického fondu člověka</a:t>
            </a:r>
            <a:endParaRPr lang="cs-CZ" sz="1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67469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B8C15E-F923-44EF-8028-53634F186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Proč je neslyšící jedinec spojen více se ztrátou než se ziskem?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78A10A-683C-43D7-B427-BDFAD89A71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dirty="0"/>
          </a:p>
          <a:p>
            <a:pPr lvl="0" algn="just"/>
            <a:r>
              <a:rPr lang="cs-CZ" dirty="0"/>
              <a:t>koncept neslyšících byl propracován slyšící společností, pro kterou by hluchota znamenala ztrátu</a:t>
            </a:r>
            <a:endParaRPr lang="cs-CZ" sz="2000" dirty="0"/>
          </a:p>
          <a:p>
            <a:pPr lvl="0" algn="just"/>
            <a:r>
              <a:rPr lang="cs-CZ" dirty="0"/>
              <a:t>tedy jediný rozdíl mezi slyšícím a neslyšícím člověkem je právě ona ztráta sluchu i přesto, že neslyšící člověk, který se neslyšící narodil, nic neztratil</a:t>
            </a:r>
            <a:endParaRPr lang="cs-CZ" sz="2000" dirty="0"/>
          </a:p>
          <a:p>
            <a:pPr algn="just"/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30899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AB4912-AAD8-4BAB-B53B-05201C0A3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Jak tedy odpovědět na otázku: „Mají neslyšící lidé postižení?“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E344B4-5715-4628-995A-629024F9C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cs-CZ" dirty="0"/>
              <a:t>označení </a:t>
            </a:r>
            <a:r>
              <a:rPr lang="cs-CZ" i="1" dirty="0"/>
              <a:t>postižení </a:t>
            </a:r>
            <a:r>
              <a:rPr lang="cs-CZ" dirty="0"/>
              <a:t>pro určitou skupinu (menšinu) závisí na kultuře většinové společnosti, která tato označení používá</a:t>
            </a:r>
            <a:endParaRPr lang="cs-CZ" sz="2000" dirty="0"/>
          </a:p>
          <a:p>
            <a:pPr lvl="0" algn="just"/>
            <a:r>
              <a:rPr lang="cs-CZ" dirty="0"/>
              <a:t>moudřejší by bylo odpovědět: </a:t>
            </a:r>
            <a:r>
              <a:rPr lang="cs-CZ" i="1" dirty="0"/>
              <a:t>„Nevím, protože postižení není něco, co máte, ale označení, které vám dají jiní.“</a:t>
            </a:r>
            <a:r>
              <a:rPr lang="cs-CZ" dirty="0"/>
              <a:t> </a:t>
            </a:r>
            <a:endParaRPr lang="cs-CZ" sz="20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74130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E75667-189B-4578-B35C-541E5D578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Dnešní situace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141150-E300-4C6D-9C15-A6936DFFC3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cs-CZ" dirty="0"/>
              <a:t>situace pro menšiny se vyvíjí lepším směrem, než tomu bylo v minulosti, a to především díky aktivitám komunit, které se snaží měnit myšlení většinové společnosti</a:t>
            </a:r>
            <a:endParaRPr lang="cs-CZ" sz="2000" dirty="0"/>
          </a:p>
          <a:p>
            <a:pPr lvl="0" algn="just"/>
            <a:r>
              <a:rPr lang="cs-CZ" dirty="0"/>
              <a:t>Neslyšící jsou již mnohými chápáni ne jako lidé s postižením, ale jako nositelé kulturního dědictví, rodilý mluvčí krásného znakového jazyka, jako lidé s bohatou historií </a:t>
            </a:r>
            <a:endParaRPr lang="cs-CZ" sz="2000" dirty="0"/>
          </a:p>
          <a:p>
            <a:pPr lvl="0" algn="just"/>
            <a:r>
              <a:rPr lang="cs-CZ" b="1" dirty="0"/>
              <a:t>i přesto je stále důležité šířit povědomí o kultuře Neslyšících</a:t>
            </a:r>
            <a:endParaRPr 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75850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8684CCA2-49D6-4CD5-82BF-4A275430BB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Děkujeme </a:t>
            </a:r>
            <a:r>
              <a:rPr lang="cs-CZ"/>
              <a:t>za pozornost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7123ECE6-B38F-44D8-B15A-0AD447366A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09497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69A0B8-BD79-4962-BA68-B17123027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CED07A-6CFE-4B0A-9A68-36A2F8D48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Čím byla odůvodněna a prosazována kochleární implantace v článku z roku 1996?</a:t>
            </a:r>
          </a:p>
          <a:p>
            <a:r>
              <a:rPr lang="cs-CZ" dirty="0"/>
              <a:t>Jak a proč vznikla myšlenka zdravotního postižení?</a:t>
            </a:r>
          </a:p>
          <a:p>
            <a:r>
              <a:rPr lang="cs-CZ" dirty="0"/>
              <a:t>Co je to eugenika? Jak probíhala? Jaký dopad to mělo na neslyšící?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0313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>
            <a:extLst>
              <a:ext uri="{FF2B5EF4-FFF2-40B4-BE49-F238E27FC236}">
                <a16:creationId xmlns:a16="http://schemas.microsoft.com/office/drawing/2014/main" id="{A5AFB369-4673-4727-A7CD-D86AFE0AE0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72" name="Freeform 14">
              <a:extLst>
                <a:ext uri="{FF2B5EF4-FFF2-40B4-BE49-F238E27FC236}">
                  <a16:creationId xmlns:a16="http://schemas.microsoft.com/office/drawing/2014/main" id="{50709826-4D6B-4A97-8DB3-5DA1666262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47263F58-6EE6-45B3-9BF2-C0BD5D30A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5197CE03-EB81-4718-BEA1-C2D488961E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Rectangle 23">
              <a:extLst>
                <a:ext uri="{FF2B5EF4-FFF2-40B4-BE49-F238E27FC236}">
                  <a16:creationId xmlns:a16="http://schemas.microsoft.com/office/drawing/2014/main" id="{A3451629-72D6-4E33-A99A-40FAF7445D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6" name="Rectangle 25">
              <a:extLst>
                <a:ext uri="{FF2B5EF4-FFF2-40B4-BE49-F238E27FC236}">
                  <a16:creationId xmlns:a16="http://schemas.microsoft.com/office/drawing/2014/main" id="{E04F0FD4-BCD5-4435-A6B5-A2E69303B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7" name="Isosceles Triangle 76">
              <a:extLst>
                <a:ext uri="{FF2B5EF4-FFF2-40B4-BE49-F238E27FC236}">
                  <a16:creationId xmlns:a16="http://schemas.microsoft.com/office/drawing/2014/main" id="{DE110F09-1C81-4E73-B5E9-D857CD879F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Rectangle 27">
              <a:extLst>
                <a:ext uri="{FF2B5EF4-FFF2-40B4-BE49-F238E27FC236}">
                  <a16:creationId xmlns:a16="http://schemas.microsoft.com/office/drawing/2014/main" id="{273A9C01-06BD-4E8E-8BBF-2E2A9ECF49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28">
              <a:extLst>
                <a:ext uri="{FF2B5EF4-FFF2-40B4-BE49-F238E27FC236}">
                  <a16:creationId xmlns:a16="http://schemas.microsoft.com/office/drawing/2014/main" id="{B206C9B2-27BE-4B6F-A4D0-485FBBEB58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0" name="Rectangle 29">
              <a:extLst>
                <a:ext uri="{FF2B5EF4-FFF2-40B4-BE49-F238E27FC236}">
                  <a16:creationId xmlns:a16="http://schemas.microsoft.com/office/drawing/2014/main" id="{2E7D673E-0C5C-4F2B-B46E-3E9286B9E8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1" name="Isosceles Triangle 80">
              <a:extLst>
                <a:ext uri="{FF2B5EF4-FFF2-40B4-BE49-F238E27FC236}">
                  <a16:creationId xmlns:a16="http://schemas.microsoft.com/office/drawing/2014/main" id="{F0F78B34-9B26-4CA9-B8F0-B9638730F9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1026" name="Picture 2" descr="Výsledek obrázku pro harlan lane">
            <a:extLst>
              <a:ext uri="{FF2B5EF4-FFF2-40B4-BE49-F238E27FC236}">
                <a16:creationId xmlns:a16="http://schemas.microsoft.com/office/drawing/2014/main" id="{F9786106-1727-4F64-8236-D5DCD761CE6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23" r="9479" b="9091"/>
          <a:stretch/>
        </p:blipFill>
        <p:spPr bwMode="auto">
          <a:xfrm>
            <a:off x="4269854" y="-1"/>
            <a:ext cx="7922146" cy="6858001"/>
          </a:xfrm>
          <a:custGeom>
            <a:avLst/>
            <a:gdLst>
              <a:gd name="connsiteX0" fmla="*/ 379987 w 7922146"/>
              <a:gd name="connsiteY0" fmla="*/ 0 h 6858001"/>
              <a:gd name="connsiteX1" fmla="*/ 5304971 w 7922146"/>
              <a:gd name="connsiteY1" fmla="*/ 0 h 6858001"/>
              <a:gd name="connsiteX2" fmla="*/ 7065281 w 7922146"/>
              <a:gd name="connsiteY2" fmla="*/ 0 h 6858001"/>
              <a:gd name="connsiteX3" fmla="*/ 7397540 w 7922146"/>
              <a:gd name="connsiteY3" fmla="*/ 0 h 6858001"/>
              <a:gd name="connsiteX4" fmla="*/ 7397540 w 7922146"/>
              <a:gd name="connsiteY4" fmla="*/ 1 h 6858001"/>
              <a:gd name="connsiteX5" fmla="*/ 7922146 w 7922146"/>
              <a:gd name="connsiteY5" fmla="*/ 1 h 6858001"/>
              <a:gd name="connsiteX6" fmla="*/ 7922146 w 7922146"/>
              <a:gd name="connsiteY6" fmla="*/ 6858001 h 6858001"/>
              <a:gd name="connsiteX7" fmla="*/ 7065281 w 7922146"/>
              <a:gd name="connsiteY7" fmla="*/ 6858001 h 6858001"/>
              <a:gd name="connsiteX8" fmla="*/ 7065281 w 7922146"/>
              <a:gd name="connsiteY8" fmla="*/ 6858000 h 6858001"/>
              <a:gd name="connsiteX9" fmla="*/ 5932989 w 7922146"/>
              <a:gd name="connsiteY9" fmla="*/ 6858000 h 6858001"/>
              <a:gd name="connsiteX10" fmla="*/ 5932989 w 7922146"/>
              <a:gd name="connsiteY10" fmla="*/ 6858001 h 6858001"/>
              <a:gd name="connsiteX11" fmla="*/ 27809 w 7922146"/>
              <a:gd name="connsiteY11" fmla="*/ 6858001 h 6858001"/>
              <a:gd name="connsiteX12" fmla="*/ 1803228 w 7922146"/>
              <a:gd name="connsiteY12" fmla="*/ 4521201 h 6858001"/>
              <a:gd name="connsiteX13" fmla="*/ 0 w 7922146"/>
              <a:gd name="connsiteY13" fmla="*/ 0 h 6858001"/>
              <a:gd name="connsiteX14" fmla="*/ 379987 w 7922146"/>
              <a:gd name="connsiteY14" fmla="*/ 0 h 6858001"/>
              <a:gd name="connsiteX15" fmla="*/ 0 w 7922146"/>
              <a:gd name="connsiteY15" fmla="*/ 407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4552904D-89EE-4148-A55B-444E01E56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867" y="1678666"/>
            <a:ext cx="4088190" cy="236909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800"/>
              <a:t>Harlan Lane</a:t>
            </a:r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A57C1A16-B8AB-4D99-A195-A38F556A6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F8A9B20B-D1DD-4573-B5EC-5580295192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Rectangle 23">
            <a:extLst>
              <a:ext uri="{FF2B5EF4-FFF2-40B4-BE49-F238E27FC236}">
                <a16:creationId xmlns:a16="http://schemas.microsoft.com/office/drawing/2014/main" id="{66D61E08-70C3-48D8-BEA0-787111DC3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9" name="Rectangle 25">
            <a:extLst>
              <a:ext uri="{FF2B5EF4-FFF2-40B4-BE49-F238E27FC236}">
                <a16:creationId xmlns:a16="http://schemas.microsoft.com/office/drawing/2014/main" id="{FC55298F-0AE5-478E-AD2B-03C2614C5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1" name="Isosceles Triangle 24">
            <a:extLst>
              <a:ext uri="{FF2B5EF4-FFF2-40B4-BE49-F238E27FC236}">
                <a16:creationId xmlns:a16="http://schemas.microsoft.com/office/drawing/2014/main" id="{C180E4EA-0B63-4779-A895-7E90E71088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3" name="Rectangle 27">
            <a:extLst>
              <a:ext uri="{FF2B5EF4-FFF2-40B4-BE49-F238E27FC236}">
                <a16:creationId xmlns:a16="http://schemas.microsoft.com/office/drawing/2014/main" id="{CEE01D9D-3DE8-4EED-B0D3-8F3C79CC76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5" name="Rectangle 28">
            <a:extLst>
              <a:ext uri="{FF2B5EF4-FFF2-40B4-BE49-F238E27FC236}">
                <a16:creationId xmlns:a16="http://schemas.microsoft.com/office/drawing/2014/main" id="{89AF5CE9-607F-43F4-8983-DCD6DA40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7" name="Rectangle 29">
            <a:extLst>
              <a:ext uri="{FF2B5EF4-FFF2-40B4-BE49-F238E27FC236}">
                <a16:creationId xmlns:a16="http://schemas.microsoft.com/office/drawing/2014/main" id="{6EEA2DBD-9E1E-4521-8C01-F32AD18A8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9" name="Isosceles Triangle 29">
            <a:extLst>
              <a:ext uri="{FF2B5EF4-FFF2-40B4-BE49-F238E27FC236}">
                <a16:creationId xmlns:a16="http://schemas.microsoft.com/office/drawing/2014/main" id="{15BBD2C1-BA9B-46A9-A27A-33498B169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36573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FC88E8-EBA1-4B14-B65D-A08B3D476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Terminologie (angličtina/čeština)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A2A434-3F06-40F1-9919-16290EA62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cs-CZ" dirty="0"/>
              <a:t>v angličtině došlo k osvojení termínu </a:t>
            </a:r>
            <a:r>
              <a:rPr lang="cs-CZ" i="1" dirty="0" err="1"/>
              <a:t>deaf</a:t>
            </a:r>
            <a:endParaRPr lang="cs-CZ" sz="2000" dirty="0"/>
          </a:p>
          <a:p>
            <a:pPr lvl="0" algn="just"/>
            <a:r>
              <a:rPr lang="cs-CZ" dirty="0"/>
              <a:t>starší označení lidí se „ztrátou“ sluchu = </a:t>
            </a:r>
            <a:r>
              <a:rPr lang="cs-CZ" dirty="0" err="1"/>
              <a:t>deaf-mute</a:t>
            </a:r>
            <a:r>
              <a:rPr lang="cs-CZ" dirty="0"/>
              <a:t> (hluchoněmý) nebo </a:t>
            </a:r>
            <a:r>
              <a:rPr lang="cs-CZ" dirty="0" err="1"/>
              <a:t>silent</a:t>
            </a:r>
            <a:r>
              <a:rPr lang="cs-CZ" dirty="0"/>
              <a:t> (zamlklý/nemluvný)</a:t>
            </a:r>
            <a:endParaRPr lang="cs-CZ" sz="2000" dirty="0"/>
          </a:p>
          <a:p>
            <a:pPr lvl="0" algn="just"/>
            <a:r>
              <a:rPr lang="cs-CZ" dirty="0"/>
              <a:t>nevýhoda výrazů </a:t>
            </a:r>
            <a:r>
              <a:rPr lang="cs-CZ" dirty="0" err="1"/>
              <a:t>deaf</a:t>
            </a:r>
            <a:r>
              <a:rPr lang="cs-CZ" dirty="0"/>
              <a:t> – </a:t>
            </a:r>
            <a:r>
              <a:rPr lang="cs-CZ" dirty="0" err="1"/>
              <a:t>Deaf</a:t>
            </a:r>
            <a:r>
              <a:rPr lang="cs-CZ" dirty="0"/>
              <a:t> – pouze ve psaném projevu zaznamenáme rozdíl</a:t>
            </a:r>
            <a:endParaRPr lang="cs-CZ" sz="2000" dirty="0"/>
          </a:p>
          <a:p>
            <a:pPr lvl="0" algn="just"/>
            <a:r>
              <a:rPr lang="cs-CZ" dirty="0" err="1"/>
              <a:t>Deaf</a:t>
            </a:r>
            <a:r>
              <a:rPr lang="cs-CZ" dirty="0"/>
              <a:t> = </a:t>
            </a:r>
            <a:r>
              <a:rPr lang="cs-CZ" dirty="0" err="1"/>
              <a:t>like</a:t>
            </a:r>
            <a:r>
              <a:rPr lang="cs-CZ" dirty="0"/>
              <a:t> </a:t>
            </a:r>
            <a:r>
              <a:rPr lang="cs-CZ" dirty="0" err="1"/>
              <a:t>me</a:t>
            </a:r>
            <a:r>
              <a:rPr lang="cs-CZ" dirty="0"/>
              <a:t>, </a:t>
            </a:r>
            <a:r>
              <a:rPr lang="cs-CZ" dirty="0" err="1"/>
              <a:t>one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us</a:t>
            </a: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2338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B833B2-6D74-4124-A6C3-BF5AF02DA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Definice zdravotního postižení podle většinové společnosti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131AEE-F430-4724-B902-1A0B7850C4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cs-CZ" b="1" dirty="0"/>
              <a:t>omezení funkce z důvodu poškození</a:t>
            </a:r>
            <a:endParaRPr lang="cs-CZ" dirty="0"/>
          </a:p>
          <a:p>
            <a:pPr lvl="0" algn="just"/>
            <a:r>
              <a:rPr lang="cs-CZ" dirty="0"/>
              <a:t>neslyšící jsou v některých funkcích omezeni z důvodu poškození sluchu</a:t>
            </a:r>
          </a:p>
          <a:p>
            <a:pPr lvl="0" algn="just"/>
            <a:r>
              <a:rPr lang="cs-CZ" dirty="0"/>
              <a:t>to znamená, že mají postižení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09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91EE26-DADB-497A-86E7-301AA9961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Význam hluchoty ve společnosti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7911B9-9AB3-4F55-AC6E-5C099D9D35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cs-CZ" dirty="0"/>
              <a:t>v některých zemích je hluchota příčinou, proč se jedinec nemůže vzdělávat a získat zaměstnání</a:t>
            </a:r>
          </a:p>
          <a:p>
            <a:pPr algn="just"/>
            <a:r>
              <a:rPr lang="cs-CZ" dirty="0"/>
              <a:t>dokonce i v USA lidem věta </a:t>
            </a:r>
            <a:r>
              <a:rPr lang="cs-CZ" b="1" dirty="0"/>
              <a:t>„John nechodil na univerzitu, protože byl malý“</a:t>
            </a:r>
            <a:r>
              <a:rPr lang="cs-CZ" dirty="0"/>
              <a:t> přijde nesmyslná, ale věta </a:t>
            </a:r>
            <a:r>
              <a:rPr lang="cs-CZ" b="1" dirty="0"/>
              <a:t>„John nešel na univerzitu, protože neslyší“</a:t>
            </a:r>
            <a:r>
              <a:rPr lang="cs-CZ" dirty="0"/>
              <a:t> už nesmyslná </a:t>
            </a:r>
          </a:p>
        </p:txBody>
      </p:sp>
    </p:spTree>
    <p:extLst>
      <p:ext uri="{BB962C8B-B14F-4D97-AF65-F5344CB8AC3E}">
        <p14:creationId xmlns:p14="http://schemas.microsoft.com/office/powerpoint/2010/main" val="680895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5781D8-877E-4ECD-9174-685078C80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Jak a za jakým účelem vznikla myšlenka zdravotního postižení? </a:t>
            </a:r>
            <a:br>
              <a:rPr lang="cs-CZ" sz="4000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BF2331-743C-49F2-A8D3-874631DDA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cs-CZ" b="1" dirty="0"/>
              <a:t>18. století</a:t>
            </a:r>
            <a:r>
              <a:rPr lang="cs-CZ" dirty="0"/>
              <a:t> = se projevila nutnost odlišit ty, kteří nemohli pracovat ze zdravotního důvodu (nemocní, zdravotně postižení) od těch, kteří jednoduše nepracovali (žebráci, zloději)</a:t>
            </a:r>
            <a:endParaRPr lang="cs-CZ" sz="2000" dirty="0"/>
          </a:p>
          <a:p>
            <a:pPr lvl="0" algn="just"/>
            <a:r>
              <a:rPr lang="cs-CZ" dirty="0"/>
              <a:t>snaha státu o regulaci nepracujících občanů (ti ho stojí peníze) - &gt; vzal na sebe odpovědnost za zabezpečení jejich zdravotního stavu </a:t>
            </a:r>
            <a:endParaRPr lang="cs-CZ" sz="2000" dirty="0"/>
          </a:p>
          <a:p>
            <a:pPr lvl="0" algn="just"/>
            <a:r>
              <a:rPr lang="cs-CZ" dirty="0"/>
              <a:t>založení prvních škol pro neslyšící – souvisí s kontrolou státu nad lidmi</a:t>
            </a:r>
            <a:endParaRPr lang="cs-CZ" sz="2000" dirty="0"/>
          </a:p>
          <a:p>
            <a:pPr algn="just"/>
            <a:r>
              <a:rPr lang="cs-CZ" dirty="0"/>
              <a:t>cíl = naučit neslyšící žáky řemesla (tesařství, zednické práce, krejčířství)</a:t>
            </a: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338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1B0CFA-9B95-4E43-B58E-1F0E9D0E9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Současná podoba myšlenky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F5C512-411F-4F72-8343-2724137FD7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cs-CZ" dirty="0"/>
              <a:t>některé podoby odlišnosti lidí jsou považovány za normální a některé za funkční omezení = postižení/znevýhodnění</a:t>
            </a:r>
            <a:endParaRPr lang="cs-CZ" sz="2000" dirty="0"/>
          </a:p>
          <a:p>
            <a:pPr lvl="0" algn="just"/>
            <a:r>
              <a:rPr lang="cs-CZ" dirty="0"/>
              <a:t>například přijímáme jako normální velké rozdíly lidí v hmotnosti, ale velká obezita už je považována za omezení (stejně barva pleti, pracovní tempo, druhy nálad, konzumace alkoholu)</a:t>
            </a:r>
          </a:p>
          <a:p>
            <a:pPr marL="0" lvl="0" indent="0" algn="just">
              <a:buNone/>
            </a:pPr>
            <a:endParaRPr lang="cs-CZ" sz="2000" dirty="0"/>
          </a:p>
          <a:p>
            <a:pPr marL="0" indent="0" algn="just">
              <a:buNone/>
            </a:pPr>
            <a:r>
              <a:rPr lang="cs-CZ" b="1" dirty="0"/>
              <a:t>Co určuje, že nějaká forma lidské variace je zdravotní postižení?</a:t>
            </a:r>
            <a:endParaRPr lang="cs-CZ" sz="2000" dirty="0"/>
          </a:p>
          <a:p>
            <a:pPr algn="just"/>
            <a:r>
              <a:rPr lang="cs-CZ" dirty="0"/>
              <a:t>můžou za to normy nastavené většinovou společností</a:t>
            </a: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0958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6AAF0E-E3E0-4398-AEE3-D95D732FA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Regulace počtu neslyšících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2FEB16-393C-4AB7-9BA1-B0279CAFBA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cs-CZ" b="1" dirty="0"/>
              <a:t>probíhaly dva typy regulace</a:t>
            </a:r>
            <a:endParaRPr lang="cs-CZ" sz="2000" dirty="0"/>
          </a:p>
          <a:p>
            <a:pPr lvl="0" algn="just"/>
            <a:r>
              <a:rPr lang="cs-CZ" b="1" dirty="0"/>
              <a:t>nepřímá </a:t>
            </a:r>
            <a:r>
              <a:rPr lang="cs-CZ" dirty="0"/>
              <a:t>= snaha o omezení sňatků mezi neslyšícími a jejich následnou reprodukcí</a:t>
            </a:r>
            <a:endParaRPr lang="cs-CZ" sz="2000" dirty="0"/>
          </a:p>
          <a:p>
            <a:pPr lvl="0" algn="just"/>
            <a:r>
              <a:rPr lang="cs-CZ" b="1" dirty="0"/>
              <a:t>přímá = </a:t>
            </a:r>
            <a:r>
              <a:rPr lang="cs-CZ" dirty="0"/>
              <a:t>snaha o sterilizaci postižených, včetně neslyšících (19./20. </a:t>
            </a:r>
            <a:r>
              <a:rPr lang="cs-CZ" dirty="0" err="1"/>
              <a:t>stl</a:t>
            </a:r>
            <a:r>
              <a:rPr lang="cs-CZ" dirty="0"/>
              <a:t>.)</a:t>
            </a:r>
            <a:endParaRPr lang="cs-CZ" sz="2000" dirty="0"/>
          </a:p>
          <a:p>
            <a:pPr algn="just"/>
            <a:r>
              <a:rPr lang="cs-CZ" dirty="0"/>
              <a:t>v roce 1934 vyšel v Německu tzv. Zákon o sterilizaci</a:t>
            </a: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203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604394-609B-4CFE-B2D9-FB7630B81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Kochleární implantace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289351-FAFA-4F75-A58B-A252484AC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70863"/>
            <a:ext cx="8596668" cy="3921712"/>
          </a:xfrm>
        </p:spPr>
        <p:txBody>
          <a:bodyPr>
            <a:normAutofit/>
          </a:bodyPr>
          <a:lstStyle/>
          <a:p>
            <a:pPr lvl="0" algn="just"/>
            <a:r>
              <a:rPr lang="cs-CZ" b="1" dirty="0"/>
              <a:t>v roce 1996</a:t>
            </a:r>
            <a:r>
              <a:rPr lang="cs-CZ" dirty="0"/>
              <a:t> zveřejnil přední americký časopis nejrozsáhlejší obranu etiky kochleárního implantátu</a:t>
            </a:r>
            <a:endParaRPr lang="cs-CZ" sz="2000" dirty="0"/>
          </a:p>
          <a:p>
            <a:pPr lvl="1" algn="just"/>
            <a:r>
              <a:rPr lang="cs-CZ" sz="1800" dirty="0"/>
              <a:t>tvrdí, že </a:t>
            </a:r>
            <a:r>
              <a:rPr lang="cs-CZ" sz="1800" b="1" dirty="0"/>
              <a:t>hluchota je nejvážnější zdravotní postižení</a:t>
            </a:r>
            <a:r>
              <a:rPr lang="cs-CZ" sz="1800" dirty="0"/>
              <a:t> </a:t>
            </a:r>
            <a:r>
              <a:rPr lang="cs-CZ" sz="1800" b="1" dirty="0"/>
              <a:t>ze všech</a:t>
            </a:r>
            <a:endParaRPr lang="cs-CZ" sz="2000" dirty="0"/>
          </a:p>
          <a:p>
            <a:pPr lvl="1" algn="just"/>
            <a:r>
              <a:rPr lang="cs-CZ" sz="1800" dirty="0"/>
              <a:t>důvod = neslyšící jsou</a:t>
            </a:r>
            <a:r>
              <a:rPr lang="cs-CZ" sz="1800" b="1" dirty="0"/>
              <a:t> pro stát velmi nákladní </a:t>
            </a:r>
            <a:r>
              <a:rPr lang="cs-CZ" sz="1800" dirty="0"/>
              <a:t>(vzdělávání, tlumočnické služby…)</a:t>
            </a:r>
            <a:endParaRPr lang="cs-CZ" sz="2000" dirty="0"/>
          </a:p>
          <a:p>
            <a:pPr lvl="0" algn="just"/>
            <a:r>
              <a:rPr lang="cs-CZ" dirty="0"/>
              <a:t>bráno pouze z medicínského, nikoli z kulturního hlediska!!!</a:t>
            </a:r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834234937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668</Words>
  <Application>Microsoft Office PowerPoint</Application>
  <PresentationFormat>Širokoúhlá obrazovka</PresentationFormat>
  <Paragraphs>59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Trebuchet MS</vt:lpstr>
      <vt:lpstr>Wingdings 3</vt:lpstr>
      <vt:lpstr>Fazeta</vt:lpstr>
      <vt:lpstr>DO DEAF PEOPLE HAVE A DISABILITY?</vt:lpstr>
      <vt:lpstr>Harlan Lane</vt:lpstr>
      <vt:lpstr>Terminologie (angličtina/čeština)</vt:lpstr>
      <vt:lpstr>Definice zdravotního postižení podle většinové společnosti </vt:lpstr>
      <vt:lpstr>Význam hluchoty ve společnosti</vt:lpstr>
      <vt:lpstr>Jak a za jakým účelem vznikla myšlenka zdravotního postižení?  </vt:lpstr>
      <vt:lpstr>Současná podoba myšlenky</vt:lpstr>
      <vt:lpstr>Regulace počtu neslyšících</vt:lpstr>
      <vt:lpstr>Kochleární implantace </vt:lpstr>
      <vt:lpstr>Snaha zabránit šíření odlišností jedinců ve společnosti </vt:lpstr>
      <vt:lpstr>Proč je neslyšící jedinec spojen více se ztrátou než se ziskem?</vt:lpstr>
      <vt:lpstr>Jak tedy odpovědět na otázku: „Mají neslyšící lidé postižení?“  </vt:lpstr>
      <vt:lpstr>Dnešní situace  </vt:lpstr>
      <vt:lpstr>Děkujeme za pozornost</vt:lpstr>
      <vt:lpstr>OTÁZKY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MAJÍ NESLYŠÍCÍ LIDÉ POSTIŽENÍ?</dc:title>
  <dc:creator>Kateřina Hronová</dc:creator>
  <cp:lastModifiedBy>Kateřina Hronová</cp:lastModifiedBy>
  <cp:revision>6</cp:revision>
  <dcterms:created xsi:type="dcterms:W3CDTF">2019-11-25T13:33:10Z</dcterms:created>
  <dcterms:modified xsi:type="dcterms:W3CDTF">2019-12-06T08:11:57Z</dcterms:modified>
</cp:coreProperties>
</file>