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7" y="8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F12D64-4C2F-4B8A-A622-6704F7DBE8F0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0F692D-47D3-4FA4-855F-56AFD234DF6D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88921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D64-4C2F-4B8A-A622-6704F7DBE8F0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692D-47D3-4FA4-855F-56AFD234D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45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D64-4C2F-4B8A-A622-6704F7DBE8F0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692D-47D3-4FA4-855F-56AFD234D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26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D64-4C2F-4B8A-A622-6704F7DBE8F0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692D-47D3-4FA4-855F-56AFD234D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59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F12D64-4C2F-4B8A-A622-6704F7DBE8F0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0F692D-47D3-4FA4-855F-56AFD234DF6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74661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D64-4C2F-4B8A-A622-6704F7DBE8F0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692D-47D3-4FA4-855F-56AFD234D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49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D64-4C2F-4B8A-A622-6704F7DBE8F0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692D-47D3-4FA4-855F-56AFD234D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19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D64-4C2F-4B8A-A622-6704F7DBE8F0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692D-47D3-4FA4-855F-56AFD234D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2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2D64-4C2F-4B8A-A622-6704F7DBE8F0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F692D-47D3-4FA4-855F-56AFD234DF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04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F12D64-4C2F-4B8A-A622-6704F7DBE8F0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0F692D-47D3-4FA4-855F-56AFD234DF6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285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F12D64-4C2F-4B8A-A622-6704F7DBE8F0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0F692D-47D3-4FA4-855F-56AFD234DF6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432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7F12D64-4C2F-4B8A-A622-6704F7DBE8F0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A0F692D-47D3-4FA4-855F-56AFD234DF6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180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Výsledek obrázku pro lgbt duha">
            <a:extLst>
              <a:ext uri="{FF2B5EF4-FFF2-40B4-BE49-F238E27FC236}">
                <a16:creationId xmlns:a16="http://schemas.microsoft.com/office/drawing/2014/main" id="{770B417A-9247-426B-98E0-9E67726776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920"/>
          <a:stretch/>
        </p:blipFill>
        <p:spPr bwMode="auto">
          <a:xfrm>
            <a:off x="20" y="10"/>
            <a:ext cx="12191980" cy="685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EF1A96B9-F717-4812-9DB0-C99D99462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560" y="1137137"/>
            <a:ext cx="9867482" cy="4570327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6">
            <a:extLst>
              <a:ext uri="{FF2B5EF4-FFF2-40B4-BE49-F238E27FC236}">
                <a16:creationId xmlns:a16="http://schemas.microsoft.com/office/drawing/2014/main" id="{226038F9-8CE0-4A41-9EF0-3A27023DE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9" name="Freeform 6">
            <a:extLst>
              <a:ext uri="{FF2B5EF4-FFF2-40B4-BE49-F238E27FC236}">
                <a16:creationId xmlns:a16="http://schemas.microsoft.com/office/drawing/2014/main" id="{BB5C5996-5C1E-4768-90AE-87BED835C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AB45CF-4DD8-4330-93A4-BD1D8D3E2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>
            <a:normAutofit/>
          </a:bodyPr>
          <a:lstStyle/>
          <a:p>
            <a:r>
              <a:rPr lang="cs-CZ"/>
              <a:t>QUEER AS DEAF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237BC86-9FC1-410A-9E20-9D26CF22D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>
                <a:solidFill>
                  <a:srgbClr val="191B0E"/>
                </a:solidFill>
              </a:rPr>
              <a:t>OPEN YOUR EYES – MJ BIENVENU </a:t>
            </a:r>
          </a:p>
        </p:txBody>
      </p:sp>
    </p:spTree>
    <p:extLst>
      <p:ext uri="{BB962C8B-B14F-4D97-AF65-F5344CB8AC3E}">
        <p14:creationId xmlns:p14="http://schemas.microsoft.com/office/powerpoint/2010/main" val="3638625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ABE36-3980-4831-B1D6-3BDF10EF6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C2F290-02D1-4234-9EBD-00C71B02D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Co znamená zkratka LGBTQ+?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Čím je podobná komunita homosexuálů a komunita neslyšících? 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 Co byly </a:t>
            </a:r>
            <a:r>
              <a:rPr lang="cs-CZ" sz="2800" dirty="0" err="1"/>
              <a:t>Stonewallské</a:t>
            </a:r>
            <a:r>
              <a:rPr lang="cs-CZ" sz="2800" dirty="0"/>
              <a:t> nepokoje?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56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BA618-4116-4196-A9EA-50F8EE856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DC7A11-3E21-4ADA-92B7-BFF1225C2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07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5AA16-1097-4394-A89B-193B05380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cs-CZ" dirty="0"/>
              <a:t>MJ BIENVENU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D4DF27-E50E-428F-895F-E995DAF91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2286000"/>
            <a:ext cx="5072437" cy="3581400"/>
          </a:xfrm>
        </p:spPr>
        <p:txBody>
          <a:bodyPr>
            <a:normAutofit/>
          </a:bodyPr>
          <a:lstStyle/>
          <a:p>
            <a:pPr lvl="0"/>
            <a:r>
              <a:rPr lang="cs-CZ" sz="2400" dirty="0"/>
              <a:t>Učitelka a advokátka </a:t>
            </a:r>
          </a:p>
          <a:p>
            <a:pPr lvl="0"/>
            <a:r>
              <a:rPr lang="cs-CZ" sz="2400" dirty="0"/>
              <a:t>Neslyšící a narozena do neslyšící rodiny </a:t>
            </a:r>
          </a:p>
          <a:p>
            <a:pPr lvl="0"/>
            <a:r>
              <a:rPr lang="cs-CZ" sz="2400" dirty="0"/>
              <a:t>Studovala angličtinu a lingvistiku a získala titul Ph.D. </a:t>
            </a:r>
          </a:p>
          <a:p>
            <a:pPr lvl="0"/>
            <a:r>
              <a:rPr lang="cs-CZ" sz="2400" dirty="0"/>
              <a:t>Nyní je docentka katedry ASL a </a:t>
            </a:r>
            <a:r>
              <a:rPr lang="cs-CZ" sz="2400" dirty="0" err="1"/>
              <a:t>Deaf</a:t>
            </a:r>
            <a:r>
              <a:rPr lang="cs-CZ" sz="2400" dirty="0"/>
              <a:t> </a:t>
            </a:r>
            <a:r>
              <a:rPr lang="cs-CZ" sz="2400" dirty="0" err="1"/>
              <a:t>Studies</a:t>
            </a:r>
            <a:r>
              <a:rPr lang="cs-CZ" sz="2400" dirty="0"/>
              <a:t> na </a:t>
            </a:r>
            <a:r>
              <a:rPr lang="cs-CZ" sz="2400" dirty="0" err="1"/>
              <a:t>Gallaudetově</a:t>
            </a:r>
            <a:r>
              <a:rPr lang="cs-CZ" sz="2400" dirty="0"/>
              <a:t> univerzitě </a:t>
            </a:r>
          </a:p>
          <a:p>
            <a:endParaRPr lang="cs-CZ" sz="1800" dirty="0"/>
          </a:p>
        </p:txBody>
      </p:sp>
      <p:pic>
        <p:nvPicPr>
          <p:cNvPr id="1026" name="Picture 2" descr="Výsledek obrázku pro MJ BIENVENU">
            <a:extLst>
              <a:ext uri="{FF2B5EF4-FFF2-40B4-BE49-F238E27FC236}">
                <a16:creationId xmlns:a16="http://schemas.microsoft.com/office/drawing/2014/main" id="{BE022814-BBF9-4DFB-8D82-69EE540CA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054" y="2350235"/>
            <a:ext cx="3542618" cy="354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79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ek obrázku pro lgbt vlajka">
            <a:extLst>
              <a:ext uri="{FF2B5EF4-FFF2-40B4-BE49-F238E27FC236}">
                <a16:creationId xmlns:a16="http://schemas.microsoft.com/office/drawing/2014/main" id="{7B1820E4-BB98-4872-A465-9BDF49C446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6"/>
          <a:stretch/>
        </p:blipFill>
        <p:spPr bwMode="auto">
          <a:xfrm>
            <a:off x="-1" y="10"/>
            <a:ext cx="121886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70">
            <a:extLst>
              <a:ext uri="{FF2B5EF4-FFF2-40B4-BE49-F238E27FC236}">
                <a16:creationId xmlns:a16="http://schemas.microsoft.com/office/drawing/2014/main" id="{BC46CD03-D076-40A3-9AA4-2B7BB288B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30000">
                <a:schemeClr val="bg2">
                  <a:alpha val="75000"/>
                </a:schemeClr>
              </a:gs>
              <a:gs pos="100000">
                <a:schemeClr val="bg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DCF469-613D-4C88-8F34-0AC5D3410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cs-CZ" dirty="0"/>
              <a:t>POJMY QUEER A LGBTQ+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8D28697-83F7-4C09-A9B2-6CAA58855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F1047C-C012-44A3-9F07-0DBD42CA9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/>
          </a:bodyPr>
          <a:lstStyle/>
          <a:p>
            <a:r>
              <a:rPr lang="cs-CZ" sz="2400" dirty="0" err="1"/>
              <a:t>Queer</a:t>
            </a:r>
            <a:r>
              <a:rPr lang="cs-CZ" sz="2400" dirty="0"/>
              <a:t> = seskupení sexuálních menšin </a:t>
            </a:r>
          </a:p>
          <a:p>
            <a:r>
              <a:rPr lang="cs-CZ" sz="2400" dirty="0"/>
              <a:t>L = </a:t>
            </a:r>
            <a:r>
              <a:rPr lang="cs-CZ" sz="2400" dirty="0" err="1"/>
              <a:t>Lesbian</a:t>
            </a:r>
            <a:r>
              <a:rPr lang="cs-CZ" sz="2400" dirty="0"/>
              <a:t> </a:t>
            </a:r>
          </a:p>
          <a:p>
            <a:r>
              <a:rPr lang="cs-CZ" sz="2400" dirty="0"/>
              <a:t>G = Gay</a:t>
            </a:r>
          </a:p>
          <a:p>
            <a:r>
              <a:rPr lang="cs-CZ" sz="2400" dirty="0"/>
              <a:t>B = </a:t>
            </a:r>
            <a:r>
              <a:rPr lang="cs-CZ" sz="2400" dirty="0" err="1"/>
              <a:t>Bisexual</a:t>
            </a:r>
            <a:endParaRPr lang="cs-CZ" sz="2400" dirty="0"/>
          </a:p>
          <a:p>
            <a:r>
              <a:rPr lang="cs-CZ" sz="2400" dirty="0"/>
              <a:t>T = </a:t>
            </a:r>
            <a:r>
              <a:rPr lang="cs-CZ" sz="2400" dirty="0" err="1"/>
              <a:t>Transgender</a:t>
            </a:r>
            <a:endParaRPr lang="cs-CZ" sz="2400" dirty="0"/>
          </a:p>
          <a:p>
            <a:r>
              <a:rPr lang="cs-CZ" sz="2400" dirty="0"/>
              <a:t>Q = </a:t>
            </a:r>
            <a:r>
              <a:rPr lang="cs-CZ" sz="2400" dirty="0" err="1"/>
              <a:t>Queer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922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AA3C4-709A-4826-9959-52306509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SPOLKY A KONFERENCE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88C08D-8C71-411B-A479-E523C74B4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0" y="1787236"/>
            <a:ext cx="6176776" cy="3886200"/>
          </a:xfrm>
        </p:spPr>
        <p:txBody>
          <a:bodyPr>
            <a:noAutofit/>
          </a:bodyPr>
          <a:lstStyle/>
          <a:p>
            <a:r>
              <a:rPr lang="cs-CZ" dirty="0"/>
              <a:t>1969 – </a:t>
            </a:r>
            <a:r>
              <a:rPr lang="cs-CZ" dirty="0" err="1"/>
              <a:t>Stonewallské</a:t>
            </a:r>
            <a:r>
              <a:rPr lang="cs-CZ" dirty="0"/>
              <a:t> nepokoje</a:t>
            </a:r>
          </a:p>
          <a:p>
            <a:pPr lvl="1"/>
            <a:r>
              <a:rPr lang="cs-CZ" dirty="0"/>
              <a:t>Zúčastnilo se 2000 členů LGBT komunity</a:t>
            </a:r>
          </a:p>
          <a:p>
            <a:pPr lvl="1"/>
            <a:r>
              <a:rPr lang="cs-CZ" dirty="0"/>
              <a:t>Pouliční bitvy a potyčky s policií  </a:t>
            </a:r>
          </a:p>
          <a:p>
            <a:pPr lvl="1"/>
            <a:r>
              <a:rPr lang="cs-CZ" dirty="0"/>
              <a:t>Cíl= získat práva pro homosexuály</a:t>
            </a:r>
          </a:p>
          <a:p>
            <a:r>
              <a:rPr lang="cs-CZ" dirty="0"/>
              <a:t>1977 - Duhový spolek Neslyšících (</a:t>
            </a:r>
            <a:r>
              <a:rPr lang="cs-CZ" dirty="0" err="1"/>
              <a:t>Rainbow</a:t>
            </a:r>
            <a:r>
              <a:rPr lang="cs-CZ" dirty="0"/>
              <a:t> </a:t>
            </a:r>
            <a:r>
              <a:rPr lang="cs-CZ" dirty="0" err="1"/>
              <a:t>Alliance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Deaf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Jeden z prvních spolků, který se zabýval problematikou neslyšících homosexuálů</a:t>
            </a:r>
          </a:p>
          <a:p>
            <a:r>
              <a:rPr lang="cs-CZ" dirty="0"/>
              <a:t>90. léta a později – první konference a workshopy s tématikou homofobie, homosexuality v neslyšící komunitě </a:t>
            </a:r>
          </a:p>
        </p:txBody>
      </p:sp>
      <p:pic>
        <p:nvPicPr>
          <p:cNvPr id="3076" name="Picture 4" descr="Výsledek obrázku pro Rainbow Alliance of the Deaf">
            <a:extLst>
              <a:ext uri="{FF2B5EF4-FFF2-40B4-BE49-F238E27FC236}">
                <a16:creationId xmlns:a16="http://schemas.microsoft.com/office/drawing/2014/main" id="{953E62B2-D7CC-4C25-82E1-0DBA9D2012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0" r="14776"/>
          <a:stretch/>
        </p:blipFill>
        <p:spPr bwMode="auto">
          <a:xfrm>
            <a:off x="8061437" y="2401556"/>
            <a:ext cx="3211495" cy="346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56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7959F-DDD0-4F83-9C95-F2955D4D7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ODMÍTNUTÁ IDENTITA NESLYŠÍCÍCH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87BD9F-7F92-472B-9D24-F3DBC4177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2286000"/>
            <a:ext cx="6176776" cy="3581400"/>
          </a:xfrm>
        </p:spPr>
        <p:txBody>
          <a:bodyPr>
            <a:normAutofit/>
          </a:bodyPr>
          <a:lstStyle/>
          <a:p>
            <a:r>
              <a:rPr lang="cs-CZ" sz="2800" dirty="0"/>
              <a:t>Hrdost na hluchotu, s orientací už je to komplikovanější</a:t>
            </a:r>
          </a:p>
          <a:p>
            <a:r>
              <a:rPr lang="cs-CZ" sz="2800" dirty="0"/>
              <a:t>Strach neslyšícího udělat </a:t>
            </a:r>
            <a:r>
              <a:rPr lang="cs-CZ" sz="2800" dirty="0" err="1"/>
              <a:t>coming-out</a:t>
            </a:r>
            <a:r>
              <a:rPr lang="cs-CZ" sz="2800" dirty="0"/>
              <a:t> ostatním neslyšícím -&gt; představa o reakci je horší než opravdová reakce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098" name="Picture 2" descr="Výsledek obrázku pro coming-out">
            <a:extLst>
              <a:ext uri="{FF2B5EF4-FFF2-40B4-BE49-F238E27FC236}">
                <a16:creationId xmlns:a16="http://schemas.microsoft.com/office/drawing/2014/main" id="{6BA6F723-89E4-4318-BD62-80F560BBF2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75" b="98125" l="26500" r="71000">
                        <a14:foregroundMark x1="46375" y1="88542" x2="46375" y2="88542"/>
                        <a14:foregroundMark x1="53875" y1="98125" x2="53875" y2="98125"/>
                        <a14:foregroundMark x1="49750" y1="9375" x2="49750" y2="9375"/>
                        <a14:foregroundMark x1="36625" y1="50208" x2="36625" y2="50208"/>
                        <a14:foregroundMark x1="46375" y1="51667" x2="46375" y2="51667"/>
                        <a14:foregroundMark x1="60125" y1="58750" x2="60125" y2="58750"/>
                        <a14:foregroundMark x1="65375" y1="66042" x2="65375" y2="66042"/>
                        <a14:foregroundMark x1="63000" y1="57292" x2="63000" y2="57292"/>
                        <a14:foregroundMark x1="55000" y1="71667" x2="55000" y2="71667"/>
                        <a14:foregroundMark x1="51500" y1="82708" x2="51500" y2="82708"/>
                        <a14:foregroundMark x1="42375" y1="25625" x2="42375" y2="25625"/>
                        <a14:foregroundMark x1="41750" y1="25208" x2="41750" y2="25208"/>
                        <a14:foregroundMark x1="41750" y1="26250" x2="41750" y2="26250"/>
                        <a14:foregroundMark x1="57000" y1="26250" x2="57000" y2="26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04" r="23414" b="3"/>
          <a:stretch/>
        </p:blipFill>
        <p:spPr bwMode="auto">
          <a:xfrm>
            <a:off x="7032567" y="1729048"/>
            <a:ext cx="5032788" cy="5432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93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3E376A-2B47-47FA-BD67-5FCDBA69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cs-CZ" dirty="0"/>
              <a:t>DVĚ KOMUNITY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4FA304-A15C-4447-8C45-A7CECE07A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>
            <a:normAutofit/>
          </a:bodyPr>
          <a:lstStyle/>
          <a:p>
            <a:r>
              <a:rPr lang="cs-CZ" sz="2400" dirty="0"/>
              <a:t>1994 - New York  Times </a:t>
            </a:r>
            <a:r>
              <a:rPr lang="cs-CZ" sz="2400" dirty="0" err="1"/>
              <a:t>Magazine</a:t>
            </a:r>
            <a:r>
              <a:rPr lang="cs-CZ" sz="2400" dirty="0"/>
              <a:t> – první srovnání homosexuální komunity a Neslyšící komunity</a:t>
            </a:r>
          </a:p>
          <a:p>
            <a:pPr lvl="1"/>
            <a:r>
              <a:rPr lang="cs-CZ" sz="2400" dirty="0"/>
              <a:t>Negativní reakce</a:t>
            </a:r>
          </a:p>
          <a:p>
            <a:r>
              <a:rPr lang="cs-CZ" sz="2400" dirty="0"/>
              <a:t>Akceptování subkultury neslyšících homosexuálů</a:t>
            </a:r>
          </a:p>
          <a:p>
            <a:pPr lvl="1"/>
            <a:r>
              <a:rPr lang="cs-CZ" sz="2400" dirty="0"/>
              <a:t>Srovnávání neslyšící komunity s tou homosexuální</a:t>
            </a:r>
          </a:p>
          <a:p>
            <a:pPr lvl="1"/>
            <a:r>
              <a:rPr lang="cs-CZ" sz="2400" dirty="0"/>
              <a:t>Vzdělávání společnosti v oblasti </a:t>
            </a:r>
            <a:r>
              <a:rPr lang="cs-CZ" sz="2400" dirty="0" err="1"/>
              <a:t>audismu</a:t>
            </a:r>
            <a:r>
              <a:rPr lang="cs-CZ" sz="2400" dirty="0"/>
              <a:t> a homofobie </a:t>
            </a:r>
          </a:p>
        </p:txBody>
      </p:sp>
      <p:pic>
        <p:nvPicPr>
          <p:cNvPr id="6146" name="Picture 2" descr="Výsledek obrázku pro New York  Times Magazine logo">
            <a:extLst>
              <a:ext uri="{FF2B5EF4-FFF2-40B4-BE49-F238E27FC236}">
                <a16:creationId xmlns:a16="http://schemas.microsoft.com/office/drawing/2014/main" id="{1E83D5D2-9C03-444D-B423-64307952D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995862"/>
            <a:ext cx="102870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810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5D9D5A-B7C9-456A-A470-9AECE65F4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V LGBTQ+ KOMUNITĚ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009853-68B8-4AD5-9F94-074A38559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Golf = gay </a:t>
            </a:r>
          </a:p>
          <a:p>
            <a:r>
              <a:rPr lang="cs-CZ" sz="2400" dirty="0"/>
              <a:t>Baseball = bisexuál</a:t>
            </a:r>
          </a:p>
          <a:p>
            <a:r>
              <a:rPr lang="cs-CZ" sz="2400" dirty="0"/>
              <a:t>Green and </a:t>
            </a:r>
            <a:r>
              <a:rPr lang="cs-CZ" sz="2400" dirty="0" err="1"/>
              <a:t>yellow</a:t>
            </a:r>
            <a:r>
              <a:rPr lang="cs-CZ" sz="2400" dirty="0"/>
              <a:t> = gay</a:t>
            </a:r>
          </a:p>
          <a:p>
            <a:r>
              <a:rPr lang="cs-CZ" sz="2400" dirty="0"/>
              <a:t>Znaky pro gaye a lesbu jsou stále tabu</a:t>
            </a:r>
          </a:p>
          <a:p>
            <a:r>
              <a:rPr lang="cs-CZ" sz="2400" dirty="0"/>
              <a:t>Neslyšící homosexuálové se nechtějí účastnit LGBTQ+ akcí (</a:t>
            </a:r>
            <a:r>
              <a:rPr lang="cs-CZ" sz="2400" dirty="0" err="1"/>
              <a:t>Pride</a:t>
            </a:r>
            <a:r>
              <a:rPr lang="cs-CZ" sz="2400" dirty="0"/>
              <a:t> </a:t>
            </a:r>
            <a:r>
              <a:rPr lang="cs-CZ" sz="2400" dirty="0" err="1"/>
              <a:t>Parade</a:t>
            </a:r>
            <a:r>
              <a:rPr lang="cs-CZ" sz="2400" dirty="0"/>
              <a:t>)</a:t>
            </a:r>
          </a:p>
        </p:txBody>
      </p:sp>
      <p:pic>
        <p:nvPicPr>
          <p:cNvPr id="7170" name="Picture 2" descr="Výsledek obrázku pro thinking emoji">
            <a:extLst>
              <a:ext uri="{FF2B5EF4-FFF2-40B4-BE49-F238E27FC236}">
                <a16:creationId xmlns:a16="http://schemas.microsoft.com/office/drawing/2014/main" id="{C354E965-0EDF-4424-9977-4928E4EA3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250" y="685800"/>
            <a:ext cx="2961715" cy="296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58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8E2B8A2D-F46F-4DA5-8AFF-BC57461C2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F0978C-0B91-4307-86C2-649A6BAC0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cs-CZ" sz="3400"/>
              <a:t>ZLATO, MÁŠ ZA SEBOU DLOUHOU CESTU, ALE JEŠTĚ DELŠÍ PŘED SEBOU!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86B715-D70F-41FA-B35F-F6486EBDF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rmAutofit/>
          </a:bodyPr>
          <a:lstStyle/>
          <a:p>
            <a:r>
              <a:rPr lang="cs-CZ" sz="2400" dirty="0"/>
              <a:t>Homosexuálové už nejsou bráni jako psychicky nemocní</a:t>
            </a:r>
          </a:p>
          <a:p>
            <a:r>
              <a:rPr lang="cs-CZ" sz="2400" dirty="0"/>
              <a:t>Neslyšící jsou stále bráni jako zdravotně postižení 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92BAD85-00E4-4D0A-993C-8372E78E1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196" name="Picture 4" descr="Výsledek obrázku pro homosexuality mental disease">
            <a:extLst>
              <a:ext uri="{FF2B5EF4-FFF2-40B4-BE49-F238E27FC236}">
                <a16:creationId xmlns:a16="http://schemas.microsoft.com/office/drawing/2014/main" id="{818963B4-C7FF-4BFC-862D-3FC12DC78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0701" y="391048"/>
            <a:ext cx="3216014" cy="437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Výsledek obrázku pro znak neslyšící">
            <a:extLst>
              <a:ext uri="{FF2B5EF4-FFF2-40B4-BE49-F238E27FC236}">
                <a16:creationId xmlns:a16="http://schemas.microsoft.com/office/drawing/2014/main" id="{21688B80-1256-4BF8-B424-3CFCBE9D6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94777" y="4766579"/>
            <a:ext cx="2091421" cy="2091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57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CB73C468-D875-4A8E-A540-E43BF8232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8805E1-C2C7-4C2A-8162-F1E5DF377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885" y="634028"/>
            <a:ext cx="4798243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cap="all"/>
              <a:t>DOTAZY</a:t>
            </a:r>
          </a:p>
        </p:txBody>
      </p:sp>
      <p:sp>
        <p:nvSpPr>
          <p:cNvPr id="79" name="Freeform 6">
            <a:extLst>
              <a:ext uri="{FF2B5EF4-FFF2-40B4-BE49-F238E27FC236}">
                <a16:creationId xmlns:a16="http://schemas.microsoft.com/office/drawing/2014/main" id="{B4734F2F-19FC-4D35-9BDE-5CEAD57D9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27878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1" name="Freeform 6">
            <a:extLst>
              <a:ext uri="{FF2B5EF4-FFF2-40B4-BE49-F238E27FC236}">
                <a16:creationId xmlns:a16="http://schemas.microsoft.com/office/drawing/2014/main" id="{D97A8A26-FD96-4968-A34A-727382AC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9220" name="Picture 4" descr="Výsledek obrázku pro rainbow question mark">
            <a:extLst>
              <a:ext uri="{FF2B5EF4-FFF2-40B4-BE49-F238E27FC236}">
                <a16:creationId xmlns:a16="http://schemas.microsoft.com/office/drawing/2014/main" id="{9B018AAB-33F4-4938-BD3B-11B44DA89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403" y="1425173"/>
            <a:ext cx="4207669" cy="420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491819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284</Words>
  <Application>Microsoft Office PowerPoint</Application>
  <PresentationFormat>Širokoúhlá obrazovka</PresentationFormat>
  <Paragraphs>48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Franklin Gothic Book</vt:lpstr>
      <vt:lpstr>Oříznutí</vt:lpstr>
      <vt:lpstr>QUEER AS DEAF</vt:lpstr>
      <vt:lpstr>MJ BIENVENU</vt:lpstr>
      <vt:lpstr>POJMY QUEER A LGBTQ+</vt:lpstr>
      <vt:lpstr>SPOLKY A KONFERENCE </vt:lpstr>
      <vt:lpstr>ODMÍTNUTÁ IDENTITA NESLYŠÍCÍCH </vt:lpstr>
      <vt:lpstr>DVĚ KOMUNITY</vt:lpstr>
      <vt:lpstr>ZNAKY V LGBTQ+ KOMUNITĚ </vt:lpstr>
      <vt:lpstr>ZLATO, MÁŠ ZA SEBOU DLOUHOU CESTU, ALE JEŠTĚ DELŠÍ PŘED SEBOU!</vt:lpstr>
      <vt:lpstr>DOTAZY</vt:lpstr>
      <vt:lpstr>KONTROLNÍ OTÁZKY </vt:lpstr>
      <vt:lpstr>ZDROJE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QUEER AS DEAF</dc:title>
  <dc:creator>karolinahola577@outlook.cz</dc:creator>
  <cp:lastModifiedBy>karolinahola577@outlook.cz</cp:lastModifiedBy>
  <cp:revision>2</cp:revision>
  <dcterms:created xsi:type="dcterms:W3CDTF">2019-11-25T15:04:44Z</dcterms:created>
  <dcterms:modified xsi:type="dcterms:W3CDTF">2019-11-25T15:12:55Z</dcterms:modified>
</cp:coreProperties>
</file>