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60" r:id="rId5"/>
    <p:sldId id="265" r:id="rId6"/>
    <p:sldId id="258" r:id="rId7"/>
    <p:sldId id="262" r:id="rId8"/>
    <p:sldId id="261" r:id="rId9"/>
    <p:sldId id="264" r:id="rId10"/>
    <p:sldId id="263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B91D2A-2CCF-4008-B67D-5133D4102288}" v="20" dt="2019-11-28T10:43:20.566"/>
    <p1510:client id="{7EC9AEE8-39DB-4895-919F-CAD575992D19}" v="840" dt="2019-11-24T14:53:47.506"/>
    <p1510:client id="{92F6F724-3DE7-4796-9B8B-53B6B610CD80}" v="16" dt="2019-11-24T18:39:46.953"/>
    <p1510:client id="{9390E027-971E-4FC3-A694-C2F8E104E792}" v="270" dt="2019-11-28T10:22:13.233"/>
    <p1510:client id="{C6B713FE-CD53-48B8-9129-6DDC76D8BEB7}" v="29" dt="2019-11-29T20:33:48.1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8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7141-A969-49D6-9D77-1BF6D1141B63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60DB-59F9-4587-9AFC-6031E87AF7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9147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7141-A969-49D6-9D77-1BF6D1141B63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60DB-59F9-4587-9AFC-6031E87AF7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576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7141-A969-49D6-9D77-1BF6D1141B63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60DB-59F9-4587-9AFC-6031E87AF7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695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7141-A969-49D6-9D77-1BF6D1141B63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60DB-59F9-4587-9AFC-6031E87AF7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65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7141-A969-49D6-9D77-1BF6D1141B63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60DB-59F9-4587-9AFC-6031E87AF7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665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7141-A969-49D6-9D77-1BF6D1141B63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60DB-59F9-4587-9AFC-6031E87AF7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0940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7141-A969-49D6-9D77-1BF6D1141B63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60DB-59F9-4587-9AFC-6031E87AF7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15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7141-A969-49D6-9D77-1BF6D1141B63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60DB-59F9-4587-9AFC-6031E87AF7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842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7141-A969-49D6-9D77-1BF6D1141B63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60DB-59F9-4587-9AFC-6031E87AF7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92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7141-A969-49D6-9D77-1BF6D1141B63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60DB-59F9-4587-9AFC-6031E87AF7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60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7141-A969-49D6-9D77-1BF6D1141B63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60DB-59F9-4587-9AFC-6031E87AF7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4245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B7141-A969-49D6-9D77-1BF6D1141B63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460DB-59F9-4587-9AFC-6031E87AF7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16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nep.cz/konference-lidska-prava-2018/2018/11/17/" TargetMode="External"/><Relationship Id="rId2" Type="http://schemas.openxmlformats.org/officeDocument/2006/relationships/hyperlink" Target="http://www.snncr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nterez.sk/muzi-vs-zeny-6-vtipnych-ilustracii-ktore-vyjadruju-odlisne-nas-svet-vnima-aj-svet-vnimame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82914" y="783771"/>
            <a:ext cx="9826172" cy="3483429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cs-CZ" sz="4800" dirty="0" err="1">
                <a:solidFill>
                  <a:schemeClr val="bg1"/>
                </a:solidFill>
              </a:rPr>
              <a:t>Where</a:t>
            </a:r>
            <a:r>
              <a:rPr lang="cs-CZ" sz="4800" dirty="0">
                <a:solidFill>
                  <a:schemeClr val="bg1"/>
                </a:solidFill>
              </a:rPr>
              <a:t> </a:t>
            </a:r>
            <a:r>
              <a:rPr lang="cs-CZ" sz="4800" dirty="0" err="1">
                <a:solidFill>
                  <a:schemeClr val="bg1"/>
                </a:solidFill>
              </a:rPr>
              <a:t>Is</a:t>
            </a:r>
            <a:r>
              <a:rPr lang="cs-CZ" sz="4800" dirty="0">
                <a:solidFill>
                  <a:schemeClr val="bg1"/>
                </a:solidFill>
              </a:rPr>
              <a:t> </a:t>
            </a:r>
            <a:r>
              <a:rPr lang="cs-CZ" sz="4800" dirty="0" err="1">
                <a:solidFill>
                  <a:schemeClr val="bg1"/>
                </a:solidFill>
              </a:rPr>
              <a:t>Deaf</a:t>
            </a:r>
            <a:r>
              <a:rPr lang="cs-CZ" sz="4800" dirty="0">
                <a:solidFill>
                  <a:schemeClr val="bg1"/>
                </a:solidFill>
              </a:rPr>
              <a:t> </a:t>
            </a:r>
            <a:r>
              <a:rPr lang="cs-CZ" sz="4800" dirty="0" err="1">
                <a:solidFill>
                  <a:schemeClr val="bg1"/>
                </a:solidFill>
              </a:rPr>
              <a:t>HERStory</a:t>
            </a:r>
            <a:r>
              <a:rPr lang="cs-CZ" sz="4800" dirty="0">
                <a:solidFill>
                  <a:schemeClr val="bg1"/>
                </a:solidFill>
              </a:rPr>
              <a:t>?</a:t>
            </a:r>
            <a:br>
              <a:rPr lang="cs-CZ" sz="4800" dirty="0">
                <a:solidFill>
                  <a:schemeClr val="bg1"/>
                </a:solidFill>
                <a:cs typeface="Calibri Light"/>
              </a:rPr>
            </a:br>
            <a:br>
              <a:rPr lang="en-US" dirty="0">
                <a:solidFill>
                  <a:schemeClr val="bg1"/>
                </a:solidFill>
              </a:rPr>
            </a:br>
            <a:r>
              <a:rPr lang="cs-CZ" sz="4800" b="1" dirty="0">
                <a:solidFill>
                  <a:schemeClr val="bg1"/>
                </a:solidFill>
                <a:ea typeface="+mj-lt"/>
                <a:cs typeface="+mj-lt"/>
              </a:rPr>
              <a:t>Kam se poděla historie neslyšících žen?</a:t>
            </a:r>
            <a:br>
              <a:rPr lang="cs-CZ" sz="4800" b="1" dirty="0">
                <a:solidFill>
                  <a:schemeClr val="bg1"/>
                </a:solidFill>
                <a:ea typeface="+mj-lt"/>
                <a:cs typeface="+mj-lt"/>
              </a:rPr>
            </a:br>
            <a:br>
              <a:rPr lang="cs-CZ" sz="4400" b="1" dirty="0">
                <a:solidFill>
                  <a:schemeClr val="bg1"/>
                </a:solidFill>
                <a:ea typeface="+mj-lt"/>
                <a:cs typeface="+mj-lt"/>
              </a:rPr>
            </a:br>
            <a:r>
              <a:rPr lang="cs-CZ" sz="3600" dirty="0" err="1">
                <a:solidFill>
                  <a:schemeClr val="bg1"/>
                </a:solidFill>
                <a:ea typeface="+mj-lt"/>
                <a:cs typeface="+mj-lt"/>
              </a:rPr>
              <a:t>Arlene</a:t>
            </a:r>
            <a:r>
              <a:rPr lang="cs-CZ" sz="36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cs-CZ" sz="3600" dirty="0" err="1">
                <a:solidFill>
                  <a:schemeClr val="bg1"/>
                </a:solidFill>
                <a:ea typeface="+mj-lt"/>
                <a:cs typeface="+mj-lt"/>
              </a:rPr>
              <a:t>Blumenthal</a:t>
            </a:r>
            <a:r>
              <a:rPr lang="cs-CZ" sz="36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cs-CZ" sz="3600" dirty="0" err="1">
                <a:solidFill>
                  <a:schemeClr val="bg1"/>
                </a:solidFill>
                <a:ea typeface="+mj-lt"/>
                <a:cs typeface="+mj-lt"/>
              </a:rPr>
              <a:t>Kelly</a:t>
            </a:r>
            <a:r>
              <a:rPr lang="cs-CZ" sz="36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endParaRPr lang="en-US" sz="3600" dirty="0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571998"/>
            <a:ext cx="9144000" cy="126195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z="3600" i="1" dirty="0"/>
              <a:t>Open </a:t>
            </a:r>
            <a:r>
              <a:rPr lang="cs-CZ" sz="3600" i="1" dirty="0" err="1"/>
              <a:t>Your</a:t>
            </a:r>
            <a:r>
              <a:rPr lang="cs-CZ" sz="3600" i="1" dirty="0"/>
              <a:t> </a:t>
            </a:r>
            <a:r>
              <a:rPr lang="cs-CZ" sz="3600" i="1" dirty="0" err="1"/>
              <a:t>Eyes</a:t>
            </a:r>
            <a:r>
              <a:rPr lang="cs-CZ" sz="3600" i="1" dirty="0"/>
              <a:t> </a:t>
            </a:r>
          </a:p>
          <a:p>
            <a:endParaRPr lang="cs-CZ" sz="1400" dirty="0">
              <a:cs typeface="Calibri"/>
            </a:endParaRPr>
          </a:p>
          <a:p>
            <a:r>
              <a:rPr lang="cs-CZ" sz="2800" dirty="0">
                <a:cs typeface="Calibri"/>
              </a:rPr>
              <a:t>Veronika Ficková, Pavlína Syrůčková</a:t>
            </a:r>
          </a:p>
          <a:p>
            <a:r>
              <a:rPr lang="cs-CZ" sz="2800" dirty="0">
                <a:cs typeface="Calibri"/>
              </a:rPr>
              <a:t>02.12.2019</a:t>
            </a:r>
          </a:p>
        </p:txBody>
      </p:sp>
    </p:spTree>
    <p:extLst>
      <p:ext uri="{BB962C8B-B14F-4D97-AF65-F5344CB8AC3E}">
        <p14:creationId xmlns:p14="http://schemas.microsoft.com/office/powerpoint/2010/main" val="2354450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BAUMAN, H. - Dirksen, L. Open Your Eyes: Deaf Studies </a:t>
            </a:r>
            <a:r>
              <a:rPr lang="en-US" dirty="0" err="1">
                <a:cs typeface="Calibri"/>
              </a:rPr>
              <a:t>Talking.USA</a:t>
            </a:r>
            <a:r>
              <a:rPr lang="en-US" dirty="0">
                <a:cs typeface="Calibri"/>
              </a:rPr>
              <a:t>: University of Minnesota Press, 2008. ISBN 978-0-8166-4619-7</a:t>
            </a:r>
            <a:endParaRPr lang="cs-CZ" dirty="0">
              <a:cs typeface="Calibri"/>
            </a:endParaRPr>
          </a:p>
          <a:p>
            <a:endParaRPr lang="cs-CZ" dirty="0">
              <a:hlinkClick r:id="rId2"/>
            </a:endParaRPr>
          </a:p>
          <a:p>
            <a:r>
              <a:rPr lang="cs-CZ" dirty="0">
                <a:hlinkClick r:id="rId2"/>
              </a:rPr>
              <a:t>http://www.snncr.cz/</a:t>
            </a:r>
            <a:endParaRPr lang="cs-CZ" dirty="0"/>
          </a:p>
          <a:p>
            <a:r>
              <a:rPr lang="cs-CZ" dirty="0">
                <a:hlinkClick r:id="rId3"/>
              </a:rPr>
              <a:t>http://www.asnep.cz/konference-lidska-prava-2018/2018/11/17/</a:t>
            </a:r>
            <a:endParaRPr lang="cs-CZ" dirty="0"/>
          </a:p>
          <a:p>
            <a:r>
              <a:rPr lang="cs-CZ" dirty="0">
                <a:hlinkClick r:id="rId4"/>
              </a:rPr>
              <a:t>https://www.interez.sk/muzi-vs-zeny-6-vtipnych-ilustracii-ktore-vyjadruju-odlisne-nas-svet-vnima-aj-svet-vnimame/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8031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6ACB9B-B2F7-482E-820F-F60909D67B0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  <a:cs typeface="Calibri Light"/>
              </a:rPr>
              <a:t>Otázky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47C564-66C6-4D1F-813B-1145D8808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cs typeface="Calibri"/>
              </a:rPr>
              <a:t>1. Jak je možné, že se menšiny v odborných textech vyskytují tak málo?</a:t>
            </a:r>
          </a:p>
          <a:p>
            <a:pPr marL="0" indent="0">
              <a:buNone/>
            </a:pPr>
            <a:endParaRPr lang="cs-CZ" dirty="0">
              <a:cs typeface="Calibri"/>
            </a:endParaRPr>
          </a:p>
          <a:p>
            <a:r>
              <a:rPr lang="cs-CZ" dirty="0">
                <a:cs typeface="Calibri"/>
              </a:rPr>
              <a:t>2. Jména některých významných osobností, která byla zmíněna.</a:t>
            </a:r>
          </a:p>
          <a:p>
            <a:endParaRPr lang="cs-CZ" dirty="0">
              <a:cs typeface="Calibri"/>
            </a:endParaRPr>
          </a:p>
          <a:p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8865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 flipV="1">
            <a:off x="838200" y="-406400"/>
            <a:ext cx="10515600" cy="7715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idx="1"/>
          </p:nvPr>
        </p:nvSpPr>
        <p:spPr>
          <a:xfrm>
            <a:off x="838200" y="1274195"/>
            <a:ext cx="10515600" cy="45429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sz="7200" dirty="0">
                <a:solidFill>
                  <a:schemeClr val="tx1"/>
                </a:solidFill>
              </a:rPr>
              <a:t>HISTORY</a:t>
            </a:r>
          </a:p>
          <a:p>
            <a:pPr marL="0" indent="0">
              <a:buNone/>
            </a:pPr>
            <a:r>
              <a:rPr lang="cs-CZ" sz="3200" dirty="0"/>
              <a:t>  HIS-STORY</a:t>
            </a:r>
            <a:endParaRPr lang="cs-CZ" sz="3200" dirty="0">
              <a:cs typeface="Calibri"/>
            </a:endParaRPr>
          </a:p>
          <a:p>
            <a:pPr marL="0" indent="0">
              <a:buNone/>
            </a:pPr>
            <a:r>
              <a:rPr lang="cs-CZ" sz="3200" dirty="0"/>
              <a:t>„JEHO PŘÍBĚH“</a:t>
            </a:r>
            <a:endParaRPr lang="cs-CZ" sz="3200" dirty="0">
              <a:cs typeface="Calibri"/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cs-CZ" sz="7200" dirty="0">
                <a:solidFill>
                  <a:schemeClr val="tx1"/>
                </a:solidFill>
              </a:rPr>
              <a:t>HERSTORY</a:t>
            </a:r>
          </a:p>
          <a:p>
            <a:pPr marL="0" indent="0" algn="r">
              <a:buNone/>
            </a:pPr>
            <a:r>
              <a:rPr lang="cs-CZ" sz="3200" dirty="0"/>
              <a:t>„JEJÍ PŘÍBĚH“</a:t>
            </a:r>
          </a:p>
        </p:txBody>
      </p:sp>
      <p:sp>
        <p:nvSpPr>
          <p:cNvPr id="14" name="Násobení 13"/>
          <p:cNvSpPr/>
          <p:nvPr/>
        </p:nvSpPr>
        <p:spPr>
          <a:xfrm>
            <a:off x="4971143" y="2674824"/>
            <a:ext cx="2249714" cy="1741714"/>
          </a:xfrm>
          <a:prstGeom prst="mathMultiply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982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Výsledek obrázku pro ženy vs muž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353" y="3569423"/>
            <a:ext cx="5184715" cy="3355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Dominantní skupiny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26784"/>
            <a:ext cx="10515600" cy="456758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cs-CZ" i="1" dirty="0"/>
              <a:t>Jak si udržují svou dominanci? </a:t>
            </a:r>
            <a:endParaRPr lang="cs-CZ" dirty="0"/>
          </a:p>
          <a:p>
            <a:r>
              <a:rPr lang="cs-CZ" dirty="0">
                <a:ea typeface="+mn-lt"/>
                <a:cs typeface="+mn-lt"/>
              </a:rPr>
              <a:t>odříznou podřízené skupiny od jejich vlastní historie, nepustí minoritní skupiny na vedoucí pozice, nezmiňují se o jejich úspěších</a:t>
            </a:r>
          </a:p>
          <a:p>
            <a:endParaRPr lang="cs-CZ" dirty="0"/>
          </a:p>
          <a:p>
            <a:r>
              <a:rPr lang="cs-CZ" dirty="0"/>
              <a:t>muži x ženy</a:t>
            </a:r>
            <a:endParaRPr lang="cs-CZ" dirty="0">
              <a:cs typeface="Calibri"/>
            </a:endParaRPr>
          </a:p>
          <a:p>
            <a:r>
              <a:rPr lang="cs-CZ" dirty="0"/>
              <a:t>slyšící x neslyšící</a:t>
            </a:r>
            <a:endParaRPr lang="cs-CZ" dirty="0">
              <a:cs typeface="Calibri" panose="020F0502020204030204"/>
            </a:endParaRPr>
          </a:p>
          <a:p>
            <a:endParaRPr lang="cs-CZ" dirty="0">
              <a:cs typeface="Calibri" panose="020F0502020204030204"/>
            </a:endParaRPr>
          </a:p>
          <a:p>
            <a:r>
              <a:rPr lang="cs-CZ" dirty="0">
                <a:ea typeface="+mn-lt"/>
                <a:cs typeface="+mn-lt"/>
              </a:rPr>
              <a:t>slyšící muži X neslyšící ženy</a:t>
            </a:r>
          </a:p>
          <a:p>
            <a:r>
              <a:rPr lang="cs-CZ" dirty="0">
                <a:ea typeface="+mn-lt"/>
                <a:cs typeface="+mn-lt"/>
              </a:rPr>
              <a:t>„menšina v menšině“</a:t>
            </a:r>
          </a:p>
          <a:p>
            <a:r>
              <a:rPr lang="cs-CZ" dirty="0">
                <a:ea typeface="+mn-lt"/>
                <a:cs typeface="+mn-lt"/>
              </a:rPr>
              <a:t>„dvojí emancipace“</a:t>
            </a:r>
            <a:endParaRPr lang="cs-CZ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54469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Historie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75757"/>
            <a:ext cx="10515600" cy="4686299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o menšinách zpravidla nepíšou sami příslušníci menšin, neboť jsou příslušníci menšin</a:t>
            </a:r>
          </a:p>
          <a:p>
            <a:r>
              <a:rPr lang="cs-CZ" dirty="0"/>
              <a:t>nebylo jim zpřístupněno vzdělávání, aby mohli sami o sobě něco napsat (</a:t>
            </a:r>
            <a:r>
              <a:rPr lang="cs-CZ" dirty="0" err="1"/>
              <a:t>afroameričané</a:t>
            </a:r>
            <a:r>
              <a:rPr lang="cs-CZ" dirty="0"/>
              <a:t>, ženy, neslyšící…)</a:t>
            </a:r>
          </a:p>
          <a:p>
            <a:r>
              <a:rPr lang="cs-CZ" dirty="0">
                <a:cs typeface="Calibri"/>
              </a:rPr>
              <a:t>veškeré historické texty jsou ovlivněny jejich autory – bílí zdraví muži</a:t>
            </a:r>
            <a:endParaRPr lang="cs-CZ" dirty="0"/>
          </a:p>
          <a:p>
            <a:endParaRPr lang="cs-CZ" dirty="0">
              <a:cs typeface="Calibri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1584" y="4392322"/>
            <a:ext cx="4248831" cy="2269734"/>
          </a:xfrm>
          <a:prstGeom prst="rect">
            <a:avLst/>
          </a:prstGeom>
        </p:spPr>
      </p:pic>
      <p:pic>
        <p:nvPicPr>
          <p:cNvPr id="4" name="Picture 2" descr="Výsledek obrázku pro historie">
            <a:extLst>
              <a:ext uri="{FF2B5EF4-FFF2-40B4-BE49-F238E27FC236}">
                <a16:creationId xmlns:a16="http://schemas.microsoft.com/office/drawing/2014/main" id="{465FBB68-EE0E-40DE-A7FA-27205E1D3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2929" y="205062"/>
            <a:ext cx="2916506" cy="1651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5414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4B0D42-8D4E-4E1C-9EAF-063992C4C22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  <a:cs typeface="Calibri Light"/>
              </a:rPr>
              <a:t>Feminismus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832742-FD74-4B60-894F-842C1640A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4547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ea typeface="+mn-lt"/>
                <a:cs typeface="+mn-lt"/>
              </a:rPr>
              <a:t>ženy si zaslouží mít stejná práva jako muži,</a:t>
            </a:r>
            <a:br>
              <a:rPr lang="cs-CZ" dirty="0">
                <a:ea typeface="+mn-lt"/>
                <a:cs typeface="+mn-lt"/>
              </a:rPr>
            </a:br>
            <a:r>
              <a:rPr lang="cs-CZ" dirty="0">
                <a:ea typeface="+mn-lt"/>
                <a:cs typeface="+mn-lt"/>
              </a:rPr>
              <a:t>oba gendery si jsou rovnocenné</a:t>
            </a:r>
            <a:endParaRPr lang="en-US" dirty="0">
              <a:ea typeface="+mn-lt"/>
              <a:cs typeface="+mn-lt"/>
            </a:endParaRPr>
          </a:p>
          <a:p>
            <a:r>
              <a:rPr lang="cs-CZ" strike="sngStrike" dirty="0">
                <a:ea typeface="+mn-lt"/>
                <a:cs typeface="+mn-lt"/>
              </a:rPr>
              <a:t>ženy jsou víc než muži</a:t>
            </a:r>
          </a:p>
          <a:p>
            <a:endParaRPr lang="cs-CZ" dirty="0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</a:rPr>
              <a:t>postupná emancipace</a:t>
            </a:r>
          </a:p>
          <a:p>
            <a:endParaRPr lang="cs-CZ" dirty="0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</a:rPr>
              <a:t>19. a 20. století – sufražetky – boj za volební právo žen</a:t>
            </a:r>
            <a:br>
              <a:rPr lang="cs-CZ" dirty="0">
                <a:ea typeface="+mn-lt"/>
                <a:cs typeface="+mn-lt"/>
              </a:rPr>
            </a:br>
            <a:r>
              <a:rPr lang="cs-CZ" dirty="0">
                <a:ea typeface="+mn-lt"/>
                <a:cs typeface="+mn-lt"/>
              </a:rPr>
              <a:t>(1893 Nový Zéland, 1919/20 ČSR, 2011 Saúdská Arábie)</a:t>
            </a:r>
            <a:endParaRPr lang="en-US" dirty="0">
              <a:ea typeface="+mn-lt"/>
              <a:cs typeface="+mn-lt"/>
            </a:endParaRPr>
          </a:p>
          <a:p>
            <a:endParaRPr lang="cs-CZ" dirty="0">
              <a:cs typeface="Calibri"/>
            </a:endParaRPr>
          </a:p>
        </p:txBody>
      </p:sp>
      <p:pic>
        <p:nvPicPr>
          <p:cNvPr id="4" name="Picture 6" descr="Výsledek obrázku pro feminismu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3943" y="2288955"/>
            <a:ext cx="2598057" cy="390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8250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7614" y="339651"/>
            <a:ext cx="10816771" cy="1325563"/>
          </a:xfrm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Ženské hrdinky, které byly MÁLEM zapomenuty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2053636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Elisabeth </a:t>
            </a:r>
            <a:r>
              <a:rPr lang="cs-CZ" dirty="0" err="1"/>
              <a:t>Cady</a:t>
            </a:r>
            <a:r>
              <a:rPr lang="cs-CZ" dirty="0"/>
              <a:t> </a:t>
            </a:r>
            <a:r>
              <a:rPr lang="cs-CZ" dirty="0" err="1"/>
              <a:t>Stanton</a:t>
            </a:r>
            <a:r>
              <a:rPr lang="cs-CZ" dirty="0"/>
              <a:t> (19. st) – boj za práva žen; volební, ve vězení, rozvody a další.</a:t>
            </a:r>
          </a:p>
          <a:p>
            <a:r>
              <a:rPr lang="cs-CZ" dirty="0"/>
              <a:t>Susan B. Anthony (konec 19. st) – proti potratům</a:t>
            </a:r>
          </a:p>
          <a:p>
            <a:r>
              <a:rPr lang="cs-CZ" i="1" dirty="0">
                <a:ea typeface="+mn-lt"/>
                <a:cs typeface="+mn-lt"/>
              </a:rPr>
              <a:t>Historie volebního práva žen</a:t>
            </a:r>
            <a:r>
              <a:rPr lang="cs-CZ" dirty="0">
                <a:ea typeface="+mn-lt"/>
                <a:cs typeface="+mn-lt"/>
              </a:rPr>
              <a:t> (1881) – šest dílů, ignorováno (strohé)</a:t>
            </a:r>
          </a:p>
          <a:p>
            <a:endParaRPr lang="cs-CZ" dirty="0"/>
          </a:p>
          <a:p>
            <a:r>
              <a:rPr lang="cs-CZ" dirty="0"/>
              <a:t>Emilia </a:t>
            </a:r>
            <a:r>
              <a:rPr lang="cs-CZ" dirty="0" err="1"/>
              <a:t>Erhartová</a:t>
            </a:r>
            <a:r>
              <a:rPr lang="cs-CZ" dirty="0"/>
              <a:t> (30. l. 20. st.) – první ženská pilotka,</a:t>
            </a:r>
            <a:br>
              <a:rPr lang="cs-CZ" dirty="0"/>
            </a:br>
            <a:r>
              <a:rPr lang="cs-CZ" dirty="0"/>
              <a:t>ve své době překonala výškové a další letecké rekordy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459209" flipV="1">
            <a:off x="8794290" y="4823408"/>
            <a:ext cx="3513822" cy="1967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085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Neslyšící žena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56253"/>
            <a:ext cx="10515600" cy="470580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Identita: neslyšící člověk (X neslyšící žena)</a:t>
            </a:r>
          </a:p>
          <a:p>
            <a:endParaRPr lang="cs-CZ" dirty="0"/>
          </a:p>
          <a:p>
            <a:r>
              <a:rPr lang="cs-CZ" dirty="0" err="1"/>
              <a:t>Deafwoman</a:t>
            </a:r>
            <a:r>
              <a:rPr lang="cs-CZ" dirty="0"/>
              <a:t> </a:t>
            </a:r>
            <a:r>
              <a:rPr lang="cs-CZ" dirty="0" err="1"/>
              <a:t>studies</a:t>
            </a:r>
            <a:r>
              <a:rPr lang="cs-CZ" dirty="0"/>
              <a:t> – materiály připravené neslyšícími ženami o neslyšících ženách pro neslyšící ženy (i veřejnost)</a:t>
            </a:r>
            <a:endParaRPr lang="cs-CZ" dirty="0">
              <a:cs typeface="Calibri"/>
            </a:endParaRPr>
          </a:p>
          <a:p>
            <a:r>
              <a:rPr lang="cs-CZ" dirty="0"/>
              <a:t>1989 kniha </a:t>
            </a:r>
            <a:r>
              <a:rPr lang="cs-CZ" i="1" dirty="0" err="1"/>
              <a:t>Deaf</a:t>
            </a:r>
            <a:r>
              <a:rPr lang="cs-CZ" i="1" dirty="0"/>
              <a:t> </a:t>
            </a:r>
            <a:r>
              <a:rPr lang="cs-CZ" i="1" dirty="0" err="1"/>
              <a:t>Women</a:t>
            </a:r>
            <a:r>
              <a:rPr lang="cs-CZ" i="1" dirty="0"/>
              <a:t> </a:t>
            </a:r>
            <a:r>
              <a:rPr lang="cs-CZ" dirty="0"/>
              <a:t>od Neslyšících autorek (</a:t>
            </a:r>
            <a:r>
              <a:rPr lang="cs-CZ" dirty="0" err="1"/>
              <a:t>Mabel</a:t>
            </a:r>
            <a:r>
              <a:rPr lang="cs-CZ" dirty="0"/>
              <a:t> </a:t>
            </a:r>
            <a:r>
              <a:rPr lang="cs-CZ" dirty="0" err="1"/>
              <a:t>Holcomb</a:t>
            </a:r>
            <a:r>
              <a:rPr lang="cs-CZ" dirty="0"/>
              <a:t>, Sharon </a:t>
            </a:r>
            <a:r>
              <a:rPr lang="cs-CZ" dirty="0" err="1"/>
              <a:t>Kay</a:t>
            </a:r>
            <a:r>
              <a:rPr lang="cs-CZ" dirty="0"/>
              <a:t> </a:t>
            </a:r>
            <a:r>
              <a:rPr lang="cs-CZ" dirty="0" err="1"/>
              <a:t>Wood</a:t>
            </a:r>
            <a:r>
              <a:rPr lang="cs-CZ" dirty="0"/>
              <a:t>)</a:t>
            </a:r>
          </a:p>
          <a:p>
            <a:r>
              <a:rPr lang="cs-CZ" i="1" strike="sngStrike" dirty="0" err="1"/>
              <a:t>Journey</a:t>
            </a:r>
            <a:r>
              <a:rPr lang="cs-CZ" i="1" strike="sngStrike" dirty="0"/>
              <a:t> </a:t>
            </a:r>
            <a:r>
              <a:rPr lang="cs-CZ" i="1" strike="sngStrike" dirty="0" err="1"/>
              <a:t>Into</a:t>
            </a:r>
            <a:r>
              <a:rPr lang="cs-CZ" i="1" strike="sngStrike" dirty="0"/>
              <a:t> </a:t>
            </a:r>
            <a:r>
              <a:rPr lang="cs-CZ" i="1" strike="sngStrike" dirty="0" err="1"/>
              <a:t>the</a:t>
            </a:r>
            <a:r>
              <a:rPr lang="cs-CZ" i="1" strike="sngStrike" dirty="0"/>
              <a:t> </a:t>
            </a:r>
            <a:r>
              <a:rPr lang="cs-CZ" i="1" strike="sngStrike" dirty="0" err="1"/>
              <a:t>Deaf-World</a:t>
            </a:r>
            <a:r>
              <a:rPr lang="cs-CZ" i="1" strike="sngStrike" dirty="0"/>
              <a:t> </a:t>
            </a:r>
            <a:r>
              <a:rPr lang="cs-CZ" strike="sngStrike" dirty="0"/>
              <a:t>(1996)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nejdůležitější je pohled lidí sama na sebe, nikoli pohled většinového okolí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8819" y="2465273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591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Výsledek obrázku pro fonogra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3841" y="3439885"/>
            <a:ext cx="3357527" cy="328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Velikáni v souvislosti s neslyšícími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cs-CZ" b="1" dirty="0"/>
              <a:t>Ludwig van Beethoven </a:t>
            </a:r>
            <a:r>
              <a:rPr lang="cs-CZ" dirty="0"/>
              <a:t>– 18.st, skladatel (romantismus), trpěl ušním šelestem, po ohluchnutí stále skládal</a:t>
            </a:r>
          </a:p>
          <a:p>
            <a:r>
              <a:rPr lang="cs-CZ" b="1" dirty="0"/>
              <a:t>Thomas Alva Edison </a:t>
            </a:r>
            <a:r>
              <a:rPr lang="cs-CZ" dirty="0"/>
              <a:t>– poškozený sluch, vynálezce – fonograf (záznam a reprodukce zvuku)</a:t>
            </a:r>
          </a:p>
          <a:p>
            <a:r>
              <a:rPr lang="cs-CZ" b="1" dirty="0">
                <a:cs typeface="Calibri"/>
              </a:rPr>
              <a:t>Helen Keller</a:t>
            </a:r>
            <a:r>
              <a:rPr lang="cs-CZ" dirty="0">
                <a:cs typeface="Calibri"/>
              </a:rPr>
              <a:t> – spisovatelka, aktivistka</a:t>
            </a:r>
          </a:p>
          <a:p>
            <a:r>
              <a:rPr lang="cs-CZ" b="1" dirty="0"/>
              <a:t>Ruth </a:t>
            </a:r>
            <a:r>
              <a:rPr lang="cs-CZ" b="1" dirty="0" err="1"/>
              <a:t>Benedict</a:t>
            </a:r>
            <a:r>
              <a:rPr lang="cs-CZ" b="1" dirty="0"/>
              <a:t> </a:t>
            </a:r>
            <a:r>
              <a:rPr lang="cs-CZ" dirty="0"/>
              <a:t>– antropologie</a:t>
            </a:r>
          </a:p>
          <a:p>
            <a:r>
              <a:rPr lang="cs-CZ" b="1" dirty="0"/>
              <a:t>Annie </a:t>
            </a:r>
            <a:r>
              <a:rPr lang="cs-CZ" b="1" dirty="0" err="1"/>
              <a:t>Jump</a:t>
            </a:r>
            <a:r>
              <a:rPr lang="cs-CZ" b="1" dirty="0"/>
              <a:t> </a:t>
            </a:r>
            <a:r>
              <a:rPr lang="cs-CZ" b="1" dirty="0" err="1"/>
              <a:t>Cannon</a:t>
            </a:r>
            <a:r>
              <a:rPr lang="cs-CZ" b="1" dirty="0"/>
              <a:t> </a:t>
            </a:r>
            <a:r>
              <a:rPr lang="cs-CZ" dirty="0"/>
              <a:t>– astronomie</a:t>
            </a:r>
          </a:p>
          <a:p>
            <a:r>
              <a:rPr lang="cs-CZ" b="1" dirty="0"/>
              <a:t>Harriet </a:t>
            </a:r>
            <a:r>
              <a:rPr lang="cs-CZ" b="1" dirty="0" err="1"/>
              <a:t>Martineau</a:t>
            </a:r>
            <a:r>
              <a:rPr lang="cs-CZ" b="1" dirty="0"/>
              <a:t> </a:t>
            </a:r>
            <a:r>
              <a:rPr lang="cs-CZ" dirty="0"/>
              <a:t>– sociologie</a:t>
            </a:r>
          </a:p>
          <a:p>
            <a:r>
              <a:rPr lang="cs-CZ" b="1" dirty="0"/>
              <a:t>Juliette </a:t>
            </a:r>
            <a:r>
              <a:rPr lang="cs-CZ" b="1" dirty="0" err="1"/>
              <a:t>Gordon</a:t>
            </a:r>
            <a:r>
              <a:rPr lang="cs-CZ" b="1" dirty="0"/>
              <a:t> </a:t>
            </a:r>
            <a:r>
              <a:rPr lang="cs-CZ" b="1" dirty="0" err="1"/>
              <a:t>Low</a:t>
            </a:r>
            <a:r>
              <a:rPr lang="cs-CZ" b="1" dirty="0"/>
              <a:t> </a:t>
            </a:r>
            <a:r>
              <a:rPr lang="cs-CZ" dirty="0"/>
              <a:t>– zakladatelka dívčího skautu</a:t>
            </a:r>
          </a:p>
          <a:p>
            <a:r>
              <a:rPr lang="cs-CZ" b="1" dirty="0"/>
              <a:t>Laura </a:t>
            </a:r>
            <a:r>
              <a:rPr lang="cs-CZ" b="1" dirty="0" err="1"/>
              <a:t>Redden</a:t>
            </a:r>
            <a:r>
              <a:rPr lang="cs-CZ" b="1" dirty="0"/>
              <a:t> </a:t>
            </a:r>
            <a:r>
              <a:rPr lang="cs-CZ" b="1" dirty="0" err="1"/>
              <a:t>Searing</a:t>
            </a:r>
            <a:r>
              <a:rPr lang="cs-CZ" b="1" dirty="0"/>
              <a:t> </a:t>
            </a:r>
            <a:r>
              <a:rPr lang="cs-CZ" dirty="0"/>
              <a:t>– spisovatelka </a:t>
            </a:r>
          </a:p>
        </p:txBody>
      </p:sp>
    </p:spTree>
    <p:extLst>
      <p:ext uri="{BB962C8B-B14F-4D97-AF65-F5344CB8AC3E}">
        <p14:creationId xmlns:p14="http://schemas.microsoft.com/office/powerpoint/2010/main" val="3339894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Výsledek obrázku pro neslyšící žena logo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999" y="1033864"/>
            <a:ext cx="3472543" cy="4909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ázek 3" descr="Obsah obrázku snímek obrazovky&#10;&#10;Popis vygenerovaný s velmi vysokou mírou spolehlivosti">
            <a:extLst>
              <a:ext uri="{FF2B5EF4-FFF2-40B4-BE49-F238E27FC236}">
                <a16:creationId xmlns:a16="http://schemas.microsoft.com/office/drawing/2014/main" id="{0264F601-DA76-4408-BF93-D2DE04A0B5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9773" y="8404"/>
            <a:ext cx="4847229" cy="6863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134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302</Words>
  <Application>Microsoft Office PowerPoint</Application>
  <PresentationFormat>Širokoúhlá obrazovka</PresentationFormat>
  <Paragraphs>64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Office</vt:lpstr>
      <vt:lpstr>Where Is Deaf HERStory?  Kam se poděla historie neslyšících žen?  Arlene Blumenthal Kelly </vt:lpstr>
      <vt:lpstr>Prezentace aplikace PowerPoint</vt:lpstr>
      <vt:lpstr>Dominantní skupiny</vt:lpstr>
      <vt:lpstr>Historie </vt:lpstr>
      <vt:lpstr>Feminismus</vt:lpstr>
      <vt:lpstr>Ženské hrdinky, které byly MÁLEM zapomenuty</vt:lpstr>
      <vt:lpstr>Neslyšící žena</vt:lpstr>
      <vt:lpstr>Velikáni v souvislosti s neslyšícími</vt:lpstr>
      <vt:lpstr>Prezentace aplikace PowerPoint</vt:lpstr>
      <vt:lpstr>Prezentace aplikace PowerPoint</vt:lpstr>
      <vt:lpstr>Otázky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HERDeaf Story</dc:title>
  <dc:creator>veronika ficková</dc:creator>
  <cp:lastModifiedBy>Pavlína Syrůčková</cp:lastModifiedBy>
  <cp:revision>195</cp:revision>
  <dcterms:created xsi:type="dcterms:W3CDTF">2019-11-23T14:53:56Z</dcterms:created>
  <dcterms:modified xsi:type="dcterms:W3CDTF">2019-11-29T20:34:18Z</dcterms:modified>
</cp:coreProperties>
</file>