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Arimo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rim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Arimo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Arimo-italic.fntdata"/><Relationship Id="rId6" Type="http://schemas.openxmlformats.org/officeDocument/2006/relationships/slide" Target="slides/slide1.xml"/><Relationship Id="rId18" Type="http://schemas.openxmlformats.org/officeDocument/2006/relationships/font" Target="fonts/Arim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4aa2941a2291e2c8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4aa2941a2291e2c8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5f8eb6c5574891cb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5f8eb6c5574891cb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75589128b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75589128b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0c90ba4d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0c90ba4d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4aa2941a2291e2c8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4aa2941a2291e2c8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4aa2941a2291e2c8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4aa2941a2291e2c8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75589128bb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75589128b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75589128bb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75589128bb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75589128bb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75589128bb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5f8eb6c5574891cb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5f8eb6c5574891cb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gif"/><Relationship Id="rId4" Type="http://schemas.openxmlformats.org/officeDocument/2006/relationships/image" Target="../media/image7.gif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0" y="606825"/>
            <a:ext cx="9144000" cy="163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 sz="30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Dysconscious Audism: A Theoretical Proposition</a:t>
            </a:r>
            <a:endParaRPr sz="3000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 sz="2400">
                <a:solidFill>
                  <a:srgbClr val="000000"/>
                </a:solidFill>
              </a:rPr>
              <a:t>Genie Gertz (Open Your Eyes, kapitola 13.)</a:t>
            </a:r>
            <a:endParaRPr sz="2400">
              <a:solidFill>
                <a:srgbClr val="000000"/>
              </a:solidFill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1418150" y="3935400"/>
            <a:ext cx="73356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/>
              <a:t>Hana Ha</a:t>
            </a:r>
            <a:r>
              <a:rPr lang="cs" sz="1800">
                <a:highlight>
                  <a:srgbClr val="FFFFFF"/>
                </a:highlight>
              </a:rPr>
              <a:t>ľamová a Jitka Bačáková</a:t>
            </a:r>
            <a:endParaRPr sz="1800">
              <a:highlight>
                <a:srgbClr val="FFFFFF"/>
              </a:highlight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800">
                <a:highlight>
                  <a:srgbClr val="FFFFFF"/>
                </a:highlight>
              </a:rPr>
              <a:t>předmět Kultura českých neslyšících</a:t>
            </a:r>
            <a:endParaRPr sz="1800">
              <a:highlight>
                <a:srgbClr val="FFFFFF"/>
              </a:highlight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800">
                <a:highlight>
                  <a:schemeClr val="lt1"/>
                </a:highlight>
              </a:rPr>
              <a:t>25.11.2019</a:t>
            </a:r>
            <a:endParaRPr sz="1800"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>
            <p:ph type="title"/>
          </p:nvPr>
        </p:nvSpPr>
        <p:spPr>
          <a:xfrm>
            <a:off x="311700" y="19990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1" name="Google Shape;11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0850" y="1768550"/>
            <a:ext cx="3882775" cy="307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8450" y="284350"/>
            <a:ext cx="3707550" cy="2780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    otázky</a:t>
            </a:r>
            <a:endParaRPr/>
          </a:p>
        </p:txBody>
      </p:sp>
      <p:sp>
        <p:nvSpPr>
          <p:cNvPr id="118" name="Google Shape;118;p23"/>
          <p:cNvSpPr txBox="1"/>
          <p:nvPr>
            <p:ph idx="1" type="body"/>
          </p:nvPr>
        </p:nvSpPr>
        <p:spPr>
          <a:xfrm>
            <a:off x="311700" y="1152475"/>
            <a:ext cx="8663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r>
              <a:rPr lang="cs"/>
              <a:t>Proč byla Rachel Stone důležitou postavou ve vedení Kalifornské školy?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cs"/>
              <a:t>Jak se jmenovala žena, která dělala výzkum týkající se nevědomého audismu?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cs"/>
              <a:t>Proč je těžké komunikovat pomocí SimCom?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 rotWithShape="1">
          <a:blip r:embed="rId3">
            <a:alphaModFix/>
          </a:blip>
          <a:srcRect b="13274" l="23587" r="22924" t="20648"/>
          <a:stretch/>
        </p:blipFill>
        <p:spPr>
          <a:xfrm>
            <a:off x="1100013" y="160875"/>
            <a:ext cx="6943975" cy="482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Nevědomý rasismus a nevědomý audismus</a:t>
            </a:r>
            <a:endParaRPr/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426175" y="1807575"/>
            <a:ext cx="8406000" cy="321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cs"/>
              <a:t>“Termínem nevědomý audismus popisuji fenomén, který je definován jako forma audismu, která akceptuje dominantní normy a privilegia slyšící společnosti. Není to absence vědomí, ale je to přítomnost poškozeného vnímání neslyšící komunity.”</a:t>
            </a:r>
            <a:endParaRPr/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625" y="3626725"/>
            <a:ext cx="2455240" cy="153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Kalifornská škola pro neslyšící (CSDR)</a:t>
            </a:r>
            <a:endParaRPr/>
          </a:p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roku 2000 se Rachel Stone stala první neslyšící ředitelkou školy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byla odvolána z funkce kvůli svému bilingvnímu a bikulturnímu přístupu ke vzdělávání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neochota akceptovat její přístup ke vzdělávání poukazuje na sílu audismu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Povědomí neslyšících o audismu</a:t>
            </a:r>
            <a:endParaRPr/>
          </a:p>
        </p:txBody>
      </p:sp>
      <p:sp>
        <p:nvSpPr>
          <p:cNvPr id="80" name="Google Shape;80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unconscious vs. dysconscious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1" name="Google Shape;8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13600" y="1732360"/>
            <a:ext cx="1641800" cy="167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8"/>
          <p:cNvPicPr preferRelativeResize="0"/>
          <p:nvPr/>
        </p:nvPicPr>
        <p:blipFill rotWithShape="1">
          <a:blip r:embed="rId3">
            <a:alphaModFix/>
          </a:blip>
          <a:srcRect b="32356" l="22184" r="22724" t="23106"/>
          <a:stretch/>
        </p:blipFill>
        <p:spPr>
          <a:xfrm>
            <a:off x="311700" y="632763"/>
            <a:ext cx="8520600" cy="38779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Simultánní komunikace (SimCom)</a:t>
            </a:r>
            <a:endParaRPr/>
          </a:p>
        </p:txBody>
      </p:sp>
      <p:sp>
        <p:nvSpPr>
          <p:cNvPr id="92" name="Google Shape;92;p19"/>
          <p:cNvSpPr txBox="1"/>
          <p:nvPr>
            <p:ph idx="1" type="body"/>
          </p:nvPr>
        </p:nvSpPr>
        <p:spPr>
          <a:xfrm>
            <a:off x="458675" y="14316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chemeClr val="dk1"/>
                </a:solidFill>
              </a:rPr>
              <a:t>= užívání mluveného a znakového jazyka současně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>
                <a:solidFill>
                  <a:srgbClr val="274E13"/>
                </a:solidFill>
              </a:rPr>
              <a:t>“Pokud je jasné, co daná osoba říká, akceptuji to. </a:t>
            </a:r>
            <a:endParaRPr>
              <a:solidFill>
                <a:srgbClr val="274E1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>
                <a:solidFill>
                  <a:srgbClr val="274E13"/>
                </a:solidFill>
              </a:rPr>
              <a:t>Pokud je to moc zmatené, pak to nepodporuji.” Alan 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93" name="Google Shape;9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40925" y="1515500"/>
            <a:ext cx="2154000" cy="292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Deaf Studies</a:t>
            </a:r>
            <a:endParaRPr/>
          </a:p>
        </p:txBody>
      </p:sp>
      <p:sp>
        <p:nvSpPr>
          <p:cNvPr id="99" name="Google Shape;99;p20"/>
          <p:cNvSpPr txBox="1"/>
          <p:nvPr>
            <p:ph idx="1" type="body"/>
          </p:nvPr>
        </p:nvSpPr>
        <p:spPr>
          <a:xfrm>
            <a:off x="489850" y="1449975"/>
            <a:ext cx="8342400" cy="311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000000"/>
                </a:solidFill>
              </a:rPr>
              <a:t>= vzdělávání týkající se světa neslyšících, jejich kultury, historie, osobností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chemeClr val="dk1"/>
                </a:solidFill>
              </a:rPr>
              <a:t>“</a:t>
            </a:r>
            <a:r>
              <a:rPr lang="cs">
                <a:solidFill>
                  <a:schemeClr val="dk1"/>
                </a:solidFill>
              </a:rPr>
              <a:t>Myslím, že je to velmi důležité! Přeji si, aby se i moje dcera ve škole učila o neslyšících. Ale tam jí to neučí, takže jí učím doma.”  Helen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2400"/>
              <a:t>D</a:t>
            </a:r>
            <a:r>
              <a:rPr lang="cs" sz="2400"/>
              <a:t>ůkazy existence nevědomého audismu</a:t>
            </a:r>
            <a:endParaRPr sz="2400"/>
          </a:p>
        </p:txBody>
      </p:sp>
      <p:sp>
        <p:nvSpPr>
          <p:cNvPr id="105" name="Google Shape;105;p21"/>
          <p:cNvSpPr txBox="1"/>
          <p:nvPr>
            <p:ph idx="1" type="body"/>
          </p:nvPr>
        </p:nvSpPr>
        <p:spPr>
          <a:xfrm>
            <a:off x="311700" y="1285875"/>
            <a:ext cx="8520600" cy="351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cs">
                <a:solidFill>
                  <a:schemeClr val="dk1"/>
                </a:solidFill>
              </a:rPr>
              <a:t>zneschopňování neslyšící komunity často vyvolává pocit, že jsou méněcenní a cizí slyšícímu světu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cs">
                <a:solidFill>
                  <a:schemeClr val="dk1"/>
                </a:solidFill>
              </a:rPr>
              <a:t>nedostatek podpory programů “deaf studies”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cs">
                <a:solidFill>
                  <a:schemeClr val="dk1"/>
                </a:solidFill>
              </a:rPr>
              <a:t>nedostatek podpory ASL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cs">
                <a:solidFill>
                  <a:schemeClr val="dk1"/>
                </a:solidFill>
              </a:rPr>
              <a:t>slyšící nedávají neslyšícím možnost projevit svou pýchu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cs">
                <a:solidFill>
                  <a:schemeClr val="dk1"/>
                </a:solidFill>
              </a:rPr>
              <a:t>slyšící zabraňují neslyšícím získat kvalitní vzdělání</a:t>
            </a:r>
            <a:endParaRPr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cs" sz="1800">
                <a:solidFill>
                  <a:schemeClr val="dk1"/>
                </a:solidFill>
              </a:rPr>
              <a:t>podpora komunikace upřednostňované mezi slyšícími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cs" sz="1800">
                <a:solidFill>
                  <a:schemeClr val="dk1"/>
                </a:solidFill>
              </a:rPr>
              <a:t>akceptování znakované angličtiny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