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YhYXRArinKywfp/dFB8/ig+lZ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4"/>
    <p:restoredTop sz="94775"/>
  </p:normalViewPr>
  <p:slideViewPr>
    <p:cSldViewPr snapToGrid="0" snapToObjects="1">
      <p:cViewPr varScale="1">
        <p:scale>
          <a:sx n="62" d="100"/>
          <a:sy n="62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43d24edd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43d24edd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b08e7c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0b08e7c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43d24edd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43d24edd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43d24edd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43d24edd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b08e7c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0b08e7c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b08e7c7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b08e7c7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0aa15ff0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0aa15ff0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0aa15ff01_0_10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70aa15ff01_0_10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70aa15ff01_0_1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0aa15ff01_0_14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70aa15ff01_0_14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70aa15ff01_0_1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70aa15ff01_0_1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aa15ff01_0_1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70aa15ff01_0_1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70aa15ff01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70aa15ff01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70aa15ff01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0aa15ff01_0_11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70aa15ff01_0_1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70aa15ff01_0_1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70aa15ff01_0_1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70aa15ff01_0_1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70aa15ff01_0_1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70aa15ff01_0_1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70aa15ff01_0_1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70aa15ff01_0_1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70aa15ff01_0_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70aa15ff01_0_1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0aa15ff01_0_12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70aa15ff01_0_12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70aa15ff01_0_1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70aa15ff01_0_13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70aa15ff01_0_1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0aa15ff01_0_134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70aa15ff01_0_13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70aa15ff01_0_13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70aa15ff01_0_13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70aa15ff01_0_1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0aa15ff01_0_14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70aa15ff01_0_1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0aa15ff01_0_1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70aa15ff01_0_1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70aa15ff01_0_10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333922" y="1064122"/>
            <a:ext cx="112143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cs-CZ" sz="5400"/>
            </a:br>
            <a:r>
              <a:rPr lang="cs-CZ" sz="5400" b="1"/>
              <a:t>Paddy Ladd </a:t>
            </a:r>
            <a:br>
              <a:rPr lang="cs-CZ" sz="5400"/>
            </a:br>
            <a:r>
              <a:rPr lang="cs-CZ" sz="5400"/>
              <a:t>Open your eyes</a:t>
            </a:r>
            <a:br>
              <a:rPr lang="cs-CZ" sz="5400"/>
            </a:br>
            <a:r>
              <a:rPr lang="cs-CZ" sz="2430"/>
              <a:t>(2008)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2160179" y="4122745"/>
            <a:ext cx="75618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Colonialism and Resistance: A Brief History of Deafhood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(Kolonizace a odpor: Stručná historie Deafhood)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>
            <a:off x="8106310" y="5797677"/>
            <a:ext cx="36884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 Mašláňová, Eva Radilová</a:t>
            </a:r>
            <a:endParaRPr/>
          </a:p>
        </p:txBody>
      </p:sp>
      <p:pic>
        <p:nvPicPr>
          <p:cNvPr id="63" name="Google Shape;6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6025" y="340151"/>
            <a:ext cx="2322975" cy="355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43d24edd1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/>
              <a:t>Znakový jazyk v 19.století</a:t>
            </a:r>
            <a:endParaRPr sz="4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g743d24edd1_0_12"/>
          <p:cNvSpPr txBox="1">
            <a:spLocks noGrp="1"/>
          </p:cNvSpPr>
          <p:nvPr>
            <p:ph type="body" idx="1"/>
          </p:nvPr>
        </p:nvSpPr>
        <p:spPr>
          <a:xfrm>
            <a:off x="743607" y="1308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 v 19. stol. Neslyšící spisovatelé považovali ZJ </a:t>
            </a:r>
            <a:endParaRPr sz="2700" dirty="0"/>
          </a:p>
          <a:p>
            <a:pPr marL="22860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700" dirty="0"/>
              <a:t>          více jako umění než vědu</a:t>
            </a:r>
          </a:p>
          <a:p>
            <a:pPr marL="22860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700" dirty="0"/>
          </a:p>
          <a:p>
            <a:pPr marL="228600" lvl="0" indent="-28575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 byl vnímán jako prostředek k tomu, </a:t>
            </a:r>
            <a:endParaRPr sz="2700" dirty="0"/>
          </a:p>
          <a:p>
            <a:pPr marL="22860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700" dirty="0"/>
              <a:t>  aby slyšící učitelé mohli kontrolovat </a:t>
            </a:r>
          </a:p>
          <a:p>
            <a:pPr marL="228600" lvl="0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700" dirty="0"/>
              <a:t>             výuku Neslyšících</a:t>
            </a:r>
            <a:endParaRPr sz="2700"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127" name="Google Shape;127;g743d24edd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621" y="1503700"/>
            <a:ext cx="3103179" cy="440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b08e7c74_0_5"/>
          <p:cNvSpPr txBox="1">
            <a:spLocks noGrp="1"/>
          </p:cNvSpPr>
          <p:nvPr>
            <p:ph type="title"/>
          </p:nvPr>
        </p:nvSpPr>
        <p:spPr>
          <a:xfrm>
            <a:off x="838200" y="2273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/>
              <a:t>Komunita neslyšících</a:t>
            </a:r>
            <a:endParaRPr sz="4800" b="1"/>
          </a:p>
        </p:txBody>
      </p:sp>
      <p:sp>
        <p:nvSpPr>
          <p:cNvPr id="133" name="Google Shape;133;g70b08e7c74_0_5"/>
          <p:cNvSpPr txBox="1">
            <a:spLocks noGrp="1"/>
          </p:cNvSpPr>
          <p:nvPr>
            <p:ph type="body" idx="1"/>
          </p:nvPr>
        </p:nvSpPr>
        <p:spPr>
          <a:xfrm>
            <a:off x="384900" y="1471400"/>
            <a:ext cx="11422200" cy="481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slyšící nechtěli, aby se neslyšící osamostatnili - proto se na školách neučilo o historii Neslyšících -) slyšící měli strach, že by se Neslyšící začali bouřit</a:t>
            </a:r>
          </a:p>
          <a:p>
            <a:pPr marL="5715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</a:pPr>
            <a:endParaRPr sz="2700" dirty="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všechny studie na téma Neslyšící dělali slyšící</a:t>
            </a:r>
            <a:endParaRPr sz="27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43d24edd1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/>
              <a:t>Komunita neslyšících</a:t>
            </a:r>
            <a:endParaRPr sz="4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43d24edd1_0_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slyšící Neslyšící podvědomě zneužívali -) pomohli jim, ale zároveň je brali jako méněcenné</a:t>
            </a:r>
          </a:p>
          <a:p>
            <a:pPr marL="5715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</a:pPr>
            <a:endParaRPr sz="2700" dirty="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s rozvojem vědy (genetiky) Neslyšící budou muset obhajovat svou existenci (proč existují, když tu máme možnosti, aby slyšeli)</a:t>
            </a:r>
            <a:endParaRPr sz="2700"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39FC7-8AD8-FA44-94AF-F12178FC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DEAFNESS X </a:t>
            </a:r>
            <a:r>
              <a:rPr lang="cs-CZ" dirty="0">
                <a:solidFill>
                  <a:srgbClr val="C00000"/>
                </a:solidFill>
              </a:rPr>
              <a:t>DEAFHOOD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8DDD16-03B1-AE44-A3F0-427A9CECD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Neslyšící neumí – číst.                 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                          - psát.         </a:t>
            </a:r>
          </a:p>
          <a:p>
            <a:r>
              <a:rPr lang="cs-CZ" dirty="0"/>
              <a:t>                          - mluvit.</a:t>
            </a:r>
          </a:p>
          <a:p>
            <a:r>
              <a:rPr lang="cs-CZ" dirty="0"/>
              <a:t>                          - slyšet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  <a:p>
            <a:r>
              <a:rPr lang="cs-CZ" dirty="0"/>
              <a:t>- Neslyšící jsou hloupí.  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Díky </a:t>
            </a:r>
            <a:r>
              <a:rPr lang="cs-CZ" dirty="0" err="1"/>
              <a:t>Paddy</a:t>
            </a:r>
            <a:r>
              <a:rPr lang="cs-CZ" dirty="0"/>
              <a:t> </a:t>
            </a:r>
            <a:r>
              <a:rPr lang="cs-CZ" dirty="0" err="1"/>
              <a:t>Ladd</a:t>
            </a:r>
            <a:r>
              <a:rPr lang="cs-CZ" dirty="0"/>
              <a:t> vymyslel slovo DEAFHOOD!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0CFD94-EFD4-EE4B-BDD5-EBFBF3FF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454" y="4475102"/>
            <a:ext cx="3463913" cy="221220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D98EFF-C6C8-EA4E-9C3A-EAEE415D204E}"/>
              </a:ext>
            </a:extLst>
          </p:cNvPr>
          <p:cNvSpPr/>
          <p:nvPr/>
        </p:nvSpPr>
        <p:spPr>
          <a:xfrm>
            <a:off x="6132953" y="1690825"/>
            <a:ext cx="5397631" cy="27938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C00000"/>
                </a:solidFill>
              </a:rPr>
              <a:t>- Neslyšící DOKÁŽOU!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C00000"/>
                </a:solidFill>
              </a:rPr>
              <a:t>- Neslyšící nejsou HLOUPÍ!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C00000"/>
                </a:solidFill>
              </a:rPr>
              <a:t>- MAJÍ VLASTNÍ JAZYK A KULTURU!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C00000"/>
                </a:solidFill>
              </a:rPr>
              <a:t>- HRDOST, ŽE JSEM NESLYŠÍCÍ,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C00000"/>
                </a:solidFill>
              </a:rPr>
              <a:t>         NENÍ TO HANDICAP!</a:t>
            </a:r>
          </a:p>
        </p:txBody>
      </p:sp>
    </p:spTree>
    <p:extLst>
      <p:ext uri="{BB962C8B-B14F-4D97-AF65-F5344CB8AC3E}">
        <p14:creationId xmlns:p14="http://schemas.microsoft.com/office/powerpoint/2010/main" val="9917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621C1-CE2F-BE41-9E61-0737646A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72" y="332741"/>
            <a:ext cx="8631369" cy="1195738"/>
          </a:xfrm>
        </p:spPr>
        <p:txBody>
          <a:bodyPr/>
          <a:lstStyle/>
          <a:p>
            <a:r>
              <a:rPr lang="cs-CZ" dirty="0"/>
              <a:t>	DĚKUJEME ZA POZORNOST! </a:t>
            </a:r>
            <a:r>
              <a:rPr lang="cs-CZ" dirty="0">
                <a:sym typeface="Wingdings" pitchFamily="2" charset="2"/>
              </a:rPr>
              <a:t>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022B11-7682-7943-B0A4-4C268A74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9865">
            <a:off x="8651523" y="1359555"/>
            <a:ext cx="3164349" cy="23732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4304F9-AF37-DF46-A2A7-D66F49C6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0207">
            <a:off x="347511" y="1613726"/>
            <a:ext cx="3537497" cy="26531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4A9AFE3-D4CA-5A40-BDDE-63FE96E6B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586" y="2963997"/>
            <a:ext cx="4070655" cy="30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762001" y="446125"/>
            <a:ext cx="531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800"/>
              <a:t>Paddy Ladd</a:t>
            </a:r>
            <a:endParaRPr sz="480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508788" y="1921842"/>
            <a:ext cx="5820900" cy="4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-CZ" sz="3000" dirty="0"/>
              <a:t> narozen v Anglii 1952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-CZ" sz="3000" dirty="0"/>
              <a:t> narozen jako slyšící a ve 20       letech ohluchl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-CZ" sz="3000" dirty="0"/>
              <a:t> lingvista, učitel, spisovatel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-CZ" sz="3000" dirty="0"/>
              <a:t> od 80.let bojuje za práva Neslyšících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lt1"/>
              </a:buClr>
              <a:buSzPts val="3000"/>
              <a:buChar char="●"/>
            </a:pPr>
            <a:r>
              <a:rPr lang="cs-CZ" sz="3000" dirty="0"/>
              <a:t> vymyslel slovo </a:t>
            </a:r>
            <a:r>
              <a:rPr lang="cs-CZ" sz="3000" b="1" dirty="0">
                <a:solidFill>
                  <a:srgbClr val="FF0000"/>
                </a:solidFill>
              </a:rPr>
              <a:t>DEAFHOOD</a:t>
            </a:r>
            <a:r>
              <a:rPr lang="cs-CZ" sz="3000" dirty="0"/>
              <a:t> = uvědomění a přijmutí sebe sama, že jsem Neslyšící = identita</a:t>
            </a:r>
            <a:endParaRPr sz="3000" dirty="0"/>
          </a:p>
        </p:txBody>
      </p:sp>
      <p:sp>
        <p:nvSpPr>
          <p:cNvPr id="70" name="Google Shape;70;p2"/>
          <p:cNvSpPr/>
          <p:nvPr/>
        </p:nvSpPr>
        <p:spPr>
          <a:xfrm flipH="1">
            <a:off x="658278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" descr="Výsledek obrázku pro paddy ladd"/>
          <p:cNvPicPr preferRelativeResize="0"/>
          <p:nvPr/>
        </p:nvPicPr>
        <p:blipFill rotWithShape="1">
          <a:blip r:embed="rId3">
            <a:alphaModFix/>
          </a:blip>
          <a:srcRect l="7297" r="-1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79653" y="539822"/>
            <a:ext cx="110961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sz="3600" b="1"/>
              <a:t>Colonialism and Resistance: A Brief History of Deafhood</a:t>
            </a:r>
            <a:br>
              <a:rPr lang="cs-CZ" sz="3600" b="1"/>
            </a:br>
            <a:r>
              <a:rPr lang="cs-CZ" sz="3600" b="1"/>
              <a:t>(Kolonizace a odpor: Stručná historie Deafhood)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664125" y="2697125"/>
            <a:ext cx="10709100" cy="394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b="1" dirty="0">
                <a:solidFill>
                  <a:srgbClr val="C00000"/>
                </a:solidFill>
              </a:rPr>
              <a:t>STRUČNÉ INFORMACE O KAPITOLE:</a:t>
            </a:r>
            <a:endParaRPr sz="2700" b="1" dirty="0">
              <a:solidFill>
                <a:srgbClr val="C00000"/>
              </a:solidFill>
            </a:endParaRPr>
          </a:p>
          <a:p>
            <a:pPr marL="285750" marR="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cs-CZ" sz="2000" dirty="0">
                <a:solidFill>
                  <a:schemeClr val="lt2"/>
                </a:solidFill>
              </a:rPr>
              <a:t>potlačování znakového jazyka – byl obyčejný </a:t>
            </a:r>
            <a:endParaRPr sz="2000" dirty="0">
              <a:solidFill>
                <a:schemeClr val="lt2"/>
              </a:solidFill>
            </a:endParaRPr>
          </a:p>
          <a:p>
            <a:pPr marL="285750" marR="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cs-CZ" sz="2000" dirty="0">
                <a:solidFill>
                  <a:schemeClr val="lt2"/>
                </a:solidFill>
              </a:rPr>
              <a:t>výuka ve škole byla orální</a:t>
            </a:r>
            <a:endParaRPr sz="2000" dirty="0">
              <a:solidFill>
                <a:schemeClr val="lt2"/>
              </a:solidFill>
            </a:endParaRPr>
          </a:p>
          <a:p>
            <a:pPr marL="285750" marR="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cs-CZ" sz="2000" dirty="0">
                <a:solidFill>
                  <a:schemeClr val="lt2"/>
                </a:solidFill>
              </a:rPr>
              <a:t>Američané vnímali Evropany jako méně neslyšící - důvodem byl </a:t>
            </a:r>
            <a:r>
              <a:rPr lang="cs-CZ" sz="2000" dirty="0" err="1">
                <a:solidFill>
                  <a:schemeClr val="lt2"/>
                </a:solidFill>
              </a:rPr>
              <a:t>oralismus</a:t>
            </a:r>
            <a:r>
              <a:rPr lang="cs-CZ" sz="2000" dirty="0">
                <a:solidFill>
                  <a:schemeClr val="lt2"/>
                </a:solidFill>
              </a:rPr>
              <a:t>, který v Evropě převažoval</a:t>
            </a:r>
            <a:endParaRPr sz="2000" dirty="0">
              <a:solidFill>
                <a:schemeClr val="lt2"/>
              </a:solidFill>
            </a:endParaRPr>
          </a:p>
          <a:p>
            <a:pPr marL="285750" marR="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cs-CZ" sz="2000" dirty="0">
                <a:solidFill>
                  <a:schemeClr val="lt2"/>
                </a:solidFill>
              </a:rPr>
              <a:t>Američané kladli důraz na krásu a techniku znakování</a:t>
            </a:r>
            <a:endParaRPr sz="2000" dirty="0">
              <a:solidFill>
                <a:schemeClr val="lt2"/>
              </a:solidFill>
            </a:endParaRPr>
          </a:p>
          <a:p>
            <a:pPr marL="285750" marR="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</a:pPr>
            <a:r>
              <a:rPr lang="cs-CZ" sz="2000" dirty="0">
                <a:solidFill>
                  <a:schemeClr val="lt2"/>
                </a:solidFill>
              </a:rPr>
              <a:t>v rámci kolonizace se na neslyšící pohlíželo, že jsou něco míň - měli by slyšícím sloužit</a:t>
            </a:r>
            <a:endParaRPr sz="2000" dirty="0">
              <a:solidFill>
                <a:schemeClr val="lt2"/>
              </a:solidFill>
            </a:endParaRPr>
          </a:p>
          <a:p>
            <a:pPr marL="285750" marR="0" lvl="0" indent="-107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2178900" y="150800"/>
            <a:ext cx="718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800" b="1"/>
              <a:t>Kolonialismus</a:t>
            </a:r>
            <a:endParaRPr sz="4800" b="1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190500" y="1346200"/>
            <a:ext cx="12406500" cy="52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8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cs-CZ" sz="2700" dirty="0"/>
              <a:t> kolonialismus = vykořisťování, zisky a výnosy na úkor druhých</a:t>
            </a:r>
            <a:endParaRPr sz="27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cs-CZ" sz="2700" dirty="0"/>
              <a:t> - jedna skupina řídí a ovládá jinou skupinu, ale také řídí její kulturu</a:t>
            </a:r>
            <a:endParaRPr sz="27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cs-CZ" sz="2700" dirty="0"/>
              <a:t> </a:t>
            </a:r>
            <a:endParaRPr sz="2700" dirty="0"/>
          </a:p>
        </p:txBody>
      </p:sp>
      <p:pic>
        <p:nvPicPr>
          <p:cNvPr id="84" name="Google Shape;8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25" y="3512450"/>
            <a:ext cx="3248925" cy="29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177" y="3923402"/>
            <a:ext cx="3839850" cy="21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8075" y="4040500"/>
            <a:ext cx="3778299" cy="19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43d24edd1_0_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800" b="1"/>
              <a:t>Kolonialismus</a:t>
            </a:r>
            <a:endParaRPr sz="4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743d24edd1_0_4"/>
          <p:cNvSpPr txBox="1">
            <a:spLocks noGrp="1"/>
          </p:cNvSpPr>
          <p:nvPr>
            <p:ph type="body" idx="1"/>
          </p:nvPr>
        </p:nvSpPr>
        <p:spPr>
          <a:xfrm>
            <a:off x="418875" y="13751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800" dirty="0"/>
              <a:t>  </a:t>
            </a:r>
            <a:r>
              <a:rPr lang="cs-CZ" sz="2700" dirty="0"/>
              <a:t>Neslyšící - nesměli používat znakový jazyk (jejich mateřský jazyk) 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700" dirty="0"/>
              <a:t>                 - potlačování kulturních tradic Neslyšících</a:t>
            </a:r>
            <a:endParaRPr sz="2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93" name="Google Shape;93;g743d24edd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745" y="3037651"/>
            <a:ext cx="4748597" cy="3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743d24edd1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668" y="2992425"/>
            <a:ext cx="4886332" cy="32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245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800" b="1"/>
              <a:t>Neokolonialismus</a:t>
            </a:r>
            <a:endParaRPr sz="4800" b="1"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57200" y="1571350"/>
            <a:ext cx="11877600" cy="51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892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cs-CZ" sz="2700" dirty="0"/>
              <a:t> Neokolonialismus = jiná forma ovlivňování</a:t>
            </a:r>
            <a:endParaRPr sz="2700" dirty="0"/>
          </a:p>
          <a:p>
            <a:pPr marL="0" lvl="0" indent="0" algn="l" rtl="0">
              <a:lnSpc>
                <a:spcPct val="13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700" dirty="0"/>
              <a:t>         př. Neslyšící - hlavní směr - rozvoj oralismu</a:t>
            </a:r>
            <a:endParaRPr sz="2700" dirty="0"/>
          </a:p>
          <a:p>
            <a:pPr marL="0" lvl="0" indent="0" algn="ctr" rtl="0">
              <a:lnSpc>
                <a:spcPct val="13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700" dirty="0"/>
              <a:t>  - vývoj kochleárních implantátů -) slyšící si mysleli, že Neslyšícím dávají         možnost pro lepší život</a:t>
            </a:r>
            <a:endParaRPr sz="2700" dirty="0"/>
          </a:p>
          <a:p>
            <a:pPr marL="2286000" lvl="0" indent="457200" algn="l" rtl="0">
              <a:lnSpc>
                <a:spcPct val="13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cs-CZ" sz="2700" dirty="0"/>
              <a:t>         =</a:t>
            </a:r>
            <a:r>
              <a:rPr lang="cs-CZ" sz="2700" b="1" dirty="0">
                <a:solidFill>
                  <a:srgbClr val="FF0000"/>
                </a:solidFill>
              </a:rPr>
              <a:t> ZTRÁTA IDENTITY NESLYŠÍCÍCH!</a:t>
            </a:r>
            <a:endParaRPr sz="2700" b="1" dirty="0">
              <a:solidFill>
                <a:srgbClr val="FF0000"/>
              </a:solidFill>
            </a:endParaRPr>
          </a:p>
          <a:p>
            <a:pPr marL="2286000" lvl="0" indent="457200" algn="l" rtl="0">
              <a:lnSpc>
                <a:spcPct val="13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700" dirty="0"/>
          </a:p>
          <a:p>
            <a:pPr marL="2286000" lvl="0" indent="457200" algn="l" rtl="0">
              <a:lnSpc>
                <a:spcPct val="13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2700" dirty="0"/>
          </a:p>
        </p:txBody>
      </p:sp>
      <p:pic>
        <p:nvPicPr>
          <p:cNvPr id="101" name="Google Shape;10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00" y="4476350"/>
            <a:ext cx="2986050" cy="19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0b08e7c74_0_11"/>
          <p:cNvSpPr txBox="1">
            <a:spLocks noGrp="1"/>
          </p:cNvSpPr>
          <p:nvPr>
            <p:ph type="title"/>
          </p:nvPr>
        </p:nvSpPr>
        <p:spPr>
          <a:xfrm>
            <a:off x="-454152" y="4844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/>
              <a:t>Historie Neslyšících </a:t>
            </a:r>
            <a:r>
              <a:rPr lang="cs-CZ" sz="3000" b="1" dirty="0"/>
              <a:t>(Anglie 20.stol.)</a:t>
            </a:r>
            <a:endParaRPr sz="3000" b="1" dirty="0"/>
          </a:p>
        </p:txBody>
      </p:sp>
      <p:sp>
        <p:nvSpPr>
          <p:cNvPr id="107" name="Google Shape;107;g70b08e7c74_0_11"/>
          <p:cNvSpPr txBox="1">
            <a:spLocks noGrp="1"/>
          </p:cNvSpPr>
          <p:nvPr>
            <p:ph type="body" idx="1"/>
          </p:nvPr>
        </p:nvSpPr>
        <p:spPr>
          <a:xfrm>
            <a:off x="310896" y="2314905"/>
            <a:ext cx="11570208" cy="33050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snižování počtu Neslyšících učitelů - rozšíření negramotnosti Neslyšících</a:t>
            </a:r>
            <a:endParaRPr sz="2700" dirty="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kluby neslyšících - 3 úrovně:</a:t>
            </a:r>
          </a:p>
          <a:p>
            <a:pPr marL="51435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AutoNum type="arabicParenR"/>
            </a:pPr>
            <a:r>
              <a:rPr lang="cs-CZ" sz="2700" dirty="0"/>
              <a:t>Výbor řízení - hlavně slyšící</a:t>
            </a:r>
          </a:p>
          <a:p>
            <a:pPr marL="51435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AutoNum type="arabicParenR"/>
            </a:pPr>
            <a:r>
              <a:rPr lang="cs-CZ" sz="2700" dirty="0"/>
              <a:t>Misionáři (= propagátor nějakého náboženství či myšlenky)</a:t>
            </a:r>
          </a:p>
          <a:p>
            <a:pPr marL="51435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AutoNum type="arabicParenR"/>
            </a:pPr>
            <a:r>
              <a:rPr lang="cs-CZ" sz="2700"/>
              <a:t>Společenský </a:t>
            </a:r>
            <a:r>
              <a:rPr lang="cs-CZ" sz="2700" dirty="0"/>
              <a:t>výbor Neslyšících</a:t>
            </a:r>
            <a:endParaRPr sz="27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47620F-0991-504E-9154-7F635A84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448" y="484400"/>
            <a:ext cx="1929130" cy="12837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b08e7c74_0_16"/>
          <p:cNvSpPr txBox="1">
            <a:spLocks noGrp="1"/>
          </p:cNvSpPr>
          <p:nvPr>
            <p:ph type="title"/>
          </p:nvPr>
        </p:nvSpPr>
        <p:spPr>
          <a:xfrm>
            <a:off x="-441960" y="19443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/>
              <a:t>Historie Neslyšících </a:t>
            </a:r>
            <a:r>
              <a:rPr lang="cs-CZ" sz="3000" b="1" dirty="0"/>
              <a:t>(Anglie 20.stol.)</a:t>
            </a:r>
            <a:endParaRPr dirty="0"/>
          </a:p>
        </p:txBody>
      </p:sp>
      <p:sp>
        <p:nvSpPr>
          <p:cNvPr id="113" name="Google Shape;113;g70b08e7c74_0_16"/>
          <p:cNvSpPr txBox="1">
            <a:spLocks noGrp="1"/>
          </p:cNvSpPr>
          <p:nvPr>
            <p:ph type="body" idx="1"/>
          </p:nvPr>
        </p:nvSpPr>
        <p:spPr>
          <a:xfrm>
            <a:off x="424950" y="1606996"/>
            <a:ext cx="11342100" cy="439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dirty="0"/>
              <a:t>Neslyšící vyzývali k soupeření slyšící -) boj za lepší život pro všechny Neslyšící -) </a:t>
            </a:r>
            <a:r>
              <a:rPr lang="cs-CZ" dirty="0" err="1"/>
              <a:t>Larger</a:t>
            </a:r>
            <a:r>
              <a:rPr lang="cs-CZ" dirty="0"/>
              <a:t> </a:t>
            </a:r>
            <a:r>
              <a:rPr lang="cs-CZ" dirty="0" err="1"/>
              <a:t>Deaf</a:t>
            </a:r>
            <a:r>
              <a:rPr lang="cs-CZ" dirty="0"/>
              <a:t> </a:t>
            </a:r>
            <a:r>
              <a:rPr lang="cs-CZ" dirty="0" err="1"/>
              <a:t>selves</a:t>
            </a:r>
            <a:r>
              <a:rPr lang="cs-CZ" dirty="0"/>
              <a:t> – snaha o oživení komunity Neslyšících</a:t>
            </a:r>
          </a:p>
          <a:p>
            <a:pPr marL="5715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</a:pPr>
            <a:endParaRPr dirty="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dirty="0"/>
              <a:t>snaha o oživení klubů Neslyšících - otevřené debaty, debaty o tom, jak by mohl svět neslyšících vypadat</a:t>
            </a:r>
          </a:p>
          <a:p>
            <a:pPr marL="571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</a:pPr>
            <a:endParaRPr dirty="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dirty="0"/>
              <a:t>některé Neslyšící rodiny nechodily do klubů - měli strach, že je příbuzní zavrhnou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4507C7-8565-6C4C-A8B2-E463772A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574" y="302773"/>
            <a:ext cx="1894636" cy="12607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aa15ff01_0_1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/>
              <a:t>Znakový jazyk v 19.století</a:t>
            </a:r>
            <a:endParaRPr sz="4800" b="1"/>
          </a:p>
        </p:txBody>
      </p:sp>
      <p:sp>
        <p:nvSpPr>
          <p:cNvPr id="119" name="Google Shape;119;g70aa15ff01_0_160"/>
          <p:cNvSpPr txBox="1">
            <a:spLocks noGrp="1"/>
          </p:cNvSpPr>
          <p:nvPr>
            <p:ph type="body" idx="1"/>
          </p:nvPr>
        </p:nvSpPr>
        <p:spPr>
          <a:xfrm>
            <a:off x="406225" y="1801625"/>
            <a:ext cx="11637000" cy="505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892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nelze zaznamenat, mnoho důkazů bylo ztraceno</a:t>
            </a:r>
            <a:endParaRPr sz="2700" dirty="0"/>
          </a:p>
          <a:p>
            <a:pPr marL="228600" lvl="0" indent="-24892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byl potlačovaný - podpora oralismu</a:t>
            </a:r>
            <a:endParaRPr sz="2700" dirty="0"/>
          </a:p>
          <a:p>
            <a:pPr marL="228600" lvl="0" indent="-28575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700"/>
              <a:buChar char="●"/>
            </a:pPr>
            <a:r>
              <a:rPr lang="cs-CZ" sz="2700" dirty="0"/>
              <a:t>prstová abeceda (</a:t>
            </a:r>
            <a:r>
              <a:rPr lang="cs-CZ" sz="2700" dirty="0" err="1"/>
              <a:t>fingerspelling</a:t>
            </a:r>
            <a:r>
              <a:rPr lang="cs-CZ" sz="2700" dirty="0"/>
              <a:t>) a odezírání bylo </a:t>
            </a:r>
            <a:endParaRPr sz="2700" dirty="0"/>
          </a:p>
          <a:p>
            <a:pPr marL="228600" lvl="0" indent="0" algn="l" rtl="0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cs-CZ" sz="2700" dirty="0"/>
              <a:t>prvním nástrojem komunikace Neslyšících</a:t>
            </a:r>
            <a:endParaRPr sz="2700" dirty="0"/>
          </a:p>
        </p:txBody>
      </p:sp>
      <p:pic>
        <p:nvPicPr>
          <p:cNvPr id="120" name="Google Shape;120;g70aa15ff01_0_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0125" y="2116677"/>
            <a:ext cx="3813100" cy="34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555</Words>
  <Application>Microsoft Office PowerPoint</Application>
  <PresentationFormat>Širokoúhlá obrazovka</PresentationFormat>
  <Paragraphs>77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Dark</vt:lpstr>
      <vt:lpstr> Paddy Ladd  Open your eyes (2008)</vt:lpstr>
      <vt:lpstr>Paddy Ladd</vt:lpstr>
      <vt:lpstr>Colonialism and Resistance: A Brief History of Deafhood (Kolonizace a odpor: Stručná historie Deafhood)</vt:lpstr>
      <vt:lpstr>Kolonialismus</vt:lpstr>
      <vt:lpstr>Kolonialismus </vt:lpstr>
      <vt:lpstr>Neokolonialismus</vt:lpstr>
      <vt:lpstr>Historie Neslyšících (Anglie 20.stol.)</vt:lpstr>
      <vt:lpstr>Historie Neslyšících (Anglie 20.stol.)</vt:lpstr>
      <vt:lpstr>Znakový jazyk v 19.století</vt:lpstr>
      <vt:lpstr>Znakový jazyk v 19.století </vt:lpstr>
      <vt:lpstr>Komunita neslyšících</vt:lpstr>
      <vt:lpstr>Komunita neslyšících </vt:lpstr>
      <vt:lpstr>DEAFNESS X DEAFHOOD</vt:lpstr>
      <vt:lpstr> DĚKUJEME ZA POZORNOST!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Paddy Ladd  Open your eyes (2008)</dc:title>
  <dc:creator>Eva Radilova</dc:creator>
  <cp:lastModifiedBy>Eva Radilova</cp:lastModifiedBy>
  <cp:revision>9</cp:revision>
  <dcterms:created xsi:type="dcterms:W3CDTF">2019-11-06T19:09:38Z</dcterms:created>
  <dcterms:modified xsi:type="dcterms:W3CDTF">2019-11-21T20:11:00Z</dcterms:modified>
</cp:coreProperties>
</file>