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412" r:id="rId3"/>
    <p:sldId id="410" r:id="rId4"/>
    <p:sldId id="414" r:id="rId5"/>
    <p:sldId id="385" r:id="rId6"/>
    <p:sldId id="360" r:id="rId7"/>
    <p:sldId id="424" r:id="rId8"/>
    <p:sldId id="417" r:id="rId9"/>
    <p:sldId id="416" r:id="rId10"/>
    <p:sldId id="355" r:id="rId11"/>
    <p:sldId id="415" r:id="rId12"/>
    <p:sldId id="418" r:id="rId13"/>
    <p:sldId id="419" r:id="rId14"/>
    <p:sldId id="384" r:id="rId15"/>
    <p:sldId id="420" r:id="rId16"/>
    <p:sldId id="413" r:id="rId17"/>
    <p:sldId id="356" r:id="rId18"/>
    <p:sldId id="353" r:id="rId19"/>
    <p:sldId id="354" r:id="rId20"/>
    <p:sldId id="388" r:id="rId21"/>
    <p:sldId id="411" r:id="rId22"/>
    <p:sldId id="373" r:id="rId23"/>
    <p:sldId id="374" r:id="rId24"/>
    <p:sldId id="375" r:id="rId25"/>
    <p:sldId id="357" r:id="rId26"/>
    <p:sldId id="358" r:id="rId27"/>
    <p:sldId id="376" r:id="rId28"/>
    <p:sldId id="359" r:id="rId29"/>
    <p:sldId id="345" r:id="rId30"/>
    <p:sldId id="324" r:id="rId31"/>
    <p:sldId id="421" r:id="rId32"/>
    <p:sldId id="377" r:id="rId33"/>
    <p:sldId id="313" r:id="rId34"/>
    <p:sldId id="387" r:id="rId35"/>
    <p:sldId id="389" r:id="rId36"/>
    <p:sldId id="322" r:id="rId37"/>
    <p:sldId id="378" r:id="rId38"/>
    <p:sldId id="314" r:id="rId39"/>
    <p:sldId id="390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031"/>
    <p:restoredTop sz="94681"/>
  </p:normalViewPr>
  <p:slideViewPr>
    <p:cSldViewPr snapToGrid="0" snapToObjects="1">
      <p:cViewPr varScale="1">
        <p:scale>
          <a:sx n="95" d="100"/>
          <a:sy n="95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9064E-7A06-3845-9F2E-9CA7879893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0FFF9E-581D-D14C-B9A7-12B7040826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804897-F44E-1C4F-A5B6-1BA96D668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04A724-35E8-7944-9886-DF98F47F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A5B15E-7277-5A4C-AC07-EB518FE28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4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F2228-1540-F547-978D-85A99C1C4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D57925-C7F0-6D48-B46E-2C3C53FF1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B56119-DD72-F746-9D61-EACF36917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26C236-4083-E448-8311-C78CF961C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B83962-5FAC-2346-BC87-EDC494C36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52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2D5CE7F-A6B0-6946-826A-112508E34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29E965E-E90D-CC43-A896-7CD5B52E3C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ECB43A-2C43-D844-8ACB-ECB3081AD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DF6C5-5C7C-6347-9524-BA5B5185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C92BF0E-6E52-4241-93D4-5384E8A0B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12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07142F-15ED-3B4E-A4EC-BB3B83D90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33F8D9-5F83-4F4C-AD82-81D420B0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28F610-9D81-464A-BFA8-32413929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48363D-9870-A14E-B8D5-4C42DBB5B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CFEF3-1B43-6B49-973A-54AB87812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1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69E47-B93C-9D49-A365-91F0418EA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C563805-B389-4549-808D-3C8459E91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E570D2-3A07-3648-B52F-E4FFD424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C557F-9A17-D34C-891A-23AC221E4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148F34-C328-A74D-8905-6462CAFD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66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F99A5-9DEB-DC4B-B7D6-0C330C8E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9199DD-2754-1A4E-A620-3806A949F2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68883D5-1386-2F4C-B751-7B1AE0BDE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7A37EF-7A40-6247-BDF8-59FD2672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9EAFAE-65EE-1F43-B907-F990C549A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5EA1D7-8266-8942-B63D-22F379F6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32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5E99F-C917-7A4D-BD61-921BF04F9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D0CB79-DD73-0F42-9C69-51A7D0286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613E1C-54D2-BF45-AC32-4F4CC40FA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FCB85E8-EA03-D340-ABF5-AFF179E50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5636FC2-B621-6146-B40E-4A031CFF28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2A0D772-FAE6-E740-83BA-3A41D0059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7AA941-E229-C548-B4FD-CB77B3A6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33C99F-440E-C346-8A6F-A987B89D1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8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DF722-6B05-FF44-B3C8-47748CC8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3CC26E4-BF92-C14D-9B56-86E42C01D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9CC678-DD47-4B4C-AD0A-7C0F227C9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B6A81D-41FB-3E4D-AAC8-C162A165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727B275-F9B5-8F4C-A956-8771C1CC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F82ADA-5446-C749-9F7E-FC91DDF2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A45E3E2-B28D-AA4F-893B-41C364DB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01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F0AFA-6DD4-774D-84F4-EDD839EEE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C0797C-FB41-A64E-A40C-94B4BB997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459AC8D-A640-7140-AA34-F66B5981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085804-DE6D-8643-AF37-02686BDBA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3F48031-1E93-824F-B85D-9C10A9AF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C9725F-A53D-8F40-8924-44714962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75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52D09-FD41-5A49-8A68-83CDDFC3C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6D67597-C863-AF41-B7A0-A3034A686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C2A0B3D-0961-C14B-9E07-1F5751D9B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587F020-0F93-634E-8B8D-03F03962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285B70-C6F1-C14E-9C33-C28E6132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1DE2BC-4875-974F-B3B2-8C69AFFB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61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>
            <a:extLst>
              <a:ext uri="{FF2B5EF4-FFF2-40B4-BE49-F238E27FC236}">
                <a16:creationId xmlns:a16="http://schemas.microsoft.com/office/drawing/2014/main" id="{AC65F2D0-59BA-4F4E-8757-B980595CB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AB8668-BD09-EF46-9C5F-05E3B964B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9C0788-3EF9-BF4A-A5C8-C5423C86E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16AE5-4EC2-D44B-9440-37003273F046}" type="datetimeFigureOut">
              <a:rPr lang="cs-CZ" smtClean="0"/>
              <a:t>19.10.19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609A60-7033-2842-8D15-A47B5E7E7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9756BB-55CA-7140-8FDD-6DB60F8A0E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3F593-1A05-4847-9113-3011802E41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15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xqda.com/transcribe-maxqda2018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B1F5F-4C2C-F044-91D4-676A6DAAFC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Vybrané kvalitativní metody: nácvik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AA928B2-F83B-F040-BCA3-6107CEC7F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Provedení rozhovoru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2901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055914-B420-564A-9E53-DD508992D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provedení rozhovoru: citlivost provádění rozhovorů ve zdravotnických zařízeních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3E3918-4B31-3449-9241-C5FF18C817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Třeba přistupovat opatrně k pacientům a personálu (nepokazit si výzkumný terén) ale získat informace (splnit cíl výzkumu)</a:t>
            </a:r>
          </a:p>
          <a:p>
            <a:r>
              <a:rPr lang="cs-CZ" dirty="0"/>
              <a:t>Zajistit že zdravotnický personál ani další lidé nejsou přítomni u rozhovoru</a:t>
            </a:r>
          </a:p>
          <a:p>
            <a:r>
              <a:rPr lang="cs-CZ" dirty="0" err="1"/>
              <a:t>Emphatic</a:t>
            </a:r>
            <a:r>
              <a:rPr lang="cs-CZ" dirty="0"/>
              <a:t> neutrality:</a:t>
            </a:r>
          </a:p>
          <a:p>
            <a:pPr>
              <a:buFontTx/>
              <a:buChar char="-"/>
            </a:pPr>
            <a:r>
              <a:rPr lang="cs-CZ" dirty="0"/>
              <a:t>Citlivě vysvětlit výzkumný záměr</a:t>
            </a:r>
          </a:p>
          <a:p>
            <a:pPr>
              <a:buFontTx/>
              <a:buChar char="-"/>
            </a:pPr>
            <a:r>
              <a:rPr lang="cs-CZ" dirty="0"/>
              <a:t>Nechat si své názory a hodnocení pro sebe</a:t>
            </a:r>
          </a:p>
          <a:p>
            <a:pPr>
              <a:buFontTx/>
              <a:buChar char="-"/>
            </a:pPr>
            <a:r>
              <a:rPr lang="cs-CZ" dirty="0"/>
              <a:t>Respektovat pacienta a to že prošel náročnou zkušeností</a:t>
            </a:r>
          </a:p>
          <a:p>
            <a:pPr>
              <a:buFontTx/>
              <a:buChar char="-"/>
            </a:pPr>
            <a:r>
              <a:rPr lang="cs-CZ" dirty="0"/>
              <a:t>V případě tenzí nabídnout pauzu</a:t>
            </a:r>
          </a:p>
        </p:txBody>
      </p:sp>
    </p:spTree>
    <p:extLst>
      <p:ext uri="{BB962C8B-B14F-4D97-AF65-F5344CB8AC3E}">
        <p14:creationId xmlns:p14="http://schemas.microsoft.com/office/powerpoint/2010/main" val="3705249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48BC36-923B-8C49-B922-EA65912BD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různých rolí během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FD349D-4032-E74B-835B-5CA679910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 různých rolí, které tazatel může zaujmout:</a:t>
            </a:r>
          </a:p>
          <a:p>
            <a:pPr marL="514350" indent="-514350">
              <a:buAutoNum type="arabicParenR"/>
            </a:pPr>
            <a:r>
              <a:rPr lang="cs-CZ" dirty="0"/>
              <a:t>Novic (nezná téma)</a:t>
            </a:r>
          </a:p>
          <a:p>
            <a:pPr marL="514350" indent="-514350">
              <a:buAutoNum type="arabicParenR"/>
            </a:pPr>
            <a:r>
              <a:rPr lang="cs-CZ" dirty="0"/>
              <a:t>Znalec</a:t>
            </a:r>
          </a:p>
          <a:p>
            <a:pPr marL="514350" indent="-514350">
              <a:buAutoNum type="arabicParenR"/>
            </a:pPr>
            <a:r>
              <a:rPr lang="cs-CZ" dirty="0"/>
              <a:t>Kamarád</a:t>
            </a:r>
          </a:p>
          <a:p>
            <a:pPr marL="514350" indent="-514350">
              <a:buAutoNum type="arabicParenR"/>
            </a:pPr>
            <a:r>
              <a:rPr lang="cs-CZ" dirty="0"/>
              <a:t>Oficiální, odstup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3632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9F684-AC6F-EE4D-AA5C-EE0944D6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Pokládání otázek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F4027E-292D-734F-8886-528BC3E56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se zeptáte, takovou v závislosti na kontextu dostanete odpověď</a:t>
            </a:r>
          </a:p>
        </p:txBody>
      </p:sp>
    </p:spTree>
    <p:extLst>
      <p:ext uri="{BB962C8B-B14F-4D97-AF65-F5344CB8AC3E}">
        <p14:creationId xmlns:p14="http://schemas.microsoft.com/office/powerpoint/2010/main" val="1251123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746412-26E6-BE4A-B5A2-2778B5F4F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průběhu konverzace na aktuální otázku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343594-0A25-BF42-A338-72FEF2F8A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Platí i pro kvantitativní výzkum – celá řada studií, která se na toto zaměřuje</a:t>
            </a:r>
          </a:p>
          <a:p>
            <a:r>
              <a:rPr lang="cs-CZ" dirty="0"/>
              <a:t>Pořadí otázek ovlivňuje odpovědi (např. kognitivní efekty a vzpomínání – čím více se o daném problému bavíme, tím víc si na to informanti vzpomínají)</a:t>
            </a:r>
          </a:p>
          <a:p>
            <a:r>
              <a:rPr lang="cs-CZ" dirty="0"/>
              <a:t>V kvalitativním rozhovoru dojde například k nastavení toho, co je považováno za přípustné v dané konverzaci. Pokud respondenti mluví o “</a:t>
            </a:r>
            <a:r>
              <a:rPr lang="cs-CZ" dirty="0" err="1"/>
              <a:t>dealování</a:t>
            </a:r>
            <a:r>
              <a:rPr lang="cs-CZ" dirty="0"/>
              <a:t>“ jako o špatném nebudou pak chtít vzít nálepku „dealera“.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1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7BA2D-E5EA-B543-A457-5822D75E7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důležitosti položení otázky a kontextu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70CE7-3F37-EF45-98E4-96A10E75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Příklady:</a:t>
            </a:r>
          </a:p>
          <a:p>
            <a:r>
              <a:rPr lang="cs-CZ" dirty="0" err="1"/>
              <a:t>Interviewer</a:t>
            </a:r>
            <a:r>
              <a:rPr lang="cs-CZ" dirty="0"/>
              <a:t>: “Do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 as a dealer?”</a:t>
            </a:r>
          </a:p>
          <a:p>
            <a:r>
              <a:rPr lang="cs-CZ" dirty="0"/>
              <a:t>Lili: “No, I </a:t>
            </a:r>
            <a:r>
              <a:rPr lang="cs-CZ" dirty="0" err="1"/>
              <a:t>am</a:t>
            </a:r>
            <a:r>
              <a:rPr lang="cs-CZ" dirty="0"/>
              <a:t> </a:t>
            </a:r>
            <a:r>
              <a:rPr lang="cs-CZ" dirty="0" err="1"/>
              <a:t>consumer</a:t>
            </a:r>
            <a:r>
              <a:rPr lang="cs-CZ" dirty="0"/>
              <a:t>, and… …</a:t>
            </a:r>
            <a:r>
              <a:rPr lang="cs-CZ" dirty="0" err="1"/>
              <a:t>or</a:t>
            </a:r>
            <a:r>
              <a:rPr lang="cs-CZ" dirty="0"/>
              <a:t>, I </a:t>
            </a:r>
            <a:r>
              <a:rPr lang="cs-CZ" dirty="0" err="1"/>
              <a:t>facilitate</a:t>
            </a:r>
            <a:r>
              <a:rPr lang="cs-CZ" dirty="0"/>
              <a:t>… </a:t>
            </a:r>
            <a:r>
              <a:rPr lang="cs-CZ" dirty="0" err="1"/>
              <a:t>uh</a:t>
            </a:r>
            <a:r>
              <a:rPr lang="cs-CZ" dirty="0"/>
              <a:t>, </a:t>
            </a:r>
            <a:r>
              <a:rPr lang="cs-CZ" dirty="0" err="1"/>
              <a:t>uh</a:t>
            </a:r>
            <a:r>
              <a:rPr lang="cs-CZ" dirty="0"/>
              <a:t>, to </a:t>
            </a:r>
            <a:r>
              <a:rPr lang="cs-CZ" dirty="0" err="1"/>
              <a:t>consume</a:t>
            </a:r>
            <a:r>
              <a:rPr lang="cs-CZ" dirty="0"/>
              <a:t>,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nothing</a:t>
            </a:r>
            <a:r>
              <a:rPr lang="cs-CZ" dirty="0"/>
              <a:t> </a:t>
            </a:r>
            <a:r>
              <a:rPr lang="cs-CZ" dirty="0" err="1"/>
              <a:t>available</a:t>
            </a:r>
            <a:r>
              <a:rPr lang="cs-CZ" dirty="0"/>
              <a:t> to </a:t>
            </a:r>
            <a:r>
              <a:rPr lang="cs-CZ" dirty="0" err="1"/>
              <a:t>them</a:t>
            </a:r>
            <a:r>
              <a:rPr lang="cs-CZ" dirty="0"/>
              <a:t>.”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Interviewer</a:t>
            </a:r>
            <a:r>
              <a:rPr lang="cs-CZ" dirty="0"/>
              <a:t>: “Do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 as a dealer?“</a:t>
            </a:r>
          </a:p>
          <a:p>
            <a:r>
              <a:rPr lang="cs-CZ" dirty="0"/>
              <a:t>Mr. Techno: “No. </a:t>
            </a:r>
            <a:r>
              <a:rPr lang="cs-CZ" dirty="0" err="1"/>
              <a:t>Yes</a:t>
            </a:r>
            <a:r>
              <a:rPr lang="cs-CZ" dirty="0"/>
              <a:t>, so, </a:t>
            </a:r>
            <a:r>
              <a:rPr lang="cs-CZ" dirty="0" err="1"/>
              <a:t>yes</a:t>
            </a:r>
            <a:r>
              <a:rPr lang="cs-CZ" dirty="0"/>
              <a:t>, I </a:t>
            </a:r>
            <a:r>
              <a:rPr lang="cs-CZ" dirty="0" err="1"/>
              <a:t>am</a:t>
            </a:r>
            <a:r>
              <a:rPr lang="cs-CZ" dirty="0"/>
              <a:t> a dealer.”</a:t>
            </a:r>
          </a:p>
          <a:p>
            <a:endParaRPr lang="cs-CZ" dirty="0"/>
          </a:p>
          <a:p>
            <a:r>
              <a:rPr lang="cs-CZ" dirty="0" err="1"/>
              <a:t>Interviewer</a:t>
            </a:r>
            <a:r>
              <a:rPr lang="cs-CZ" dirty="0"/>
              <a:t>: “Do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yourself</a:t>
            </a:r>
            <a:r>
              <a:rPr lang="cs-CZ" dirty="0"/>
              <a:t> as a dealer?”</a:t>
            </a:r>
          </a:p>
          <a:p>
            <a:r>
              <a:rPr lang="cs-CZ" dirty="0"/>
              <a:t>Puma: “Do I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myself</a:t>
            </a:r>
            <a:r>
              <a:rPr lang="cs-CZ" dirty="0"/>
              <a:t> as dealer… Uh…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good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…. I do not </a:t>
            </a:r>
            <a:r>
              <a:rPr lang="cs-CZ" dirty="0" err="1"/>
              <a:t>want</a:t>
            </a:r>
            <a:r>
              <a:rPr lang="cs-CZ" dirty="0"/>
              <a:t>…. To </a:t>
            </a:r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myself</a:t>
            </a:r>
            <a:r>
              <a:rPr lang="cs-CZ" dirty="0"/>
              <a:t> as </a:t>
            </a:r>
            <a:r>
              <a:rPr lang="cs-CZ" dirty="0" err="1"/>
              <a:t>one</a:t>
            </a:r>
            <a:r>
              <a:rPr lang="cs-CZ" dirty="0"/>
              <a:t>….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question</a:t>
            </a:r>
            <a:r>
              <a:rPr lang="cs-CZ" dirty="0"/>
              <a:t>?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came</a:t>
            </a:r>
            <a:r>
              <a:rPr lang="cs-CZ" dirty="0"/>
              <a:t> up </a:t>
            </a:r>
            <a:r>
              <a:rPr lang="cs-CZ" dirty="0" err="1"/>
              <a:t>with</a:t>
            </a:r>
            <a:r>
              <a:rPr lang="cs-CZ" dirty="0"/>
              <a:t> such </a:t>
            </a:r>
            <a:r>
              <a:rPr lang="cs-CZ" dirty="0" err="1"/>
              <a:t>question</a:t>
            </a:r>
            <a:r>
              <a:rPr lang="cs-CZ" dirty="0"/>
              <a:t>?”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869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808F23-083B-F54F-BB22-24BDD548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mezi výzkumným a terapeutickým rozhovorem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921853-916F-4044-9D33-1B410366C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jsou rozdíly mezi výzkumným a terapeutickým rozhovorem? (dejte dohromady alespoň 5 bodů)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219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9068F9-57C0-7A43-94D0-6BC46785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aspekty provedení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72FF2E-7C67-6442-B1BE-A781D9B91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633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13A74-17C0-F14C-A6B3-6E2E13BB8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2246"/>
            <a:ext cx="10515600" cy="1325563"/>
          </a:xfrm>
        </p:spPr>
        <p:txBody>
          <a:bodyPr/>
          <a:lstStyle/>
          <a:p>
            <a:r>
              <a:rPr lang="cs-CZ" dirty="0"/>
              <a:t>Příprava provedení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8E96AE-FFAB-2044-8D04-756AFFB5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Rozhovor je řemeslo: dá se naučit a připravit</a:t>
            </a:r>
          </a:p>
          <a:p>
            <a:r>
              <a:rPr lang="cs-CZ" dirty="0"/>
              <a:t>zásadní je pečlivá příprava na provedení rozhovoru</a:t>
            </a:r>
          </a:p>
          <a:p>
            <a:pPr marL="0" indent="0">
              <a:buNone/>
            </a:pPr>
            <a:r>
              <a:rPr lang="cs-CZ" dirty="0"/>
              <a:t>Základní body přípravy: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Zvážení toho, co by se mohlo během rozhovoru pokazit a co by mohlo rozhovor ovlivnit. Připravení různých řešení a opatření.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Pečlivé pročtení osnovy rozhovoru, nacvičení si otázek (zkusit si je nahlas vyslovit a představit si, jak respondenti mohou reagovat).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Příprava, vyzkoušení a kontrola všech důležitých dokumentů (informovaný souhlas, papír na poznámky, list s otázkami atd.) a nástrojů (nahrávač, potřeby na psaní, náhradní baterky)</a:t>
            </a:r>
          </a:p>
        </p:txBody>
      </p:sp>
    </p:spTree>
    <p:extLst>
      <p:ext uri="{BB962C8B-B14F-4D97-AF65-F5344CB8AC3E}">
        <p14:creationId xmlns:p14="http://schemas.microsoft.com/office/powerpoint/2010/main" val="1197695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B4AEB2-77A5-CE43-84B9-826F4408B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provedení rozhovoru: Cvičení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A57818-8925-764D-BB69-3272645AC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Rozdělte se do dvojic</a:t>
            </a:r>
          </a:p>
          <a:p>
            <a:r>
              <a:rPr lang="cs-CZ" dirty="0"/>
              <a:t>Diskutujte nad tím, co by se během rozhovoru mohlo pokazit a jak tomu předejte</a:t>
            </a:r>
          </a:p>
          <a:p>
            <a:r>
              <a:rPr lang="cs-CZ" dirty="0"/>
              <a:t>Tip: procházejte hypotetickou situaci provádění rozhovoru krok za krokem a nebojte se použít fantazii</a:t>
            </a:r>
          </a:p>
          <a:p>
            <a:r>
              <a:rPr lang="cs-CZ" dirty="0"/>
              <a:t>Sestavte si list problematických situací</a:t>
            </a:r>
          </a:p>
        </p:txBody>
      </p:sp>
    </p:spTree>
    <p:extLst>
      <p:ext uri="{BB962C8B-B14F-4D97-AF65-F5344CB8AC3E}">
        <p14:creationId xmlns:p14="http://schemas.microsoft.com/office/powerpoint/2010/main" val="2969828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9F0A7-8786-204B-80B9-7307D771F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provedení rozhovoru: Vybrané problematické situace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22CB63-FDD5-9942-B539-13C4DC11B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Nefunguje nahrávač</a:t>
            </a:r>
          </a:p>
          <a:p>
            <a:pPr marL="0" indent="0">
              <a:buNone/>
            </a:pPr>
            <a:r>
              <a:rPr lang="cs-CZ" dirty="0"/>
              <a:t>řešení: vyměnit baterku, vymazat paměť, sehnat jiný, opravit, přeložit rozhovor…</a:t>
            </a:r>
          </a:p>
          <a:p>
            <a:r>
              <a:rPr lang="cs-CZ" dirty="0"/>
              <a:t>Respondent se pozvrací, rozbrečí…</a:t>
            </a:r>
          </a:p>
          <a:p>
            <a:pPr marL="0" indent="0">
              <a:buNone/>
            </a:pPr>
            <a:r>
              <a:rPr lang="cs-CZ" dirty="0"/>
              <a:t>Možné řešení: přistupovat citlivě, dát pauzu, nabídnout vodu, rozhovor přerušit nebo skončit…</a:t>
            </a:r>
          </a:p>
          <a:p>
            <a:r>
              <a:rPr lang="cs-CZ" dirty="0"/>
              <a:t>Respondent se cítí uražen nebo nepříjemně</a:t>
            </a:r>
          </a:p>
          <a:p>
            <a:pPr marL="0" indent="0">
              <a:buNone/>
            </a:pPr>
            <a:r>
              <a:rPr lang="cs-CZ" dirty="0"/>
              <a:t>řešení: vysvětlit nezaujatost (</a:t>
            </a:r>
            <a:r>
              <a:rPr lang="cs-CZ" dirty="0" err="1"/>
              <a:t>emphatic</a:t>
            </a:r>
            <a:r>
              <a:rPr lang="cs-CZ" dirty="0"/>
              <a:t> neutrality) a smysl otázky, reformulovat sdělení, projevit pochopení, nabídnout pauzu nebo vodu</a:t>
            </a:r>
          </a:p>
          <a:p>
            <a:r>
              <a:rPr lang="cs-CZ" dirty="0"/>
              <a:t>Tazatel se cítí nepříjemně (informant se přizná k domácímu násilí)</a:t>
            </a:r>
          </a:p>
          <a:p>
            <a:pPr marL="0" indent="0">
              <a:buNone/>
            </a:pPr>
            <a:r>
              <a:rPr lang="cs-CZ" dirty="0"/>
              <a:t>řešení: zachovat klid, snažit se vyhnout soudům, tazatel rozhodně nijak nezasahuje</a:t>
            </a:r>
          </a:p>
          <a:p>
            <a:r>
              <a:rPr lang="cs-CZ" dirty="0"/>
              <a:t>Respondent mluví málo nebo moc</a:t>
            </a:r>
          </a:p>
          <a:p>
            <a:pPr marL="0" indent="0">
              <a:buNone/>
            </a:pPr>
            <a:r>
              <a:rPr lang="cs-CZ" dirty="0"/>
              <a:t>Řešení: citlivě usměrňovat</a:t>
            </a:r>
          </a:p>
          <a:p>
            <a:r>
              <a:rPr lang="cs-CZ" sz="2900" dirty="0"/>
              <a:t>Respondent řekne, že nechce odpovědět na otázku</a:t>
            </a:r>
          </a:p>
          <a:p>
            <a:pPr marL="0" indent="0">
              <a:buNone/>
            </a:pPr>
            <a:r>
              <a:rPr lang="cs-CZ" sz="2900" dirty="0"/>
              <a:t>Řešení: otázku přeskočíme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619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96B7A-EBBF-3441-8625-151160DC5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6FA775-EE03-2B42-98AF-7C51D092A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Cíle: </a:t>
            </a:r>
          </a:p>
          <a:p>
            <a:pPr marL="0" indent="0">
              <a:buNone/>
            </a:pPr>
            <a:r>
              <a:rPr lang="cs-CZ" dirty="0"/>
              <a:t>a) uvědomit si aspekty provedení rozhovoru, které ovlivňují získané informace</a:t>
            </a:r>
          </a:p>
          <a:p>
            <a:pPr marL="0" indent="0">
              <a:buNone/>
            </a:pPr>
            <a:r>
              <a:rPr lang="cs-CZ" dirty="0"/>
              <a:t>b) nacvičit si provedení rozhovoru a aplikovat práci s aspekty rozhovoru</a:t>
            </a:r>
          </a:p>
          <a:p>
            <a:r>
              <a:rPr lang="cs-CZ" dirty="0"/>
              <a:t>Bez dobře provedeného rozhovoru nejsou dobrá data – nepodcenit přípravu a provedení rozhovoru</a:t>
            </a:r>
          </a:p>
          <a:p>
            <a:r>
              <a:rPr lang="cs-CZ" dirty="0"/>
              <a:t>„</a:t>
            </a:r>
            <a:r>
              <a:rPr lang="cs-CZ" dirty="0" err="1"/>
              <a:t>shit</a:t>
            </a:r>
            <a:r>
              <a:rPr lang="cs-CZ" dirty="0"/>
              <a:t> in, </a:t>
            </a:r>
            <a:r>
              <a:rPr lang="cs-CZ" dirty="0" err="1"/>
              <a:t>shit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4105456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9D6F4-B84D-CC40-94B8-27437E557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Příprava provedení rozhovoru: kritéria úspěšného tazatele (</a:t>
            </a:r>
            <a:r>
              <a:rPr lang="cs-CZ" dirty="0" err="1"/>
              <a:t>Kvale</a:t>
            </a:r>
            <a:r>
              <a:rPr lang="cs-CZ" dirty="0"/>
              <a:t> 1996 in 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465C9C-70FB-2D45-8EA8-0A3CADCB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auto"/>
            <a:r>
              <a:rPr lang="cs-CZ" i="1" dirty="0" err="1"/>
              <a:t>Knowledgeable</a:t>
            </a:r>
            <a:r>
              <a:rPr lang="cs-CZ" dirty="0"/>
              <a:t>: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thoroughly</a:t>
            </a:r>
            <a:r>
              <a:rPr lang="cs-CZ" dirty="0"/>
              <a:t> </a:t>
            </a:r>
            <a:r>
              <a:rPr lang="cs-CZ" dirty="0" err="1"/>
              <a:t>familiar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focus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interview; pilot </a:t>
            </a:r>
            <a:r>
              <a:rPr lang="cs-CZ" dirty="0" err="1"/>
              <a:t>interviews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interviewing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. </a:t>
            </a:r>
          </a:p>
          <a:p>
            <a:pPr fontAlgn="auto"/>
            <a:r>
              <a:rPr lang="cs-CZ" i="1" dirty="0" err="1"/>
              <a:t>Structuring</a:t>
            </a:r>
            <a:r>
              <a:rPr lang="cs-CZ" dirty="0"/>
              <a:t>: </a:t>
            </a:r>
            <a:r>
              <a:rPr lang="cs-CZ" dirty="0" err="1"/>
              <a:t>gives</a:t>
            </a:r>
            <a:r>
              <a:rPr lang="cs-CZ" dirty="0"/>
              <a:t> </a:t>
            </a:r>
            <a:r>
              <a:rPr lang="cs-CZ" dirty="0" err="1"/>
              <a:t>purpose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interview; </a:t>
            </a:r>
            <a:r>
              <a:rPr lang="cs-CZ" dirty="0" err="1"/>
              <a:t>rounds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off</a:t>
            </a:r>
            <a:r>
              <a:rPr lang="cs-CZ" dirty="0"/>
              <a:t>; </a:t>
            </a:r>
            <a:r>
              <a:rPr lang="cs-CZ" dirty="0" err="1"/>
              <a:t>asks</a:t>
            </a:r>
            <a:r>
              <a:rPr lang="cs-CZ" dirty="0"/>
              <a:t> </a:t>
            </a:r>
            <a:r>
              <a:rPr lang="cs-CZ" dirty="0" err="1"/>
              <a:t>whether</a:t>
            </a:r>
            <a:r>
              <a:rPr lang="cs-CZ" dirty="0"/>
              <a:t> </a:t>
            </a:r>
            <a:r>
              <a:rPr lang="cs-CZ" dirty="0" err="1"/>
              <a:t>interviewee</a:t>
            </a:r>
            <a:r>
              <a:rPr lang="cs-CZ" dirty="0"/>
              <a:t> has </a:t>
            </a:r>
            <a:r>
              <a:rPr lang="cs-CZ" dirty="0" err="1"/>
              <a:t>questions</a:t>
            </a:r>
            <a:r>
              <a:rPr lang="cs-CZ" dirty="0"/>
              <a:t>. </a:t>
            </a:r>
          </a:p>
          <a:p>
            <a:pPr fontAlgn="auto"/>
            <a:r>
              <a:rPr lang="cs-CZ" i="1" dirty="0" err="1"/>
              <a:t>Clear</a:t>
            </a:r>
            <a:r>
              <a:rPr lang="cs-CZ" dirty="0"/>
              <a:t>: </a:t>
            </a:r>
            <a:r>
              <a:rPr lang="cs-CZ" dirty="0" err="1"/>
              <a:t>asks</a:t>
            </a:r>
            <a:r>
              <a:rPr lang="cs-CZ" dirty="0"/>
              <a:t> </a:t>
            </a:r>
            <a:r>
              <a:rPr lang="cs-CZ" dirty="0" err="1"/>
              <a:t>simple</a:t>
            </a:r>
            <a:r>
              <a:rPr lang="cs-CZ" dirty="0"/>
              <a:t>, </a:t>
            </a:r>
            <a:r>
              <a:rPr lang="cs-CZ" dirty="0" err="1"/>
              <a:t>easy</a:t>
            </a:r>
            <a:r>
              <a:rPr lang="cs-CZ" dirty="0"/>
              <a:t>,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questions</a:t>
            </a:r>
            <a:r>
              <a:rPr lang="cs-CZ" dirty="0"/>
              <a:t>; no </a:t>
            </a:r>
            <a:r>
              <a:rPr lang="cs-CZ" dirty="0" err="1"/>
              <a:t>jargon</a:t>
            </a:r>
            <a:r>
              <a:rPr lang="cs-CZ" dirty="0"/>
              <a:t>. </a:t>
            </a:r>
          </a:p>
          <a:p>
            <a:pPr fontAlgn="auto"/>
            <a:r>
              <a:rPr lang="cs-CZ" i="1" dirty="0" err="1"/>
              <a:t>Gentle</a:t>
            </a:r>
            <a:r>
              <a:rPr lang="cs-CZ" dirty="0"/>
              <a:t>: </a:t>
            </a:r>
            <a:r>
              <a:rPr lang="cs-CZ" dirty="0" err="1"/>
              <a:t>lets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 </a:t>
            </a:r>
            <a:r>
              <a:rPr lang="cs-CZ" dirty="0" err="1"/>
              <a:t>finish</a:t>
            </a:r>
            <a:r>
              <a:rPr lang="cs-CZ" dirty="0"/>
              <a:t>; </a:t>
            </a:r>
            <a:r>
              <a:rPr lang="cs-CZ" dirty="0" err="1"/>
              <a:t>gives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to </a:t>
            </a:r>
            <a:r>
              <a:rPr lang="cs-CZ" dirty="0" err="1"/>
              <a:t>think</a:t>
            </a:r>
            <a:r>
              <a:rPr lang="cs-CZ" dirty="0"/>
              <a:t>; </a:t>
            </a:r>
            <a:r>
              <a:rPr lang="cs-CZ" dirty="0" err="1"/>
              <a:t>tolerates</a:t>
            </a:r>
            <a:r>
              <a:rPr lang="cs-CZ" dirty="0"/>
              <a:t> </a:t>
            </a:r>
            <a:r>
              <a:rPr lang="cs-CZ" dirty="0" err="1"/>
              <a:t>pauses</a:t>
            </a:r>
            <a:r>
              <a:rPr lang="cs-CZ" dirty="0"/>
              <a:t>. </a:t>
            </a:r>
          </a:p>
          <a:p>
            <a:pPr fontAlgn="auto"/>
            <a:r>
              <a:rPr lang="cs-CZ" i="1" dirty="0"/>
              <a:t>Sensitive</a:t>
            </a:r>
            <a:r>
              <a:rPr lang="cs-CZ" dirty="0"/>
              <a:t>: </a:t>
            </a:r>
            <a:r>
              <a:rPr lang="cs-CZ" dirty="0" err="1"/>
              <a:t>listens</a:t>
            </a:r>
            <a:r>
              <a:rPr lang="cs-CZ" dirty="0"/>
              <a:t> </a:t>
            </a:r>
            <a:r>
              <a:rPr lang="cs-CZ" dirty="0" err="1"/>
              <a:t>attentively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 and </a:t>
            </a:r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;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empathetic</a:t>
            </a:r>
            <a:r>
              <a:rPr lang="cs-CZ" dirty="0"/>
              <a:t> in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interviewee</a:t>
            </a:r>
            <a:r>
              <a:rPr lang="cs-CZ" dirty="0"/>
              <a:t>. </a:t>
            </a:r>
          </a:p>
          <a:p>
            <a:pPr fontAlgn="auto"/>
            <a:r>
              <a:rPr lang="cs-CZ" i="1" dirty="0"/>
              <a:t>Open</a:t>
            </a:r>
            <a:r>
              <a:rPr lang="cs-CZ" dirty="0"/>
              <a:t>: </a:t>
            </a:r>
            <a:r>
              <a:rPr lang="cs-CZ" dirty="0" err="1"/>
              <a:t>responds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to </a:t>
            </a:r>
            <a:r>
              <a:rPr lang="cs-CZ" dirty="0" err="1"/>
              <a:t>interviewee</a:t>
            </a:r>
            <a:r>
              <a:rPr lang="cs-CZ" dirty="0"/>
              <a:t> and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flexible</a:t>
            </a:r>
            <a:r>
              <a:rPr lang="cs-CZ" dirty="0"/>
              <a:t>. </a:t>
            </a:r>
          </a:p>
          <a:p>
            <a:pPr fontAlgn="auto"/>
            <a:r>
              <a:rPr lang="cs-CZ" i="1" dirty="0" err="1"/>
              <a:t>Steering</a:t>
            </a:r>
            <a:r>
              <a:rPr lang="cs-CZ" dirty="0"/>
              <a:t>: </a:t>
            </a:r>
            <a:r>
              <a:rPr lang="cs-CZ" dirty="0" err="1"/>
              <a:t>knows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he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wants</a:t>
            </a:r>
            <a:r>
              <a:rPr lang="cs-CZ" dirty="0"/>
              <a:t> to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out</a:t>
            </a:r>
            <a:r>
              <a:rPr lang="cs-CZ" dirty="0"/>
              <a:t>. </a:t>
            </a:r>
          </a:p>
          <a:p>
            <a:pPr fontAlgn="auto"/>
            <a:r>
              <a:rPr lang="cs-CZ" i="1" dirty="0" err="1"/>
              <a:t>Critical</a:t>
            </a:r>
            <a:r>
              <a:rPr lang="cs-CZ" dirty="0"/>
              <a:t>: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prepared</a:t>
            </a:r>
            <a:r>
              <a:rPr lang="cs-CZ" dirty="0"/>
              <a:t> to </a:t>
            </a:r>
            <a:r>
              <a:rPr lang="cs-CZ" dirty="0" err="1"/>
              <a:t>challenge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—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, </a:t>
            </a:r>
            <a:r>
              <a:rPr lang="cs-CZ" dirty="0" err="1"/>
              <a:t>dealing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inconsistencies</a:t>
            </a:r>
            <a:r>
              <a:rPr lang="cs-CZ" dirty="0"/>
              <a:t> in </a:t>
            </a:r>
            <a:r>
              <a:rPr lang="cs-CZ" dirty="0" err="1"/>
              <a:t>interviewees</a:t>
            </a:r>
            <a:r>
              <a:rPr lang="cs-CZ" dirty="0"/>
              <a:t>’ </a:t>
            </a:r>
          </a:p>
          <a:p>
            <a:pPr fontAlgn="auto"/>
            <a:r>
              <a:rPr lang="cs-CZ" dirty="0" err="1"/>
              <a:t>replies</a:t>
            </a:r>
            <a:r>
              <a:rPr lang="cs-CZ" dirty="0"/>
              <a:t>.</a:t>
            </a:r>
          </a:p>
          <a:p>
            <a:pPr fontAlgn="auto"/>
            <a:r>
              <a:rPr lang="cs-CZ" i="1" dirty="0" err="1"/>
              <a:t>Remembering</a:t>
            </a:r>
            <a:r>
              <a:rPr lang="cs-CZ" dirty="0"/>
              <a:t>: </a:t>
            </a:r>
            <a:r>
              <a:rPr lang="cs-CZ" dirty="0" err="1"/>
              <a:t>relates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 to </a:t>
            </a:r>
            <a:r>
              <a:rPr lang="cs-CZ" dirty="0" err="1"/>
              <a:t>what</a:t>
            </a:r>
            <a:r>
              <a:rPr lang="cs-CZ" dirty="0"/>
              <a:t> has </a:t>
            </a:r>
            <a:r>
              <a:rPr lang="cs-CZ" dirty="0" err="1"/>
              <a:t>previously</a:t>
            </a:r>
            <a:r>
              <a:rPr lang="cs-CZ" dirty="0"/>
              <a:t> </a:t>
            </a:r>
            <a:r>
              <a:rPr lang="cs-CZ" dirty="0" err="1"/>
              <a:t>been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.</a:t>
            </a:r>
          </a:p>
          <a:p>
            <a:pPr fontAlgn="auto"/>
            <a:r>
              <a:rPr lang="cs-CZ" i="1" dirty="0" err="1"/>
              <a:t>Interpreting</a:t>
            </a:r>
            <a:r>
              <a:rPr lang="cs-CZ" dirty="0"/>
              <a:t>: </a:t>
            </a:r>
            <a:r>
              <a:rPr lang="cs-CZ" dirty="0" err="1"/>
              <a:t>clarifies</a:t>
            </a:r>
            <a:r>
              <a:rPr lang="cs-CZ" dirty="0"/>
              <a:t> and </a:t>
            </a:r>
            <a:r>
              <a:rPr lang="cs-CZ" dirty="0" err="1"/>
              <a:t>extends</a:t>
            </a:r>
            <a:r>
              <a:rPr lang="cs-CZ" dirty="0"/>
              <a:t> </a:t>
            </a:r>
            <a:r>
              <a:rPr lang="cs-CZ" dirty="0" err="1"/>
              <a:t>meanings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interviewees</a:t>
            </a:r>
            <a:r>
              <a:rPr lang="cs-CZ" dirty="0"/>
              <a:t>’ </a:t>
            </a:r>
            <a:r>
              <a:rPr lang="cs-CZ" dirty="0" err="1"/>
              <a:t>statements</a:t>
            </a:r>
            <a:r>
              <a:rPr lang="cs-CZ" dirty="0"/>
              <a:t>, but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imposing</a:t>
            </a:r>
            <a:r>
              <a:rPr lang="cs-CZ" dirty="0"/>
              <a:t> </a:t>
            </a:r>
            <a:r>
              <a:rPr lang="cs-CZ" dirty="0" err="1"/>
              <a:t>meaning</a:t>
            </a:r>
            <a:r>
              <a:rPr lang="cs-CZ" dirty="0"/>
              <a:t> on </a:t>
            </a:r>
            <a:r>
              <a:rPr lang="cs-CZ" dirty="0" err="1"/>
              <a:t>them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8158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D2984-7E43-DC47-9CA3-5FD78356D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BFBECF-6B7E-C74E-AB54-F44134D17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Určete 5 základních bodů, které podle Vás charakterizují dobrého tazatele</a:t>
            </a:r>
          </a:p>
        </p:txBody>
      </p:sp>
    </p:spTree>
    <p:extLst>
      <p:ext uri="{BB962C8B-B14F-4D97-AF65-F5344CB8AC3E}">
        <p14:creationId xmlns:p14="http://schemas.microsoft.com/office/powerpoint/2010/main" val="661045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21673-54C2-C64F-8FB8-0F59C960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03546" cy="6492875"/>
          </a:xfrm>
        </p:spPr>
        <p:txBody>
          <a:bodyPr/>
          <a:lstStyle/>
          <a:p>
            <a:r>
              <a:rPr lang="cs-CZ" dirty="0"/>
              <a:t>4) sběr dat: provedení rozhovoru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92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45678-E4E7-B94A-BBD3-72B22BEBA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sběr dat: provedení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BDC50A-D10E-FD46-B2DF-E199023A1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úvodní fáze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centrální fáze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finální fáze</a:t>
            </a:r>
          </a:p>
        </p:txBody>
      </p:sp>
    </p:spTree>
    <p:extLst>
      <p:ext uri="{BB962C8B-B14F-4D97-AF65-F5344CB8AC3E}">
        <p14:creationId xmlns:p14="http://schemas.microsoft.com/office/powerpoint/2010/main" val="1443478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B3D2E-FA11-6345-8E38-3F6265DC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úvodní fáze: pozdravení a vyjasnění rolí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74D346-9D4C-D54C-84C9-36B9D5D4B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1. Úvodní pozdravení (podat ruku, představit se….)</a:t>
            </a:r>
          </a:p>
          <a:p>
            <a:pPr marL="0" indent="0">
              <a:buNone/>
            </a:pPr>
            <a:r>
              <a:rPr lang="cs-CZ" dirty="0"/>
              <a:t>2. Ujasnění rolí a průběhu interakce:</a:t>
            </a:r>
          </a:p>
          <a:p>
            <a:r>
              <a:rPr lang="cs-CZ" dirty="0"/>
              <a:t>role výzkumníka (krátce vysvětlím, co budu dělat já):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budu se ptát na otázky (nezkouším, nehodnotím – snažím se získat informace, jsem neutrální)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otázky jsou jen úvodním výkopem ke konverzaci, případně se doptám</a:t>
            </a:r>
          </a:p>
          <a:p>
            <a:r>
              <a:rPr lang="cs-CZ" dirty="0"/>
              <a:t>role informanta (krátce vysvětlím, co očekávám od informanta, může být i u poučení o výzkumu):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informant je vnímán jako expert, který popisuje své znalosti (chceme se dozvědět o jeho zkušenostech)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Informantovi jako expertovi je nechána určitá volnost odpovědí (nebojte se říci co považujete za důležité, trochu odbočit od otázky)</a:t>
            </a:r>
          </a:p>
        </p:txBody>
      </p:sp>
    </p:spTree>
    <p:extLst>
      <p:ext uri="{BB962C8B-B14F-4D97-AF65-F5344CB8AC3E}">
        <p14:creationId xmlns:p14="http://schemas.microsoft.com/office/powerpoint/2010/main" val="25987568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2756C-F625-6041-9203-3DF9B268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úvodní fáze: představení výzkumu a informovaný souhlas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39DA5C-4153-4746-BCDD-613AEF64D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3. Poučení:</a:t>
            </a:r>
          </a:p>
          <a:p>
            <a:r>
              <a:rPr lang="cs-CZ" dirty="0"/>
              <a:t>Poučení o výzkumu (představení výzkumu spíše obecně – nechceme informanta dopředu ovlivnit nebo vystrašit)</a:t>
            </a:r>
          </a:p>
          <a:p>
            <a:r>
              <a:rPr lang="cs-CZ" dirty="0"/>
              <a:t>Poučení o anonymitě:</a:t>
            </a:r>
          </a:p>
          <a:p>
            <a:pPr marL="0" indent="0">
              <a:buNone/>
            </a:pPr>
            <a:r>
              <a:rPr lang="cs-CZ" dirty="0"/>
              <a:t>zdůraznit, že nejste zdravotnický personál, a že neanonymizované odpovědi se nedostanou nikomu jinému než výzkumníkům (nijak je to neohrozí, zdravotnickému personálu nic neřeknete)</a:t>
            </a:r>
          </a:p>
          <a:p>
            <a:r>
              <a:rPr lang="cs-CZ" dirty="0"/>
              <a:t>Poučení o dobrovolnosti účasti, </a:t>
            </a:r>
          </a:p>
          <a:p>
            <a:r>
              <a:rPr lang="cs-CZ" dirty="0"/>
              <a:t>Poučení o tom, že rozhovor bude nahráván</a:t>
            </a:r>
          </a:p>
          <a:p>
            <a:r>
              <a:rPr lang="cs-CZ" dirty="0"/>
              <a:t>Máte ještě nějaké otázky?</a:t>
            </a:r>
          </a:p>
          <a:p>
            <a:r>
              <a:rPr lang="cs-CZ" dirty="0"/>
              <a:t>Můžeme začít nahrávat?</a:t>
            </a:r>
          </a:p>
          <a:p>
            <a:pPr marL="0" indent="0">
              <a:buNone/>
            </a:pPr>
            <a:r>
              <a:rPr lang="cs-CZ" dirty="0"/>
              <a:t>4. Zakončeno tím, že se začne nahrávat a nahráním informovaného souhlasu</a:t>
            </a:r>
          </a:p>
        </p:txBody>
      </p:sp>
    </p:spTree>
    <p:extLst>
      <p:ext uri="{BB962C8B-B14F-4D97-AF65-F5344CB8AC3E}">
        <p14:creationId xmlns:p14="http://schemas.microsoft.com/office/powerpoint/2010/main" val="2355181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04C78A-6463-4045-8A1F-80EC063E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2. (úvodní fáze rozhovoru)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5BE753-FEE0-AC40-9429-0D918E786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Opět se rozdělíme do dvojic</a:t>
            </a:r>
          </a:p>
          <a:p>
            <a:r>
              <a:rPr lang="cs-CZ" dirty="0"/>
              <a:t>Dvě role: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Tazatel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informant</a:t>
            </a:r>
          </a:p>
          <a:p>
            <a:r>
              <a:rPr lang="cs-CZ" dirty="0"/>
              <a:t>Každý zkusí představit výzkum svému kolegovi, a nechá ho souhlasit s prohlášením</a:t>
            </a:r>
          </a:p>
          <a:p>
            <a:r>
              <a:rPr lang="cs-CZ" dirty="0"/>
              <a:t>Pište si: </a:t>
            </a:r>
          </a:p>
          <a:p>
            <a:r>
              <a:rPr lang="cs-CZ" dirty="0"/>
              <a:t>A) jak se Vám představovalo (co dobře a co špatně, co chybělo)</a:t>
            </a:r>
          </a:p>
          <a:p>
            <a:r>
              <a:rPr lang="cs-CZ" dirty="0"/>
              <a:t>B) jak hodnotíte to, jak Vám výzkum připravil kolega (co dobře a co špatně, co chybělo)</a:t>
            </a:r>
          </a:p>
          <a:p>
            <a:r>
              <a:rPr lang="cs-CZ" dirty="0"/>
              <a:t>Na závěr si vzájemně představíte své postřehy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7107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89FD0-48EE-5144-A12C-92ED90B70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52786" cy="6344768"/>
          </a:xfrm>
        </p:spPr>
        <p:txBody>
          <a:bodyPr/>
          <a:lstStyle/>
          <a:p>
            <a:r>
              <a:rPr lang="cs-CZ" dirty="0"/>
              <a:t>b) centrální fáze rozhovoru</a:t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370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FDB203-EDE7-6A4D-BB2F-F872B5387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centrální fáze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E90E81-74E9-B745-949A-D71BE0FDF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 vhodné dělat si poznámky během rozhovoru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třeba vysvětlit informantovi, proč si děláme poznámky a že se nejedná o zkoušení ale o to poznamenat si např. to na co se chci ještě zeptat nebo na co nechci zapomenout</a:t>
            </a:r>
          </a:p>
          <a:p>
            <a:pPr marL="514350" indent="-514350">
              <a:buFont typeface="+mj-lt"/>
              <a:buAutoNum type="alphaLcPeriod"/>
            </a:pPr>
            <a:r>
              <a:rPr lang="cs-CZ" dirty="0"/>
              <a:t>Vhodné psát si všechny možné druhy postřehů, na co se chci zeptat dále, doptat, co zajímavého bylo řečeno…..</a:t>
            </a:r>
          </a:p>
          <a:p>
            <a:r>
              <a:rPr lang="cs-CZ" dirty="0"/>
              <a:t>Předpoklady úspěchu: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dobrý posluchač (být aktivní a pozorný, být připraven na to, že se něco může pokazit)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Flexibilní posluchač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Nehodnotící posluchač (pozor na citlivost rozhovorů a souhlasení, pozor na výroky, které neodpovídají našim morálním standardům – nenechat se </a:t>
            </a:r>
            <a:r>
              <a:rPr lang="cs-CZ" dirty="0" err="1"/>
              <a:t>rozhodotit</a:t>
            </a:r>
            <a:r>
              <a:rPr lang="cs-CZ" dirty="0"/>
              <a:t>), dávat si pozor na </a:t>
            </a:r>
            <a:r>
              <a:rPr lang="cs-CZ" dirty="0" err="1"/>
              <a:t>terapeutování</a:t>
            </a:r>
            <a:endParaRPr lang="cs-CZ" dirty="0"/>
          </a:p>
          <a:p>
            <a:pPr marL="514350" indent="-514350">
              <a:buFont typeface="+mj-lt"/>
              <a:buAutoNum type="alphaL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053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4EB48E-529B-644F-8F4C-0877E0571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Provedení rozhovoru: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typy</a:t>
            </a:r>
            <a:r>
              <a:rPr lang="en-US" dirty="0"/>
              <a:t> </a:t>
            </a:r>
            <a:r>
              <a:rPr lang="en-US" dirty="0" err="1"/>
              <a:t>otázek</a:t>
            </a:r>
            <a:r>
              <a:rPr lang="en-US" dirty="0"/>
              <a:t> (Millet et al. 2010)</a:t>
            </a:r>
            <a:br>
              <a:rPr lang="en-US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84997B-FEEA-DE4F-99EA-1438B53E7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- </a:t>
            </a:r>
            <a:r>
              <a:rPr lang="cs-CZ" dirty="0"/>
              <a:t>‘</a:t>
            </a: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?’</a:t>
            </a:r>
          </a:p>
          <a:p>
            <a:pPr>
              <a:buFontTx/>
              <a:buChar char="-"/>
            </a:pPr>
            <a:r>
              <a:rPr lang="cs-CZ" dirty="0" err="1"/>
              <a:t>Why</a:t>
            </a:r>
            <a:r>
              <a:rPr lang="cs-CZ" dirty="0"/>
              <a:t>?’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 err="1"/>
              <a:t>Becker</a:t>
            </a:r>
            <a:r>
              <a:rPr lang="cs-CZ" dirty="0"/>
              <a:t> (2006) – otázka je nevhodná, pokud chceme zjistit, co se stalo, protože se ptá na důvod (může být například zpětná racionalizace) a ne jak se to stalo</a:t>
            </a:r>
          </a:p>
          <a:p>
            <a:pPr>
              <a:buFontTx/>
              <a:buChar char="-"/>
            </a:pPr>
            <a:r>
              <a:rPr lang="cs-CZ" dirty="0"/>
              <a:t> ‘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more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happened</a:t>
            </a:r>
            <a:r>
              <a:rPr lang="cs-CZ" dirty="0"/>
              <a:t>?’</a:t>
            </a:r>
          </a:p>
          <a:p>
            <a:pPr marL="0" indent="0">
              <a:buNone/>
            </a:pPr>
            <a:r>
              <a:rPr lang="cs-CZ" dirty="0"/>
              <a:t>-  ‘</a:t>
            </a:r>
            <a:r>
              <a:rPr lang="cs-CZ" dirty="0" err="1"/>
              <a:t>How</a:t>
            </a:r>
            <a:r>
              <a:rPr lang="cs-CZ" dirty="0"/>
              <a:t>?’</a:t>
            </a:r>
          </a:p>
          <a:p>
            <a:pPr>
              <a:buFontTx/>
              <a:buChar char="-"/>
            </a:pPr>
            <a:r>
              <a:rPr lang="cs-CZ" dirty="0"/>
              <a:t>‘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?’</a:t>
            </a:r>
          </a:p>
          <a:p>
            <a:pPr>
              <a:buFontTx/>
              <a:buChar char="-"/>
            </a:pPr>
            <a:r>
              <a:rPr lang="cs-CZ" dirty="0"/>
              <a:t>‘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say</a:t>
            </a:r>
            <a:r>
              <a:rPr lang="cs-CZ" dirty="0"/>
              <a:t> a </a:t>
            </a:r>
            <a:r>
              <a:rPr lang="cs-CZ" dirty="0" err="1"/>
              <a:t>little</a:t>
            </a:r>
            <a:r>
              <a:rPr lang="cs-CZ" dirty="0"/>
              <a:t> more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?’</a:t>
            </a:r>
          </a:p>
          <a:p>
            <a:pPr>
              <a:buFontTx/>
              <a:buChar char="-"/>
            </a:pPr>
            <a:r>
              <a:rPr lang="cs-CZ" dirty="0"/>
              <a:t>‘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example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?’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886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5A68E-9F2F-C846-B17D-72A2071E7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00515" cy="6331889"/>
          </a:xfrm>
        </p:spPr>
        <p:txBody>
          <a:bodyPr/>
          <a:lstStyle/>
          <a:p>
            <a:r>
              <a:rPr lang="cs-CZ" dirty="0"/>
              <a:t>Konceptuální aspekty provedení rozhovoru: Lingvistické a interakční aspekty rozhovoru</a:t>
            </a:r>
          </a:p>
        </p:txBody>
      </p:sp>
    </p:spTree>
    <p:extLst>
      <p:ext uri="{BB962C8B-B14F-4D97-AF65-F5344CB8AC3E}">
        <p14:creationId xmlns:p14="http://schemas.microsoft.com/office/powerpoint/2010/main" val="32000266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D6D82-8C24-5B49-8A98-CDB96CC32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Doptávání: základní nástroj sjednocení významu v konverzaci a doplňování informací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F80030-C4A7-0A4D-8A46-C8273FC9F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1. Shrnutí a ujištění:</a:t>
            </a:r>
          </a:p>
          <a:p>
            <a:pPr marL="0" indent="0">
              <a:buNone/>
            </a:pPr>
            <a:r>
              <a:rPr lang="cs-CZ" dirty="0"/>
              <a:t>U otázek, kde si nejsem jist, zda je odpověď jasná (zda ji rozumím správně) a zda bude jasná dalším, co budou číst odpovědi, tak shrnu odpověď a pak se znovu zeptám, zda to sedí (viz </a:t>
            </a:r>
            <a:r>
              <a:rPr lang="cs-CZ" dirty="0" err="1"/>
              <a:t>Kvale</a:t>
            </a:r>
            <a:r>
              <a:rPr lang="cs-CZ" dirty="0"/>
              <a:t> 2008).</a:t>
            </a:r>
          </a:p>
          <a:p>
            <a:pPr marL="0" indent="0">
              <a:buNone/>
            </a:pPr>
            <a:r>
              <a:rPr lang="cs-CZ" dirty="0"/>
              <a:t>2. Doptávání se na další aspekty a na nedořečené: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Vhodné důvěřovat i své intuici. Doptat se na to, co je nám podezřelé, zajímavé a kde očekáváme další informace.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Doptávat se tam, kde se nám zdá, že jsou nevyřčené předpoklady.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Doptávat se tam, kde cítíme nějaké rozpory (zde ale opatrně).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Doptávat se především tam, kde cítíme, že nebyl zmíněn nějaké důležitý aspekt informace. Ptát se na doplňující otázky v závorkách. Případně možno využít těchto doporučených otázek (</a:t>
            </a:r>
            <a:r>
              <a:rPr lang="cs-CZ" dirty="0" err="1"/>
              <a:t>Strauss</a:t>
            </a:r>
            <a:r>
              <a:rPr lang="cs-CZ" dirty="0"/>
              <a:t>, </a:t>
            </a:r>
            <a:r>
              <a:rPr lang="cs-CZ" dirty="0" err="1"/>
              <a:t>Corbin</a:t>
            </a:r>
            <a:r>
              <a:rPr lang="cs-CZ" dirty="0"/>
              <a:t> 1999):</a:t>
            </a:r>
          </a:p>
          <a:p>
            <a:pPr marL="0" lvl="0" indent="0">
              <a:buNone/>
            </a:pPr>
            <a:r>
              <a:rPr lang="cs-CZ" dirty="0"/>
              <a:t>Kdo? Kdy? Kde? Co? Jak? Kolik? A proč?</a:t>
            </a:r>
          </a:p>
        </p:txBody>
      </p:sp>
    </p:spTree>
    <p:extLst>
      <p:ext uri="{BB962C8B-B14F-4D97-AF65-F5344CB8AC3E}">
        <p14:creationId xmlns:p14="http://schemas.microsoft.com/office/powerpoint/2010/main" val="21655913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DB702-77B0-524D-AC19-3F34793E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Rekapitulace: průběh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982833-98C2-5247-95E6-51444D77C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Vysvětlení rolí</a:t>
            </a:r>
          </a:p>
          <a:p>
            <a:r>
              <a:rPr lang="cs-CZ" dirty="0"/>
              <a:t>Poučení</a:t>
            </a:r>
          </a:p>
          <a:p>
            <a:r>
              <a:rPr lang="cs-CZ" dirty="0"/>
              <a:t>Začátek nahrávání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nahrání souhlasu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centrální fáze (postupuje se dle osnovy):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uvedení jednotlivých částí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hlavní otázky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Doptávání</a:t>
            </a:r>
          </a:p>
          <a:p>
            <a:pPr marL="0" indent="0">
              <a:buNone/>
            </a:pPr>
            <a:r>
              <a:rPr lang="cs-CZ" dirty="0"/>
              <a:t>4.   Finální fáze rozhovoru</a:t>
            </a:r>
          </a:p>
        </p:txBody>
      </p:sp>
    </p:spTree>
    <p:extLst>
      <p:ext uri="{BB962C8B-B14F-4D97-AF65-F5344CB8AC3E}">
        <p14:creationId xmlns:p14="http://schemas.microsoft.com/office/powerpoint/2010/main" val="19937258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8EEABE-D314-4642-A3AD-25F1A060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17180" cy="6215979"/>
          </a:xfrm>
        </p:spPr>
        <p:txBody>
          <a:bodyPr/>
          <a:lstStyle/>
          <a:p>
            <a:r>
              <a:rPr lang="cs-CZ" dirty="0"/>
              <a:t>3) Finální fáze rozhovoru</a:t>
            </a:r>
          </a:p>
        </p:txBody>
      </p:sp>
    </p:spTree>
    <p:extLst>
      <p:ext uri="{BB962C8B-B14F-4D97-AF65-F5344CB8AC3E}">
        <p14:creationId xmlns:p14="http://schemas.microsoft.com/office/powerpoint/2010/main" val="1090448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410370-0A5A-DF40-B467-DAA3A5786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Finální fáze rozhovoru: ukončení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35C824-10B9-6E41-8537-CABC6DA10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/>
              <a:t>Důležité je nepodcenit tuto fázi rozhovoru</a:t>
            </a:r>
          </a:p>
          <a:p>
            <a:pPr>
              <a:buFontTx/>
              <a:buChar char="-"/>
            </a:pPr>
            <a:r>
              <a:rPr lang="cs-CZ" dirty="0"/>
              <a:t>Co udělat:</a:t>
            </a:r>
          </a:p>
          <a:p>
            <a:r>
              <a:rPr lang="cs-CZ" dirty="0"/>
              <a:t>Zeptat se informantů, zda mají nějaké nejasnosti, zda se chtějí na něco zeptat</a:t>
            </a:r>
          </a:p>
          <a:p>
            <a:r>
              <a:rPr lang="cs-CZ" dirty="0"/>
              <a:t>Zeptat se informantů, zda se nezapomnělo na něco důležitého během rozhovoru, zda není něco, co by chtěli říct</a:t>
            </a:r>
          </a:p>
          <a:p>
            <a:r>
              <a:rPr lang="cs-CZ" dirty="0"/>
              <a:t>Na závěr poděkovat informantům za jejich čas</a:t>
            </a:r>
          </a:p>
          <a:p>
            <a:r>
              <a:rPr lang="cs-CZ" dirty="0"/>
              <a:t>Vypnout nahrávač</a:t>
            </a:r>
          </a:p>
          <a:p>
            <a:pPr>
              <a:buFontTx/>
              <a:buChar char="-"/>
            </a:pPr>
            <a:r>
              <a:rPr lang="cs-CZ" dirty="0"/>
              <a:t> Důležité je nepodcenit i fázi rozhovoru po vypnutí nahrávače. Často informanti sdělí ještě nějaké zajímavé informace.</a:t>
            </a:r>
          </a:p>
        </p:txBody>
      </p:sp>
    </p:spTree>
    <p:extLst>
      <p:ext uri="{BB962C8B-B14F-4D97-AF65-F5344CB8AC3E}">
        <p14:creationId xmlns:p14="http://schemas.microsoft.com/office/powerpoint/2010/main" val="2903123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81026C-D3F3-654F-AD53-DA3596C2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Finální fáze rozhovoru: těsně po provedení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CB62AA-ABAA-DC48-901F-22F07AA1F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Zpracování výzkumného deníku: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Popsání místa a času rozhovoru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Pocity ohledně provedení rozhovoru, jak to šlo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na co by se dalo zeptat příště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zpracování poznámek z rozhovoru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zapsání zajímavých informací, které byly řečeny mimo nahrávku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zajímavá témata z rozhovoru pro analýzu</a:t>
            </a:r>
          </a:p>
          <a:p>
            <a:endParaRPr lang="cs-CZ" dirty="0"/>
          </a:p>
          <a:p>
            <a:r>
              <a:rPr lang="cs-CZ" dirty="0"/>
              <a:t>Důležité je si nahrávku někam přehrát a pojmenovat ji</a:t>
            </a:r>
          </a:p>
        </p:txBody>
      </p:sp>
    </p:spTree>
    <p:extLst>
      <p:ext uri="{BB962C8B-B14F-4D97-AF65-F5344CB8AC3E}">
        <p14:creationId xmlns:p14="http://schemas.microsoft.com/office/powerpoint/2010/main" val="3912785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AA6F5-F0EF-5845-BF3B-2A783EAEA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7637" cy="6344768"/>
          </a:xfrm>
        </p:spPr>
        <p:txBody>
          <a:bodyPr/>
          <a:lstStyle/>
          <a:p>
            <a:r>
              <a:rPr lang="cs-CZ" dirty="0"/>
              <a:t>Cvičení 3: provedení rozhovoru</a:t>
            </a:r>
          </a:p>
        </p:txBody>
      </p:sp>
    </p:spTree>
    <p:extLst>
      <p:ext uri="{BB962C8B-B14F-4D97-AF65-F5344CB8AC3E}">
        <p14:creationId xmlns:p14="http://schemas.microsoft.com/office/powerpoint/2010/main" val="15326489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12A27-A58B-744D-A783-3E611B6B7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provádění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4F8876E-43FF-5444-903C-B4ADA4F2E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Dvě role: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Dotazovaný (odpovídá přirozeným jazykem)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Dotazující (ptá se, dělá si poznámky)</a:t>
            </a:r>
          </a:p>
          <a:p>
            <a:r>
              <a:rPr lang="cs-CZ" dirty="0"/>
              <a:t>Co dělat:</a:t>
            </a:r>
          </a:p>
          <a:p>
            <a:r>
              <a:rPr lang="cs-CZ" dirty="0"/>
              <a:t>Cca 15 min – zkoušíme pokládat různé otázky, dostáváme odpovědi a doptáváme se</a:t>
            </a:r>
          </a:p>
          <a:p>
            <a:r>
              <a:rPr lang="cs-CZ" dirty="0"/>
              <a:t>Oba si dělají poznámky o tom, jak to šlo</a:t>
            </a:r>
          </a:p>
          <a:p>
            <a:r>
              <a:rPr lang="cs-CZ" dirty="0"/>
              <a:t>Výměna rolí</a:t>
            </a:r>
          </a:p>
          <a:p>
            <a:r>
              <a:rPr lang="cs-CZ" dirty="0"/>
              <a:t>Srovnání poznámek: list toho jak to šlo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2389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525E3-81EA-1F41-9235-866FBF63B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3242" cy="6357647"/>
          </a:xfrm>
        </p:spPr>
        <p:txBody>
          <a:bodyPr/>
          <a:lstStyle/>
          <a:p>
            <a:r>
              <a:rPr lang="cs-CZ" dirty="0"/>
              <a:t>5) Přepis rozhovoru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903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A3BCC8-5E4B-1D4F-97FF-CF376905D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Přepis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B46C70-0DA8-CA49-B030-853F7E6CC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Přepis v MAXQDA:</a:t>
            </a:r>
            <a:r>
              <a:rPr lang="cs-CZ" dirty="0">
                <a:hlinkClick r:id="rId2"/>
              </a:rPr>
              <a:t> https://www.youtube.com/watch?v=zyWAeUw_QWs</a:t>
            </a:r>
          </a:p>
          <a:p>
            <a:r>
              <a:rPr lang="cs-CZ" dirty="0"/>
              <a:t>Další informace: </a:t>
            </a:r>
            <a:r>
              <a:rPr lang="cs-CZ" dirty="0" err="1"/>
              <a:t>Bryman</a:t>
            </a:r>
            <a:r>
              <a:rPr lang="cs-CZ" dirty="0"/>
              <a:t>, A. (2015, s. 482 a dál). 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research</a:t>
            </a:r>
            <a:r>
              <a:rPr lang="cs-CZ" i="1" dirty="0"/>
              <a:t> </a:t>
            </a:r>
            <a:r>
              <a:rPr lang="cs-CZ" i="1" dirty="0" err="1"/>
              <a:t>methods</a:t>
            </a:r>
            <a:r>
              <a:rPr lang="cs-CZ" dirty="0"/>
              <a:t>. Oxford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r>
              <a:rPr lang="cs-CZ" dirty="0"/>
              <a:t>Důležitá je doslovnost (!!! – nic nezkracovat), bezchybnost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711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06735-F16D-394A-8851-CF36DD864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přepisu (</a:t>
            </a:r>
            <a:r>
              <a:rPr lang="cs-CZ" dirty="0" err="1"/>
              <a:t>Bryman</a:t>
            </a:r>
            <a:r>
              <a:rPr lang="cs-CZ" dirty="0"/>
              <a:t> 2012)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FC0C4BAB-A4FE-9C45-8F47-0AE8E2AD62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1416" y="1825625"/>
            <a:ext cx="71891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3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71E00F-C917-7A4E-953E-89F5F883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Konceptualizace rozhovorů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244745-EF4E-3346-919E-2A8681B47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 čemu je nám přemýšlet o tom, co je rozhovor?</a:t>
            </a:r>
          </a:p>
          <a:p>
            <a:r>
              <a:rPr lang="cs-CZ" dirty="0"/>
              <a:t>Je to důležité pro interpretaci dat a pro vědomou práci s tím, jak provádíme rozhovor.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Klasická konceptualizace rozhovorů: rozhovor umožňuje získat autentické informace ze života respondentů, z toho důvodu je základem tohoto přístupu nechat informanty spíše volně mluvit a neovlivňovat je</a:t>
            </a:r>
          </a:p>
          <a:p>
            <a:r>
              <a:rPr lang="cs-CZ" dirty="0"/>
              <a:t>Kritika této konceptualizace: rozhovor není „přirozenou situací“ a tak se nedozvídáme nic o skutečném životě respondentů, nestačí je nechat volně mluvit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61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F7B97-8AF9-034A-A43B-D288D14F3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rozhovoru: Lingvistické a interakční aspekty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4B0C7-577A-0C41-9A42-440AE0C06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Rozhovor je konverzace a interakce, v rámci které respondenti reagují na kontext (kontext místa, předpoklady o vědění tazatele, charakteristiky interakce – role atd.) a uvažují nad tím, co je správné a žádoucí říci</a:t>
            </a:r>
          </a:p>
          <a:p>
            <a:r>
              <a:rPr lang="cs-CZ" dirty="0"/>
              <a:t>Pokud vycházíme z definice metody, jako cesty k získání informací, tak budeme rozhovor strukturovat a pracovat s výše uvedenými aspekty, tak abychom dospěli k vytyčenému cíli</a:t>
            </a:r>
          </a:p>
          <a:p>
            <a:r>
              <a:rPr lang="cs-CZ" dirty="0"/>
              <a:t>Není jediný obecně platný správný přístup k provedení kvalitativního výzkumného rozhovoru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46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57D3C6-35FC-9842-AF92-82CD55E4F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Provedení rozhovoru: Lingvistické a interakční aspekty rozhovoru – interakční problémy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2CCD6E-D527-E945-839A-881C83D48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1. Problém navázání důvěry:</a:t>
            </a:r>
          </a:p>
          <a:p>
            <a:pPr marL="0" indent="0">
              <a:buNone/>
            </a:pPr>
            <a:r>
              <a:rPr lang="cs-CZ" dirty="0" err="1"/>
              <a:t>Wieder</a:t>
            </a:r>
            <a:r>
              <a:rPr lang="cs-CZ" dirty="0"/>
              <a:t>, D. L. (1974). </a:t>
            </a:r>
            <a:r>
              <a:rPr lang="cs-CZ" i="1" dirty="0" err="1"/>
              <a:t>Language</a:t>
            </a:r>
            <a:r>
              <a:rPr lang="cs-CZ" i="1" dirty="0"/>
              <a:t> and </a:t>
            </a:r>
            <a:r>
              <a:rPr lang="cs-CZ" i="1" dirty="0" err="1"/>
              <a:t>social</a:t>
            </a:r>
            <a:r>
              <a:rPr lang="cs-CZ" i="1" dirty="0"/>
              <a:t> reality: </a:t>
            </a:r>
            <a:r>
              <a:rPr lang="cs-CZ" i="1" dirty="0" err="1"/>
              <a:t>The</a:t>
            </a:r>
            <a:r>
              <a:rPr lang="cs-CZ" i="1" dirty="0"/>
              <a:t> case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telling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convict</a:t>
            </a:r>
            <a:r>
              <a:rPr lang="cs-CZ" i="1" dirty="0"/>
              <a:t> </a:t>
            </a:r>
            <a:r>
              <a:rPr lang="cs-CZ" i="1" dirty="0" err="1"/>
              <a:t>code</a:t>
            </a:r>
            <a:r>
              <a:rPr lang="cs-CZ" dirty="0"/>
              <a:t>. Walter de </a:t>
            </a:r>
            <a:r>
              <a:rPr lang="cs-CZ" dirty="0" err="1"/>
              <a:t>Gruyter</a:t>
            </a:r>
            <a:r>
              <a:rPr lang="cs-CZ" dirty="0"/>
              <a:t> </a:t>
            </a:r>
            <a:r>
              <a:rPr lang="cs-CZ" dirty="0" err="1"/>
              <a:t>GmbH</a:t>
            </a:r>
            <a:r>
              <a:rPr lang="cs-CZ" dirty="0"/>
              <a:t> &amp; Co KG.</a:t>
            </a:r>
          </a:p>
          <a:p>
            <a:pPr marL="0" indent="0">
              <a:buNone/>
            </a:pPr>
            <a:r>
              <a:rPr lang="cs-CZ" dirty="0"/>
              <a:t>informanti nechtějí sdělovat, co si myslí (není zvykem mluvit s lidmi z vnější skupiny).</a:t>
            </a:r>
          </a:p>
          <a:p>
            <a:pPr marL="0" indent="0">
              <a:buNone/>
            </a:pPr>
            <a:r>
              <a:rPr lang="cs-CZ" dirty="0"/>
              <a:t>2. Problém nevyřčených předpokladů: to, co informanti považují za samozřejmé („zkratkovitost konverzace“). Je třeba se na to doptat.</a:t>
            </a:r>
          </a:p>
          <a:p>
            <a:pPr marL="0" indent="0">
              <a:buNone/>
            </a:pPr>
            <a:r>
              <a:rPr lang="cs-CZ" dirty="0"/>
              <a:t>3. Výzkumný rozhovor je interakce. Jedinci vychází ze vzájemných předpokladů a z průběhu konverzace při rozhodnutí, co budou říkat.  Je třeba vzít to v potaz: co si o mě může respondent myslet a jak to ovlivním?</a:t>
            </a:r>
          </a:p>
        </p:txBody>
      </p:sp>
    </p:spTree>
    <p:extLst>
      <p:ext uri="{BB962C8B-B14F-4D97-AF65-F5344CB8AC3E}">
        <p14:creationId xmlns:p14="http://schemas.microsoft.com/office/powerpoint/2010/main" val="4128602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C12252-F668-304F-B68D-CDE20DC81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aspekty kontextu rozhovoru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930705-5168-0747-8F55-22BA3F005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Výchozí bod konverzace</a:t>
            </a:r>
          </a:p>
          <a:p>
            <a:r>
              <a:rPr lang="cs-CZ" dirty="0"/>
              <a:t>Vliv kontextu a místa provedení rozhovorů</a:t>
            </a:r>
          </a:p>
          <a:p>
            <a:r>
              <a:rPr lang="cs-CZ" dirty="0"/>
              <a:t>Vliv rolí</a:t>
            </a:r>
          </a:p>
          <a:p>
            <a:r>
              <a:rPr lang="cs-CZ" dirty="0"/>
              <a:t>Průběh rozhovoru a pokládání otázek</a:t>
            </a:r>
          </a:p>
        </p:txBody>
      </p:sp>
    </p:spTree>
    <p:extLst>
      <p:ext uri="{BB962C8B-B14F-4D97-AF65-F5344CB8AC3E}">
        <p14:creationId xmlns:p14="http://schemas.microsoft.com/office/powerpoint/2010/main" val="3424613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35007-174A-B446-A115-CA7660191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Výchozí bod interakce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A542F5B-DB2D-7C4E-B865-60D00067F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Setkání a představení je vymezení rolí</a:t>
            </a:r>
          </a:p>
          <a:p>
            <a:r>
              <a:rPr lang="cs-CZ" dirty="0"/>
              <a:t>Zásadní bod provedení rozhovoru stejně jako každé interakce</a:t>
            </a:r>
          </a:p>
        </p:txBody>
      </p:sp>
    </p:spTree>
    <p:extLst>
      <p:ext uri="{BB962C8B-B14F-4D97-AF65-F5344CB8AC3E}">
        <p14:creationId xmlns:p14="http://schemas.microsoft.com/office/powerpoint/2010/main" val="397401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9A1E1-8F92-2B43-967A-30FAA1735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Vliv kontextu a místa provedení rozhovorů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06178D-742C-4E41-A120-23EDDBFC5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Příklady:</a:t>
            </a:r>
          </a:p>
          <a:p>
            <a:pPr marL="514350" indent="-514350">
              <a:buAutoNum type="arabicParenR"/>
            </a:pPr>
            <a:r>
              <a:rPr lang="cs-CZ" dirty="0"/>
              <a:t>Provedení doma u respondenta  nebo v jiném prostoru u respondenta (bezpečnost, přítomnost dalších osob) – příklad doc. </a:t>
            </a:r>
            <a:r>
              <a:rPr lang="cs-CZ" dirty="0" err="1"/>
              <a:t>Gabrhelík</a:t>
            </a:r>
            <a:endParaRPr lang="cs-CZ" dirty="0"/>
          </a:p>
          <a:p>
            <a:pPr marL="514350" indent="-514350">
              <a:buAutoNum type="arabicParenR"/>
            </a:pPr>
            <a:r>
              <a:rPr lang="cs-CZ" dirty="0"/>
              <a:t>Provedení ve zdravotnickém zařízení/službách</a:t>
            </a:r>
          </a:p>
          <a:p>
            <a:pPr marL="514350" indent="-514350">
              <a:buAutoNum type="arabicParenR"/>
            </a:pPr>
            <a:r>
              <a:rPr lang="cs-CZ" dirty="0"/>
              <a:t>Provedení ve venkovních prostorách</a:t>
            </a:r>
          </a:p>
          <a:p>
            <a:pPr marL="514350" indent="-514350">
              <a:buAutoNum type="arabi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68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2286</Words>
  <Application>Microsoft Macintosh PowerPoint</Application>
  <PresentationFormat>Širokoúhlá obrazovka</PresentationFormat>
  <Paragraphs>215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Wingdings</vt:lpstr>
      <vt:lpstr>Motiv Office</vt:lpstr>
      <vt:lpstr>Vybrané kvalitativní metody: nácvik</vt:lpstr>
      <vt:lpstr>Provedení rozhovoru</vt:lpstr>
      <vt:lpstr>Konceptuální aspekty provedení rozhovoru: Lingvistické a interakční aspekty rozhovoru</vt:lpstr>
      <vt:lpstr>Konceptualizace rozhovorů</vt:lpstr>
      <vt:lpstr>Provedení rozhovoru: Lingvistické a interakční aspekty rozhovoru</vt:lpstr>
      <vt:lpstr>Provedení rozhovoru: Lingvistické a interakční aspekty rozhovoru – interakční problémy</vt:lpstr>
      <vt:lpstr>Různé aspekty kontextu rozhovoru</vt:lpstr>
      <vt:lpstr>Výchozí bod interakce</vt:lpstr>
      <vt:lpstr>Vliv kontextu a místa provedení rozhovorů</vt:lpstr>
      <vt:lpstr>Příprava provedení rozhovoru: citlivost provádění rozhovorů ve zdravotnických zařízeních</vt:lpstr>
      <vt:lpstr>Příklady různých rolí během rozhovoru</vt:lpstr>
      <vt:lpstr>Pokládání otázek</vt:lpstr>
      <vt:lpstr>Důležitost průběhu konverzace na aktuální otázku</vt:lpstr>
      <vt:lpstr>Příklad důležitosti položení otázky a kontextu</vt:lpstr>
      <vt:lpstr>Rozdíl mezi výzkumným a terapeutickým rozhovorem</vt:lpstr>
      <vt:lpstr>Praktické aspekty provedení rozhovoru</vt:lpstr>
      <vt:lpstr>Příprava provedení rozhovoru</vt:lpstr>
      <vt:lpstr>Příprava provedení rozhovoru: Cvičení 1</vt:lpstr>
      <vt:lpstr>Příprava provedení rozhovoru: Vybrané problematické situace</vt:lpstr>
      <vt:lpstr>Příprava provedení rozhovoru: kritéria úspěšného tazatele (Kvale 1996 in Bryman 2012)</vt:lpstr>
      <vt:lpstr>Cvičení</vt:lpstr>
      <vt:lpstr>4) sběr dat: provedení rozhovoru </vt:lpstr>
      <vt:lpstr>4) sběr dat: provedení rozhovoru</vt:lpstr>
      <vt:lpstr>a) úvodní fáze: pozdravení a vyjasnění rolí</vt:lpstr>
      <vt:lpstr>úvodní fáze: představení výzkumu a informovaný souhlas</vt:lpstr>
      <vt:lpstr>Cvičení 2. (úvodní fáze rozhovoru)</vt:lpstr>
      <vt:lpstr>b) centrální fáze rozhovoru </vt:lpstr>
      <vt:lpstr>b) centrální fáze rozhovoru</vt:lpstr>
      <vt:lpstr>Provedení rozhovoru: Základní typy otázek (Millet et al. 2010) </vt:lpstr>
      <vt:lpstr>Doptávání: základní nástroj sjednocení významu v konverzaci a doplňování informací</vt:lpstr>
      <vt:lpstr>Rekapitulace: průběh rozhovoru</vt:lpstr>
      <vt:lpstr>3) Finální fáze rozhovoru</vt:lpstr>
      <vt:lpstr>Finální fáze rozhovoru: ukončení rozhovoru</vt:lpstr>
      <vt:lpstr>Finální fáze rozhovoru: těsně po provedení rozhovoru</vt:lpstr>
      <vt:lpstr>Cvičení 3: provedení rozhovoru</vt:lpstr>
      <vt:lpstr>Cvičení provádění rozhovoru</vt:lpstr>
      <vt:lpstr>5) Přepis rozhovoru </vt:lpstr>
      <vt:lpstr>Přepis rozhovoru</vt:lpstr>
      <vt:lpstr>Ukázka přepisu (Bryman 2012)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Petruželka, Benjamin</dc:creator>
  <cp:lastModifiedBy>Petruželka, Benjamin</cp:lastModifiedBy>
  <cp:revision>244</cp:revision>
  <dcterms:created xsi:type="dcterms:W3CDTF">2018-03-10T09:05:29Z</dcterms:created>
  <dcterms:modified xsi:type="dcterms:W3CDTF">2019-10-19T09:20:39Z</dcterms:modified>
</cp:coreProperties>
</file>