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15" r:id="rId3"/>
    <p:sldId id="425" r:id="rId4"/>
    <p:sldId id="414" r:id="rId5"/>
    <p:sldId id="306" r:id="rId6"/>
    <p:sldId id="347" r:id="rId7"/>
    <p:sldId id="299" r:id="rId8"/>
    <p:sldId id="309" r:id="rId9"/>
    <p:sldId id="300" r:id="rId10"/>
    <p:sldId id="302" r:id="rId11"/>
    <p:sldId id="290" r:id="rId12"/>
    <p:sldId id="291" r:id="rId13"/>
    <p:sldId id="303" r:id="rId14"/>
    <p:sldId id="304" r:id="rId15"/>
    <p:sldId id="305" r:id="rId16"/>
    <p:sldId id="301" r:id="rId17"/>
    <p:sldId id="307" r:id="rId18"/>
    <p:sldId id="293" r:id="rId19"/>
    <p:sldId id="292" r:id="rId20"/>
    <p:sldId id="294" r:id="rId21"/>
    <p:sldId id="345" r:id="rId22"/>
    <p:sldId id="308" r:id="rId23"/>
    <p:sldId id="260" r:id="rId24"/>
    <p:sldId id="261" r:id="rId25"/>
    <p:sldId id="331" r:id="rId26"/>
    <p:sldId id="310" r:id="rId27"/>
    <p:sldId id="332" r:id="rId28"/>
    <p:sldId id="333" r:id="rId29"/>
    <p:sldId id="336" r:id="rId30"/>
    <p:sldId id="337" r:id="rId31"/>
    <p:sldId id="339" r:id="rId32"/>
    <p:sldId id="340" r:id="rId33"/>
    <p:sldId id="341" r:id="rId34"/>
    <p:sldId id="342" r:id="rId35"/>
    <p:sldId id="279" r:id="rId36"/>
    <p:sldId id="311" r:id="rId37"/>
    <p:sldId id="334" r:id="rId38"/>
    <p:sldId id="346" r:id="rId39"/>
    <p:sldId id="325" r:id="rId40"/>
    <p:sldId id="326" r:id="rId41"/>
    <p:sldId id="327" r:id="rId42"/>
    <p:sldId id="344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312" r:id="rId52"/>
    <p:sldId id="289" r:id="rId53"/>
    <p:sldId id="288" r:id="rId5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6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9064E-7A06-3845-9F2E-9CA787989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0FFF9E-581D-D14C-B9A7-12B704082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804897-F44E-1C4F-A5B6-1BA96D66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04A724-35E8-7944-9886-DF98F47F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A5B15E-7277-5A4C-AC07-EB518FE2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5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F2228-1540-F547-978D-85A99C1C4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D57925-C7F0-6D48-B46E-2C3C53FF1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56119-DD72-F746-9D61-EACF3691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26C236-4083-E448-8311-C78CF961C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B83962-5FAC-2346-BC87-EDC494C3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52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D5CE7F-A6B0-6946-826A-112508E34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9E965E-E90D-CC43-A896-7CD5B52E3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CB43A-2C43-D844-8ACB-ECB3081A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7DF6C5-5C7C-6347-9524-BA5B5185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92BF0E-6E52-4241-93D4-5384E8A0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12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7142F-15ED-3B4E-A4EC-BB3B83D9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3F8D9-5F83-4F4C-AD82-81D420B0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28F610-9D81-464A-BFA8-32413929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48363D-9870-A14E-B8D5-4C42DBB5B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6CFEF3-1B43-6B49-973A-54AB8781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11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69E47-B93C-9D49-A365-91F0418EA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563805-B389-4549-808D-3C8459E91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E570D2-3A07-3648-B52F-E4FFD424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CC557F-9A17-D34C-891A-23AC221E4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48F34-C328-A74D-8905-6462CAFD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66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F99A5-9DEB-DC4B-B7D6-0C330C8E8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9199DD-2754-1A4E-A620-3806A949F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68883D5-1386-2F4C-B751-7B1AE0BDE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7A37EF-7A40-6247-BDF8-59FD2672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9EAFAE-65EE-1F43-B907-F990C549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5EA1D7-8266-8942-B63D-22F379F6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32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5E99F-C917-7A4D-BD61-921BF04F9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D0CB79-DD73-0F42-9C69-51A7D0286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613E1C-54D2-BF45-AC32-4F4CC40FA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FCB85E8-EA03-D340-ABF5-AFF179E50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636FC2-B621-6146-B40E-4A031CFF2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A0D772-FAE6-E740-83BA-3A41D005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7AA941-E229-C548-B4FD-CB77B3A6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33C99F-440E-C346-8A6F-A987B89D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84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DF722-6B05-FF44-B3C8-47748CC8F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3CC26E4-BF92-C14D-9B56-86E42C01D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9CC678-DD47-4B4C-AD0A-7C0F227C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B6A81D-41FB-3E4D-AAC8-C162A165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27B275-F9B5-8F4C-A956-8771C1CC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F82ADA-5446-C749-9F7E-FC91DDF2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45E3E2-B28D-AA4F-893B-41C364DB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0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F0AFA-6DD4-774D-84F4-EDD839EEE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C0797C-FB41-A64E-A40C-94B4BB997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459AC8D-A640-7140-AA34-F66B5981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085804-DE6D-8643-AF37-02686BDB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F48031-1E93-824F-B85D-9C10A9AF7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C9725F-A53D-8F40-8924-44714962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75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52D09-FD41-5A49-8A68-83CDDFC3C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D67597-C863-AF41-B7A0-A3034A686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C2A0B3D-0961-C14B-9E07-1F5751D9B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87F020-0F93-634E-8B8D-03F03962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285B70-C6F1-C14E-9C33-C28E6132F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1DE2BC-4875-974F-B3B2-8C69AFFB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61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AC65F2D0-59BA-4F4E-8757-B980595C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AB8668-BD09-EF46-9C5F-05E3B964B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9C0788-3EF9-BF4A-A5C8-C5423C86E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6AE5-4EC2-D44B-9440-37003273F046}" type="datetimeFigureOut">
              <a:rPr lang="cs-CZ" smtClean="0"/>
              <a:t>19.10.19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09A60-7033-2842-8D15-A47B5E7E7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9756BB-55CA-7140-8FDD-6DB60F8A0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F593-1A05-4847-9113-3011802E4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15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B1F5F-4C2C-F044-91D4-676A6DAAFC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Vybrané kvalitativní metody:</a:t>
            </a:r>
            <a:br>
              <a:rPr lang="cs-CZ" dirty="0"/>
            </a:br>
            <a:r>
              <a:rPr lang="cs-CZ" dirty="0"/>
              <a:t>teorie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928B2-F83B-F040-BCA3-6107CEC7F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90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0BBA84-8079-5C45-94BE-BA9F461E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</a:t>
            </a:r>
            <a:r>
              <a:rPr lang="cs-CZ" dirty="0" err="1"/>
              <a:t>vs</a:t>
            </a:r>
            <a:r>
              <a:rPr lang="cs-CZ" dirty="0"/>
              <a:t> kvalitativní výzkumný přístup (podle Petruska, 1993)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4BFC2E-880C-664D-B96F-F98B87CC8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Kvantitativní výzkum</a:t>
            </a:r>
            <a:endParaRPr lang="cs-CZ" dirty="0"/>
          </a:p>
          <a:p>
            <a:r>
              <a:rPr lang="cs-CZ" dirty="0"/>
              <a:t>Naplnění datové matice prostřednictvím dotazníkového šetření</a:t>
            </a:r>
          </a:p>
          <a:p>
            <a:r>
              <a:rPr lang="cs-CZ" dirty="0"/>
              <a:t>Velký objem údajů, velký soubor osob</a:t>
            </a:r>
          </a:p>
          <a:p>
            <a:r>
              <a:rPr lang="cs-CZ" dirty="0"/>
              <a:t>Kvantitativní zpracování pomocí počítače</a:t>
            </a:r>
          </a:p>
          <a:p>
            <a:r>
              <a:rPr lang="cs-CZ" dirty="0"/>
              <a:t>Redukce reality na soubor statisticky ověřitelných vztahů mezi </a:t>
            </a:r>
            <a:r>
              <a:rPr lang="cs-CZ" dirty="0" err="1"/>
              <a:t>operaciálně</a:t>
            </a:r>
            <a:r>
              <a:rPr lang="cs-CZ" dirty="0"/>
              <a:t> definovanými proměnnými</a:t>
            </a:r>
          </a:p>
          <a:p>
            <a:r>
              <a:rPr lang="cs-CZ" b="1" dirty="0"/>
              <a:t>Kvalitativní výzkum</a:t>
            </a:r>
            <a:endParaRPr lang="cs-CZ" dirty="0"/>
          </a:p>
          <a:p>
            <a:r>
              <a:rPr lang="cs-CZ" dirty="0"/>
              <a:t>Produkce deskriptivních dat, která jsou založena na vlastních psaných nebo mluvených slovech, pozorovatelném chování lidí, a přímém pozorování sociálních situací.</a:t>
            </a:r>
          </a:p>
          <a:p>
            <a:r>
              <a:rPr lang="cs-CZ" dirty="0"/>
              <a:t>Prostřednictvím přímého pozorování každodenního života a zúčastněného rozhovoru dochází k osobní znalosti lidí, s tím se objevuje osobní angažovanost v problému a mizí sociální distance mezi výzkumníkem a respondentem.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475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783BA-7323-F94A-920A-A2964ADF3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</a:t>
            </a:r>
            <a:r>
              <a:rPr lang="cs-CZ" dirty="0" err="1"/>
              <a:t>vs</a:t>
            </a:r>
            <a:r>
              <a:rPr lang="cs-CZ" dirty="0"/>
              <a:t> kvalitativní výzkumný přístup (</a:t>
            </a:r>
            <a:r>
              <a:rPr lang="cs-CZ" dirty="0" err="1"/>
              <a:t>Hendl</a:t>
            </a:r>
            <a:r>
              <a:rPr lang="cs-CZ" dirty="0"/>
              <a:t>, 2012)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41F8D59-1774-4C46-B7E8-DDC97FAF9A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9153" y="1607833"/>
            <a:ext cx="9305365" cy="511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2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0F8A2-87E0-E846-B815-FFA1A18D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Kvantitativní </a:t>
            </a:r>
            <a:r>
              <a:rPr lang="cs-CZ" dirty="0" err="1"/>
              <a:t>vs</a:t>
            </a:r>
            <a:r>
              <a:rPr lang="cs-CZ" dirty="0"/>
              <a:t> kvalitativní výzkumný přístup, zpracováno podle </a:t>
            </a:r>
            <a:r>
              <a:rPr lang="cs-CZ" dirty="0" err="1"/>
              <a:t>Hendl</a:t>
            </a:r>
            <a:r>
              <a:rPr lang="cs-CZ" dirty="0"/>
              <a:t> (2012)</a:t>
            </a:r>
            <a:b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2D91C95-4336-3C4D-B521-48081A8D3B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273523"/>
              </p:ext>
            </p:extLst>
          </p:nvPr>
        </p:nvGraphicFramePr>
        <p:xfrm>
          <a:off x="1473895" y="2179529"/>
          <a:ext cx="9244209" cy="3519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7450">
                  <a:extLst>
                    <a:ext uri="{9D8B030D-6E8A-4147-A177-3AD203B41FA5}">
                      <a16:colId xmlns:a16="http://schemas.microsoft.com/office/drawing/2014/main" val="2042771220"/>
                    </a:ext>
                  </a:extLst>
                </a:gridCol>
                <a:gridCol w="3697683">
                  <a:extLst>
                    <a:ext uri="{9D8B030D-6E8A-4147-A177-3AD203B41FA5}">
                      <a16:colId xmlns:a16="http://schemas.microsoft.com/office/drawing/2014/main" val="2066518704"/>
                    </a:ext>
                  </a:extLst>
                </a:gridCol>
                <a:gridCol w="3739076">
                  <a:extLst>
                    <a:ext uri="{9D8B030D-6E8A-4147-A177-3AD203B41FA5}">
                      <a16:colId xmlns:a16="http://schemas.microsoft.com/office/drawing/2014/main" val="4004361243"/>
                    </a:ext>
                  </a:extLst>
                </a:gridCol>
              </a:tblGrid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Kvantitativní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Kvalitativní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249391"/>
                  </a:ext>
                </a:extLst>
              </a:tr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Cíl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testování hypotéz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vytváření teorie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389859"/>
                  </a:ext>
                </a:extLst>
              </a:tr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Informace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málo o mnoha jedincích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mnoho o málo jedincích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101561"/>
                  </a:ext>
                </a:extLst>
              </a:tr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Generalizace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snadná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problematická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1338167"/>
                  </a:ext>
                </a:extLst>
              </a:tr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Standardizace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silná -&gt; vysoká reliabilita, nízká validita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slabá -&gt; nízká reliabilita, vysoká validita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4873173"/>
                  </a:ext>
                </a:extLst>
              </a:tr>
              <a:tr h="58663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Logika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Deduktivní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Induktivní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3960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14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DD781-42A2-ED40-86CF-91D7F474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Dedukce a indukce (podle Miller et al.,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627101-2C4B-AA44-B5D4-93F0B1DD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Dedukce (testování předpokladů)</a:t>
            </a:r>
          </a:p>
          <a:p>
            <a:pPr lvl="0"/>
            <a:r>
              <a:rPr lang="cs-CZ" dirty="0"/>
              <a:t>Indukce (teorie z pozorování)</a:t>
            </a:r>
          </a:p>
          <a:p>
            <a:pPr lvl="0"/>
            <a:r>
              <a:rPr lang="cs-CZ" dirty="0" err="1"/>
              <a:t>Retrodukce</a:t>
            </a:r>
            <a:r>
              <a:rPr lang="cs-CZ" dirty="0"/>
              <a:t> – iterativní proces (pohyb mezi případy a hypotézami)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72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C9081-8B7A-D44B-A7D2-BB7C53DA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deduktivního a induktivního výzkumu (podle Miller et al. 2010)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2E703F8F-175F-5544-B303-FAD276899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723829"/>
              </p:ext>
            </p:extLst>
          </p:nvPr>
        </p:nvGraphicFramePr>
        <p:xfrm>
          <a:off x="1816273" y="2311497"/>
          <a:ext cx="7077205" cy="2836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2996">
                  <a:extLst>
                    <a:ext uri="{9D8B030D-6E8A-4147-A177-3AD203B41FA5}">
                      <a16:colId xmlns:a16="http://schemas.microsoft.com/office/drawing/2014/main" val="2944238699"/>
                    </a:ext>
                  </a:extLst>
                </a:gridCol>
                <a:gridCol w="3444209">
                  <a:extLst>
                    <a:ext uri="{9D8B030D-6E8A-4147-A177-3AD203B41FA5}">
                      <a16:colId xmlns:a16="http://schemas.microsoft.com/office/drawing/2014/main" val="2972192338"/>
                    </a:ext>
                  </a:extLst>
                </a:gridCol>
              </a:tblGrid>
              <a:tr h="37095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Hlavní fáze induktivního výzkumu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Hlavní fáze deduktivního výzkumu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3008311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Výběr obecné výzkumné otázky 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Výchozím bodem je existující teorie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8900066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Výběr místa výzkumu a účastníků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Stanovení hypotézy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6043522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Tvorba dat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Sběr dat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7410713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Interpretace dat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Vyhodnocení výsledků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7692899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Vytvoření konceptů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Potvrzení nebo vyvrácení hypotézy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6007140"/>
                  </a:ext>
                </a:extLst>
              </a:tr>
              <a:tr h="34913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Opakování cyklu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Úprava teorie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7197160"/>
                  </a:ext>
                </a:extLst>
              </a:tr>
              <a:tr h="37095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Generování hypotéz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6278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723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9FD2B-B1C5-2A47-B1C8-AE0B9D2B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Příklad induktivního výzkumu: </a:t>
            </a:r>
            <a:r>
              <a:rPr lang="cs-CZ" sz="3600" dirty="0" err="1"/>
              <a:t>Lindesmith</a:t>
            </a:r>
            <a:r>
              <a:rPr lang="cs-CZ" sz="3600" dirty="0"/>
              <a:t>, A. R. (1938). A </a:t>
            </a:r>
            <a:r>
              <a:rPr lang="cs-CZ" sz="3600" dirty="0" err="1"/>
              <a:t>sociological</a:t>
            </a:r>
            <a:r>
              <a:rPr lang="cs-CZ" sz="3600" dirty="0"/>
              <a:t> </a:t>
            </a:r>
            <a:r>
              <a:rPr lang="cs-CZ" sz="3600" dirty="0" err="1"/>
              <a:t>theory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drug</a:t>
            </a:r>
            <a:r>
              <a:rPr lang="cs-CZ" sz="3600" dirty="0"/>
              <a:t> </a:t>
            </a:r>
            <a:r>
              <a:rPr lang="cs-CZ" sz="3600" dirty="0" err="1"/>
              <a:t>addiction</a:t>
            </a:r>
            <a:r>
              <a:rPr lang="cs-CZ" sz="3600" dirty="0"/>
              <a:t>. </a:t>
            </a:r>
            <a:r>
              <a:rPr lang="cs-CZ" sz="3600" i="1" dirty="0" err="1"/>
              <a:t>American</a:t>
            </a:r>
            <a:r>
              <a:rPr lang="cs-CZ" sz="3600" i="1" dirty="0"/>
              <a:t> </a:t>
            </a:r>
            <a:r>
              <a:rPr lang="cs-CZ" sz="3600" i="1" dirty="0" err="1"/>
              <a:t>Journal</a:t>
            </a:r>
            <a:r>
              <a:rPr lang="cs-CZ" sz="3600" i="1" dirty="0"/>
              <a:t> </a:t>
            </a:r>
            <a:r>
              <a:rPr lang="cs-CZ" sz="3600" i="1" dirty="0" err="1"/>
              <a:t>of</a:t>
            </a:r>
            <a:r>
              <a:rPr lang="cs-CZ" sz="3600" i="1" dirty="0"/>
              <a:t> Sociology</a:t>
            </a:r>
            <a:r>
              <a:rPr lang="cs-CZ" sz="3600" dirty="0"/>
              <a:t>, </a:t>
            </a:r>
            <a:r>
              <a:rPr lang="cs-CZ" sz="3600" i="1" dirty="0"/>
              <a:t>43</a:t>
            </a:r>
            <a:r>
              <a:rPr lang="cs-CZ" sz="3600" dirty="0"/>
              <a:t>(4), 593-613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96551E-D7D3-2B4C-A4F5-72807E756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Narazil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uživatelů</a:t>
            </a:r>
            <a:r>
              <a:rPr lang="en-US" dirty="0"/>
              <a:t> </a:t>
            </a:r>
            <a:r>
              <a:rPr lang="en-US" dirty="0" err="1"/>
              <a:t>opiátů</a:t>
            </a:r>
            <a:r>
              <a:rPr lang="en-US" dirty="0"/>
              <a:t>:</a:t>
            </a:r>
          </a:p>
          <a:p>
            <a:pPr marL="514350" indent="-514350">
              <a:buAutoNum type="arabicParenR"/>
            </a:pPr>
            <a:r>
              <a:rPr lang="en-US" dirty="0" err="1"/>
              <a:t>Uživatelé</a:t>
            </a:r>
            <a:r>
              <a:rPr lang="en-US" dirty="0"/>
              <a:t> </a:t>
            </a:r>
            <a:r>
              <a:rPr lang="en-US" dirty="0" err="1"/>
              <a:t>morfínu</a:t>
            </a:r>
            <a:r>
              <a:rPr lang="en-US" dirty="0"/>
              <a:t> v </a:t>
            </a:r>
            <a:r>
              <a:rPr lang="en-US" dirty="0" err="1"/>
              <a:t>nemocnicích</a:t>
            </a:r>
            <a:r>
              <a:rPr lang="en-US" dirty="0"/>
              <a:t>,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abstinenční</a:t>
            </a:r>
            <a:r>
              <a:rPr lang="en-US" dirty="0"/>
              <a:t> </a:t>
            </a:r>
            <a:r>
              <a:rPr lang="en-US" dirty="0" err="1"/>
              <a:t>příznaky</a:t>
            </a:r>
            <a:r>
              <a:rPr lang="en-US" dirty="0"/>
              <a:t>, ale </a:t>
            </a:r>
            <a:r>
              <a:rPr lang="en-US" dirty="0" err="1"/>
              <a:t>nevnímají</a:t>
            </a:r>
            <a:r>
              <a:rPr lang="en-US" dirty="0"/>
              <a:t> je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důsledek</a:t>
            </a:r>
            <a:r>
              <a:rPr lang="en-US" dirty="0"/>
              <a:t> </a:t>
            </a:r>
            <a:r>
              <a:rPr lang="en-US" dirty="0" err="1"/>
              <a:t>užívání</a:t>
            </a:r>
            <a:r>
              <a:rPr lang="en-US" dirty="0"/>
              <a:t> </a:t>
            </a:r>
            <a:r>
              <a:rPr lang="en-US" dirty="0" err="1"/>
              <a:t>drogy</a:t>
            </a:r>
            <a:r>
              <a:rPr lang="en-US" dirty="0"/>
              <a:t> a proto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neužívají</a:t>
            </a:r>
            <a:r>
              <a:rPr lang="en-US" dirty="0"/>
              <a:t>, aby se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vyhnuli</a:t>
            </a:r>
            <a:r>
              <a:rPr lang="en-US" dirty="0"/>
              <a:t>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výsledku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nevzniká</a:t>
            </a:r>
            <a:r>
              <a:rPr lang="en-US" dirty="0"/>
              <a:t> </a:t>
            </a:r>
            <a:r>
              <a:rPr lang="en-US" dirty="0" err="1"/>
              <a:t>závislost</a:t>
            </a:r>
            <a:r>
              <a:rPr lang="en-US" dirty="0"/>
              <a:t>.</a:t>
            </a:r>
          </a:p>
          <a:p>
            <a:pPr marL="514350" indent="-514350">
              <a:buAutoNum type="arabicParenR"/>
            </a:pPr>
            <a:r>
              <a:rPr lang="en-US" dirty="0" err="1"/>
              <a:t>Pouliční</a:t>
            </a:r>
            <a:r>
              <a:rPr lang="en-US" dirty="0"/>
              <a:t> </a:t>
            </a:r>
            <a:r>
              <a:rPr lang="en-US" dirty="0" err="1"/>
              <a:t>uživatelé</a:t>
            </a:r>
            <a:r>
              <a:rPr lang="en-US" dirty="0"/>
              <a:t> </a:t>
            </a:r>
            <a:r>
              <a:rPr lang="en-US" dirty="0" err="1"/>
              <a:t>heroinu</a:t>
            </a:r>
            <a:r>
              <a:rPr lang="en-US" dirty="0"/>
              <a:t>,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abstineční</a:t>
            </a:r>
            <a:r>
              <a:rPr lang="en-US" dirty="0"/>
              <a:t> </a:t>
            </a:r>
            <a:r>
              <a:rPr lang="en-US" dirty="0" err="1"/>
              <a:t>příznaky</a:t>
            </a:r>
            <a:r>
              <a:rPr lang="en-US" dirty="0"/>
              <a:t> a </a:t>
            </a:r>
            <a:r>
              <a:rPr lang="en-US" dirty="0" err="1"/>
              <a:t>vnímají</a:t>
            </a:r>
            <a:r>
              <a:rPr lang="en-US" dirty="0"/>
              <a:t> je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důsledek</a:t>
            </a:r>
            <a:r>
              <a:rPr lang="en-US" dirty="0"/>
              <a:t> </a:t>
            </a:r>
            <a:r>
              <a:rPr lang="en-US" dirty="0" err="1"/>
              <a:t>užívání</a:t>
            </a:r>
            <a:r>
              <a:rPr lang="en-US" dirty="0"/>
              <a:t> </a:t>
            </a:r>
            <a:r>
              <a:rPr lang="en-US" dirty="0" err="1"/>
              <a:t>drogy</a:t>
            </a:r>
            <a:r>
              <a:rPr lang="en-US" dirty="0"/>
              <a:t> a proto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užívají</a:t>
            </a:r>
            <a:r>
              <a:rPr lang="en-US" dirty="0"/>
              <a:t>, aby se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vyhnuli</a:t>
            </a:r>
            <a:r>
              <a:rPr lang="en-US" dirty="0"/>
              <a:t>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výsledku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vzniká</a:t>
            </a:r>
            <a:r>
              <a:rPr lang="en-US" dirty="0"/>
              <a:t> </a:t>
            </a:r>
            <a:r>
              <a:rPr lang="en-US" dirty="0" err="1"/>
              <a:t>závislost</a:t>
            </a:r>
            <a:r>
              <a:rPr lang="en-US" dirty="0"/>
              <a:t>.</a:t>
            </a:r>
          </a:p>
          <a:p>
            <a:r>
              <a:rPr lang="en-US" dirty="0" err="1"/>
              <a:t>Rozdílné</a:t>
            </a:r>
            <a:r>
              <a:rPr lang="en-US" dirty="0"/>
              <a:t> </a:t>
            </a:r>
            <a:r>
              <a:rPr lang="en-US" dirty="0" err="1"/>
              <a:t>výsledky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skupinami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způsobeny</a:t>
            </a:r>
            <a:r>
              <a:rPr lang="en-US" dirty="0"/>
              <a:t> </a:t>
            </a:r>
            <a:r>
              <a:rPr lang="en-US" dirty="0" err="1"/>
              <a:t>společenským</a:t>
            </a:r>
            <a:r>
              <a:rPr lang="en-US" dirty="0"/>
              <a:t> </a:t>
            </a:r>
            <a:r>
              <a:rPr lang="en-US" dirty="0" err="1"/>
              <a:t>procesem</a:t>
            </a:r>
            <a:r>
              <a:rPr lang="en-US" dirty="0"/>
              <a:t> – </a:t>
            </a:r>
            <a:r>
              <a:rPr lang="en-US" dirty="0" err="1"/>
              <a:t>učením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významů</a:t>
            </a:r>
            <a:r>
              <a:rPr lang="en-US" dirty="0"/>
              <a:t> a </a:t>
            </a:r>
            <a:r>
              <a:rPr lang="en-US" dirty="0" err="1"/>
              <a:t>kontextu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4077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4E40C-4FDC-8047-BAE2-A683E6BD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</a:t>
            </a:r>
            <a:r>
              <a:rPr lang="cs-CZ" dirty="0" err="1"/>
              <a:t>vs</a:t>
            </a:r>
            <a:r>
              <a:rPr lang="cs-CZ" dirty="0"/>
              <a:t> kvalitativní výzkumný přístup (</a:t>
            </a:r>
            <a:r>
              <a:rPr lang="cs-CZ" dirty="0" err="1"/>
              <a:t>Jupp</a:t>
            </a:r>
            <a:r>
              <a:rPr lang="cs-CZ" dirty="0"/>
              <a:t>, 2006)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43491-8A0C-644A-9936-9D6800E46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Kvalitativní výzkum: </a:t>
            </a:r>
          </a:p>
          <a:p>
            <a:r>
              <a:rPr lang="cs-CZ" dirty="0"/>
              <a:t>paradigma - </a:t>
            </a:r>
            <a:r>
              <a:rPr lang="cs-CZ" dirty="0" err="1"/>
              <a:t>interpretativismus</a:t>
            </a:r>
            <a:r>
              <a:rPr lang="cs-CZ" dirty="0"/>
              <a:t>, konstruktivismus a </a:t>
            </a:r>
            <a:r>
              <a:rPr lang="cs-CZ" dirty="0" err="1"/>
              <a:t>induktivismus</a:t>
            </a:r>
            <a:endParaRPr lang="cs-CZ" dirty="0"/>
          </a:p>
          <a:p>
            <a:r>
              <a:rPr lang="cs-CZ" dirty="0"/>
              <a:t> zaměřuje se na relativně uzavřené prostředí (mikro-úroveň) a klade důraz na hloubku a detail.</a:t>
            </a:r>
          </a:p>
          <a:p>
            <a:pPr marL="0" indent="0">
              <a:buNone/>
            </a:pPr>
            <a:r>
              <a:rPr lang="cs-CZ" dirty="0"/>
              <a:t>Kvantitativní výzkum:</a:t>
            </a:r>
          </a:p>
          <a:p>
            <a:r>
              <a:rPr lang="cs-CZ" dirty="0"/>
              <a:t>pozitivistické paradigma</a:t>
            </a:r>
          </a:p>
          <a:p>
            <a:r>
              <a:rPr lang="cs-CZ" dirty="0"/>
              <a:t>výsledkem jsou čísla.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48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E044D-8E70-1648-87F6-DD49F8BD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31B2ED-DC58-2E41-BE70-52C839147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Paradigma – vymezení vědecké disciplíny (koncepty, teorie, co se má zkoumat a jak – metody, pravidla), je dočasné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/>
              <a:t>Zjednodušené definice paradigmat:</a:t>
            </a:r>
          </a:p>
          <a:p>
            <a:pPr lvl="0"/>
            <a:r>
              <a:rPr lang="cs-CZ" dirty="0"/>
              <a:t>Pozitivismus, naturalismus – lidský svět je popsatelný (pomocí matematiky) stejně jako příroda</a:t>
            </a:r>
          </a:p>
          <a:p>
            <a:pPr lvl="0"/>
            <a:r>
              <a:rPr lang="cs-CZ" dirty="0" err="1"/>
              <a:t>Interpretativismus</a:t>
            </a:r>
            <a:r>
              <a:rPr lang="cs-CZ" dirty="0"/>
              <a:t> - lidé reflektují, interpretují symbolické významy</a:t>
            </a:r>
          </a:p>
          <a:p>
            <a:pPr lvl="0"/>
            <a:r>
              <a:rPr lang="cs-CZ" dirty="0"/>
              <a:t>Symbolický </a:t>
            </a:r>
            <a:r>
              <a:rPr lang="cs-CZ" dirty="0" err="1"/>
              <a:t>interakcionismus</a:t>
            </a:r>
            <a:r>
              <a:rPr lang="cs-CZ" dirty="0"/>
              <a:t> – lidský svět je utvářen v interakci, lidský svět je dynamický a v pohybu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80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26734-610E-2944-8B3D-4C74C47B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pojetí rozdělení výzkumných přístupů (</a:t>
            </a:r>
            <a:r>
              <a:rPr lang="cs-CZ" dirty="0" err="1"/>
              <a:t>Ragin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CBC9BC-72E0-BC48-8A16-8EDDC3AD0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Kvantitativní (velké N, regrese, průměry)</a:t>
            </a:r>
          </a:p>
          <a:p>
            <a:pPr marL="514350" indent="-514350">
              <a:buAutoNum type="arabicParenR"/>
            </a:pPr>
            <a:r>
              <a:rPr lang="cs-CZ" dirty="0"/>
              <a:t>Kvalitativní (malé N, kauzální procesy)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Odmítají rozdělení výzkumných přístupů podle použití čísel a slov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Rozdíl je v základní orientaci („</a:t>
            </a:r>
            <a:r>
              <a:rPr lang="cs-CZ" dirty="0" err="1"/>
              <a:t>within</a:t>
            </a:r>
            <a:r>
              <a:rPr lang="cs-CZ" dirty="0"/>
              <a:t>-case“ a „</a:t>
            </a:r>
            <a:r>
              <a:rPr lang="cs-CZ" dirty="0" err="1"/>
              <a:t>cross</a:t>
            </a:r>
            <a:r>
              <a:rPr lang="cs-CZ" dirty="0"/>
              <a:t>-case“ </a:t>
            </a:r>
            <a:r>
              <a:rPr lang="cs-CZ" dirty="0" err="1"/>
              <a:t>analysis</a:t>
            </a:r>
            <a:r>
              <a:rPr lang="cs-CZ" dirty="0"/>
              <a:t>) a v analytickém přístupu (inferenční statistika, teorie množin)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424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88F1F-508B-EF44-91A7-D1B1E6AA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dělení výzkumných přístupů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7AA39-D084-4D4E-A639-692E5F9CE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 oběma přístupy existují překryvy, nejsou jasně oddělitelné, dochází i k jejich míchání (tzv. „</a:t>
            </a:r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“)</a:t>
            </a:r>
          </a:p>
          <a:p>
            <a:r>
              <a:rPr lang="cs-CZ" dirty="0"/>
              <a:t>Například:</a:t>
            </a:r>
          </a:p>
          <a:p>
            <a:pPr marL="514350" indent="-514350">
              <a:buAutoNum type="arabicParenR"/>
            </a:pPr>
            <a:r>
              <a:rPr lang="cs-CZ" dirty="0"/>
              <a:t>Kvantitativní výzkumný přístup používá kvalitativní popis (prezentace, práce s jazykem) </a:t>
            </a:r>
          </a:p>
          <a:p>
            <a:pPr marL="514350" indent="-514350">
              <a:buAutoNum type="arabicParenR"/>
            </a:pPr>
            <a:r>
              <a:rPr lang="cs-CZ" dirty="0"/>
              <a:t>Kvalitativní výzkum používá kvantifikaci</a:t>
            </a:r>
          </a:p>
          <a:p>
            <a:r>
              <a:rPr lang="cs-CZ" dirty="0"/>
              <a:t>Co s tím?</a:t>
            </a:r>
          </a:p>
          <a:p>
            <a:pPr marL="0" indent="0">
              <a:buNone/>
            </a:pPr>
            <a:r>
              <a:rPr lang="cs-CZ" dirty="0"/>
              <a:t>1) Užitečnost těchto označení tkví především v jejich použití jako vztažných bodů.</a:t>
            </a:r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dirty="0" err="1"/>
              <a:t>Kvanti-kvali</a:t>
            </a:r>
            <a:r>
              <a:rPr lang="cs-CZ" dirty="0"/>
              <a:t> dělení lze chápat jako dva póly kontinua.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22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3F259-3C6A-5E4C-8A2E-F43420526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Vzájemné představení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8E582F-2A3F-394F-BE17-0A786C94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983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E600F-53EE-124D-B4D9-DDACDB91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Mixed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D4CBA2-5C58-4A42-A959-45B18F36E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„…výzkum, který kombinuje kvalitativní a kvantitativní výzkum…“ (</a:t>
            </a:r>
            <a:r>
              <a:rPr lang="cs-CZ" dirty="0" err="1"/>
              <a:t>Bryman</a:t>
            </a:r>
            <a:r>
              <a:rPr lang="cs-CZ" dirty="0"/>
              <a:t> 2015)</a:t>
            </a:r>
          </a:p>
          <a:p>
            <a:r>
              <a:rPr lang="cs-CZ" dirty="0"/>
              <a:t>„…integruje kvantitativní a kvalitativní výzkum v rámci jednoho výzkumného projektu…“ (</a:t>
            </a:r>
            <a:r>
              <a:rPr lang="cs-CZ" dirty="0" err="1"/>
              <a:t>Bryman</a:t>
            </a:r>
            <a:r>
              <a:rPr lang="cs-CZ" dirty="0"/>
              <a:t> 2015)</a:t>
            </a:r>
          </a:p>
          <a:p>
            <a:r>
              <a:rPr lang="cs-CZ" dirty="0"/>
              <a:t>„</a:t>
            </a:r>
            <a:r>
              <a:rPr lang="en-US" dirty="0"/>
              <a:t>Mixed methods research is formally defined here as the class of research where researcher mixes or combines quantitative and qualitative research techniques, methods, approaches, concepts or language</a:t>
            </a:r>
            <a:r>
              <a:rPr lang="cs-CZ" dirty="0"/>
              <a:t> </a:t>
            </a:r>
            <a:r>
              <a:rPr lang="en-US" dirty="0"/>
              <a:t>into a single study.</a:t>
            </a:r>
            <a:r>
              <a:rPr lang="cs-CZ" dirty="0"/>
              <a:t>“ (Johnson &amp; </a:t>
            </a:r>
            <a:r>
              <a:rPr lang="cs-CZ" dirty="0" err="1"/>
              <a:t>Onwuegbuzie</a:t>
            </a:r>
            <a:r>
              <a:rPr lang="cs-CZ" dirty="0"/>
              <a:t> 2004)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063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90ECE-257C-D145-94CB-0259835A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F3BB64-D536-3144-90C0-697914DE7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Diskutujte ve dvojici a sestavte si tabulku rozdílů mezi kvalitativním a kvantitativním výzkumem, případně si připravte i kritiku této tabulky</a:t>
            </a:r>
          </a:p>
        </p:txBody>
      </p:sp>
    </p:spTree>
    <p:extLst>
      <p:ext uri="{BB962C8B-B14F-4D97-AF65-F5344CB8AC3E}">
        <p14:creationId xmlns:p14="http://schemas.microsoft.com/office/powerpoint/2010/main" val="22528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B3FBA-7222-EC43-BC66-4DCB1C66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12107"/>
          </a:xfrm>
        </p:spPr>
        <p:txBody>
          <a:bodyPr/>
          <a:lstStyle/>
          <a:p>
            <a:r>
              <a:rPr lang="cs-CZ" dirty="0"/>
              <a:t>1. 2 Postavení, východiska a role kvalitativního výzkumu v </a:t>
            </a:r>
            <a:r>
              <a:rPr lang="cs-CZ" dirty="0" err="1"/>
              <a:t>adiktologii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364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A6054-489A-D04E-A15F-4F6C6DB5A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kvalitativního výzkumu v „</a:t>
            </a:r>
            <a:r>
              <a:rPr lang="cs-CZ" dirty="0" err="1"/>
              <a:t>addiction</a:t>
            </a:r>
            <a:r>
              <a:rPr lang="cs-CZ" dirty="0"/>
              <a:t> science“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6304FC-E879-F94E-8473-0A1DD0A4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Nedostatečné porozumění (Miller et al., 2010)</a:t>
            </a:r>
          </a:p>
          <a:p>
            <a:r>
              <a:rPr lang="cs-CZ" dirty="0"/>
              <a:t>Periferní postavení (Miller et al., 2010)</a:t>
            </a:r>
          </a:p>
          <a:p>
            <a:r>
              <a:rPr lang="cs-CZ" dirty="0"/>
              <a:t>„In 1998, </a:t>
            </a:r>
            <a:r>
              <a:rPr lang="cs-CZ" dirty="0" err="1"/>
              <a:t>Fountain</a:t>
            </a:r>
            <a:r>
              <a:rPr lang="cs-CZ" dirty="0"/>
              <a:t> &amp; </a:t>
            </a:r>
            <a:r>
              <a:rPr lang="cs-CZ" dirty="0" err="1"/>
              <a:t>Griffiths</a:t>
            </a:r>
            <a:r>
              <a:rPr lang="cs-CZ" dirty="0"/>
              <a:t> </a:t>
            </a:r>
            <a:r>
              <a:rPr lang="cs-CZ" dirty="0" err="1"/>
              <a:t>conducted</a:t>
            </a:r>
            <a:r>
              <a:rPr lang="cs-CZ" dirty="0"/>
              <a:t> a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on </a:t>
            </a:r>
            <a:r>
              <a:rPr lang="cs-CZ" dirty="0" err="1"/>
              <a:t>papers</a:t>
            </a:r>
            <a:r>
              <a:rPr lang="cs-CZ" dirty="0"/>
              <a:t> </a:t>
            </a:r>
            <a:r>
              <a:rPr lang="cs-CZ" dirty="0" err="1"/>
              <a:t>published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1995–96 in </a:t>
            </a:r>
            <a:r>
              <a:rPr lang="cs-CZ" dirty="0" err="1">
                <a:highlight>
                  <a:srgbClr val="FFFF00"/>
                </a:highlight>
              </a:rPr>
              <a:t>three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leading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international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drug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publications</a:t>
            </a:r>
            <a:r>
              <a:rPr lang="cs-CZ" dirty="0"/>
              <a:t>: </a:t>
            </a:r>
            <a:r>
              <a:rPr lang="cs-CZ" i="1" dirty="0" err="1"/>
              <a:t>Addiction</a:t>
            </a:r>
            <a:r>
              <a:rPr lang="cs-CZ" dirty="0"/>
              <a:t>, </a:t>
            </a:r>
            <a:r>
              <a:rPr lang="cs-CZ" i="1" dirty="0" err="1"/>
              <a:t>Drug</a:t>
            </a:r>
            <a:r>
              <a:rPr lang="cs-CZ" i="1" dirty="0"/>
              <a:t> and </a:t>
            </a:r>
            <a:r>
              <a:rPr lang="cs-CZ" i="1" dirty="0" err="1"/>
              <a:t>Alcohol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 </a:t>
            </a:r>
            <a:r>
              <a:rPr lang="cs-CZ" dirty="0"/>
              <a:t>and </a:t>
            </a:r>
            <a:r>
              <a:rPr lang="cs-CZ" i="1" dirty="0" err="1"/>
              <a:t>Addiction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Fountain</a:t>
            </a:r>
            <a:r>
              <a:rPr lang="cs-CZ" dirty="0"/>
              <a:t> &amp; </a:t>
            </a:r>
            <a:r>
              <a:rPr lang="cs-CZ" dirty="0" err="1"/>
              <a:t>Griffiths</a:t>
            </a:r>
            <a:r>
              <a:rPr lang="cs-CZ" dirty="0"/>
              <a:t> 1998).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291 </a:t>
            </a:r>
            <a:r>
              <a:rPr lang="cs-CZ" dirty="0" err="1"/>
              <a:t>papers</a:t>
            </a:r>
            <a:r>
              <a:rPr lang="cs-CZ" dirty="0"/>
              <a:t> </a:t>
            </a:r>
            <a:r>
              <a:rPr lang="cs-CZ" dirty="0" err="1"/>
              <a:t>scrutinized</a:t>
            </a:r>
            <a:r>
              <a:rPr lang="cs-CZ" dirty="0"/>
              <a:t>, </a:t>
            </a:r>
            <a:r>
              <a:rPr lang="cs-CZ" dirty="0" err="1"/>
              <a:t>only</a:t>
            </a:r>
            <a:r>
              <a:rPr lang="cs-CZ" dirty="0"/>
              <a:t> 17 </a:t>
            </a:r>
            <a:r>
              <a:rPr lang="cs-CZ" dirty="0">
                <a:highlight>
                  <a:srgbClr val="FFFF00"/>
                </a:highlight>
              </a:rPr>
              <a:t>(6%) </a:t>
            </a:r>
            <a:r>
              <a:rPr lang="cs-CZ" dirty="0" err="1"/>
              <a:t>reported</a:t>
            </a:r>
            <a:r>
              <a:rPr lang="cs-CZ" dirty="0"/>
              <a:t> on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had </a:t>
            </a:r>
            <a:r>
              <a:rPr lang="cs-CZ" dirty="0" err="1"/>
              <a:t>wholly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partially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. In </a:t>
            </a:r>
            <a:r>
              <a:rPr lang="cs-CZ" i="1" dirty="0" err="1"/>
              <a:t>Addiction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proportion</a:t>
            </a:r>
            <a:r>
              <a:rPr lang="cs-CZ" dirty="0"/>
              <a:t> (</a:t>
            </a:r>
            <a:r>
              <a:rPr lang="cs-CZ" dirty="0" err="1"/>
              <a:t>at</a:t>
            </a:r>
            <a:r>
              <a:rPr lang="cs-CZ" dirty="0"/>
              <a:t> 2%)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. </a:t>
            </a:r>
            <a:r>
              <a:rPr lang="cs-CZ" i="1" dirty="0" err="1">
                <a:highlight>
                  <a:srgbClr val="FFFF00"/>
                </a:highlight>
              </a:rPr>
              <a:t>Addiction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published</a:t>
            </a:r>
            <a:r>
              <a:rPr lang="cs-CZ" dirty="0">
                <a:highlight>
                  <a:srgbClr val="FFFF00"/>
                </a:highlight>
              </a:rPr>
              <a:t> just </a:t>
            </a:r>
            <a:r>
              <a:rPr lang="cs-CZ" dirty="0" err="1">
                <a:highlight>
                  <a:srgbClr val="FFFF00"/>
                </a:highlight>
              </a:rPr>
              <a:t>three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qualitative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papers</a:t>
            </a:r>
            <a:r>
              <a:rPr lang="cs-CZ" dirty="0">
                <a:highlight>
                  <a:srgbClr val="FFFF00"/>
                </a:highlight>
              </a:rPr>
              <a:t> in 2004</a:t>
            </a:r>
            <a:r>
              <a:rPr lang="cs-CZ" dirty="0"/>
              <a:t>: Amos </a:t>
            </a:r>
            <a:r>
              <a:rPr lang="cs-CZ" i="1" dirty="0"/>
              <a:t>et al</a:t>
            </a:r>
            <a:r>
              <a:rPr lang="cs-CZ" dirty="0"/>
              <a:t>. (2004); </a:t>
            </a:r>
            <a:r>
              <a:rPr lang="cs-CZ" dirty="0" err="1"/>
              <a:t>Furst</a:t>
            </a:r>
            <a:r>
              <a:rPr lang="cs-CZ" dirty="0"/>
              <a:t> </a:t>
            </a:r>
            <a:r>
              <a:rPr lang="cs-CZ" i="1" dirty="0"/>
              <a:t>et al</a:t>
            </a:r>
            <a:r>
              <a:rPr lang="cs-CZ" dirty="0"/>
              <a:t>. (2004); and </a:t>
            </a:r>
            <a:r>
              <a:rPr lang="cs-CZ" dirty="0" err="1"/>
              <a:t>Rhodes</a:t>
            </a:r>
            <a:r>
              <a:rPr lang="cs-CZ" dirty="0"/>
              <a:t>, Davis &amp; </a:t>
            </a:r>
            <a:r>
              <a:rPr lang="cs-CZ" dirty="0" err="1"/>
              <a:t>Judd</a:t>
            </a:r>
            <a:r>
              <a:rPr lang="cs-CZ" dirty="0"/>
              <a:t> (2004).“  (</a:t>
            </a:r>
            <a:r>
              <a:rPr lang="cs-CZ" dirty="0" err="1"/>
              <a:t>Neale</a:t>
            </a:r>
            <a:r>
              <a:rPr lang="cs-CZ" dirty="0"/>
              <a:t>, 2005)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22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E673C-88BC-334A-8D38-9E045E8E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(Miller et al.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32D0D7-32FD-8347-B439-7A44E8BFA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Východiska pro kvalitativní výzkum</a:t>
            </a:r>
          </a:p>
          <a:p>
            <a:pPr marL="0" lvl="0" indent="0">
              <a:buNone/>
            </a:pPr>
            <a:r>
              <a:rPr lang="cs-CZ" dirty="0"/>
              <a:t>1) užívání drog a závislost je sociální konstrukt – efekt užití drogy má sociální základ a závisí na společenském a kulturním kontextu</a:t>
            </a:r>
          </a:p>
          <a:p>
            <a:pPr marL="0" lvl="0" indent="0">
              <a:buNone/>
            </a:pPr>
            <a:r>
              <a:rPr lang="cs-CZ" dirty="0"/>
              <a:t>2) vzory užívání drog, závislost a efekty drogových politik nefungují podle univerzálních zákonů – jsou určeny sociální (lokální) situací</a:t>
            </a:r>
          </a:p>
          <a:p>
            <a:pPr lvl="0"/>
            <a:r>
              <a:rPr lang="cs-CZ" dirty="0"/>
              <a:t>Předmět zájmu: žitá zkušenost ve společenském kontextu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720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8958C-FA22-0547-A6DD-4809A4B6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a trik (způsob přemýšlení): Všechno má své konkrétní místo (upraveno podle </a:t>
            </a:r>
            <a:r>
              <a:rPr lang="cs-CZ" dirty="0" err="1"/>
              <a:t>Becker</a:t>
            </a:r>
            <a:r>
              <a:rPr lang="cs-CZ" dirty="0"/>
              <a:t> 1998)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33BA4B-7B03-DD49-88B8-58791C875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Výzkum organizace lékařské praxe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Společenské uspořádání – odlišné stravovací návyky (nižší společenský status – víc nezdravého jídla).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Stravovací návyky mají vliv na nemoci (srdeční nemoci).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Dostupná potrava v oblasti (cenově je dostupný je jen určitý nezdravý druh jídla).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Fyzické charakteristiky prostředí (hornatá oblast – lidé jsou líní a jezdí autem).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pracovní situace doktorů závisí mimo jiné na rozložení medicínských problémů (ty závisí mimo jiné na bodu 1., 2., 3., 4.).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Doktoři si všímají stejných problémů.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Pokud interagují tak kooperují a vytvoří kupříkladu organizace nebo například budou mluvit do médií o rizicích tohoto prostředí.</a:t>
            </a:r>
          </a:p>
          <a:p>
            <a:r>
              <a:rPr lang="cs-CZ" dirty="0"/>
              <a:t>Jiné společenské podmínky povedou k něčemu jinému – například móda zdravého životního stylu</a:t>
            </a:r>
          </a:p>
        </p:txBody>
      </p:sp>
    </p:spTree>
    <p:extLst>
      <p:ext uri="{BB962C8B-B14F-4D97-AF65-F5344CB8AC3E}">
        <p14:creationId xmlns:p14="http://schemas.microsoft.com/office/powerpoint/2010/main" val="1684143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D9FD8-7977-D847-ABA9-14ACE134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 principů kvalitativního výzkumu, které vycházejí z </a:t>
            </a:r>
            <a:r>
              <a:rPr lang="cs-CZ" dirty="0" err="1"/>
              <a:t>interpretativismu</a:t>
            </a:r>
            <a:r>
              <a:rPr lang="cs-CZ" dirty="0"/>
              <a:t> (Miller et al.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B25985-6269-0F44-996C-098B438FE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/>
              <a:t>1. Porozumění jednání (v našem případu užívání drog) jako záměrnému a smysluplnému. 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sz="2900" dirty="0"/>
              <a:t>Základní otázky jsou: Jak se věci dělají (praktiky, činnosti)? Jaké 	jsou významy jednání? Jaký význam přikládají jedinci tomu, co dělají?</a:t>
            </a:r>
          </a:p>
          <a:p>
            <a:pPr marL="0" indent="0" algn="just">
              <a:buNone/>
            </a:pPr>
            <a:r>
              <a:rPr lang="cs-CZ" sz="2900" dirty="0"/>
              <a:t>	Příklad: tabák jako nástroj k utváření identity („</a:t>
            </a:r>
            <a:r>
              <a:rPr lang="cs-CZ" sz="2900" dirty="0" err="1"/>
              <a:t>marlboro</a:t>
            </a:r>
            <a:r>
              <a:rPr lang="cs-CZ" sz="2900" dirty="0"/>
              <a:t> man“).</a:t>
            </a:r>
          </a:p>
          <a:p>
            <a:pPr marL="0" lvl="0" indent="0" algn="just">
              <a:buNone/>
            </a:pPr>
            <a:r>
              <a:rPr lang="cs-CZ" dirty="0"/>
              <a:t>2. Porozumění procesu společenské interakce. </a:t>
            </a:r>
            <a:endParaRPr lang="cs-CZ" sz="2400" dirty="0"/>
          </a:p>
          <a:p>
            <a:pPr marL="0" lvl="0" indent="0" algn="just">
              <a:buNone/>
            </a:pPr>
            <a:r>
              <a:rPr lang="cs-CZ" sz="2400" dirty="0"/>
              <a:t>	</a:t>
            </a:r>
            <a:r>
              <a:rPr lang="cs-CZ" sz="2900" dirty="0"/>
              <a:t>Důraz na dynamický aspekt sociální reality a na její rozmanitost. 	Společenská realita je utvářena a mění se. Existují různé definice „ 	toho, co se děje“. Záměrem je porozumět společenskému utváření 	významů.  </a:t>
            </a:r>
          </a:p>
          <a:p>
            <a:pPr marL="0" lvl="0" indent="0" algn="just">
              <a:buNone/>
            </a:pPr>
            <a:r>
              <a:rPr lang="cs-CZ" sz="2900" dirty="0"/>
              <a:t>	Příklad: definice „uživatele“ jako „feťáka“, “klienta“, „pacienta“, nebo 	„člena rodiny“</a:t>
            </a:r>
          </a:p>
          <a:p>
            <a:pPr marL="0" lvl="1" indent="0">
              <a:spcBef>
                <a:spcPts val="10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46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6080D-E7F7-C547-ADE3-B61FF680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 principů kvalitativního výzkumu, které vycházejí z </a:t>
            </a:r>
            <a:r>
              <a:rPr lang="cs-CZ" dirty="0" err="1"/>
              <a:t>interpretativismu</a:t>
            </a:r>
            <a:r>
              <a:rPr lang="cs-CZ" dirty="0"/>
              <a:t> (Miller et al.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06E44F-752C-5C41-AC9C-76EAF2B8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3. Jednání probíhá v přirozeném prostředí.</a:t>
            </a:r>
          </a:p>
          <a:p>
            <a:pPr marL="0" lvl="0" indent="0">
              <a:buNone/>
            </a:pPr>
            <a:r>
              <a:rPr lang="cs-CZ" dirty="0"/>
              <a:t>	To, co lidé dělají a říkají, záleží na kontextu.</a:t>
            </a:r>
          </a:p>
          <a:p>
            <a:pPr marL="0" lvl="0" indent="0">
              <a:buNone/>
            </a:pPr>
            <a:r>
              <a:rPr lang="cs-CZ" dirty="0"/>
              <a:t>	Příklad: Budeme-li se ptát na užívání alkoholu jedince v ordinaci, 	na ulici, před jeho ženou či ve školní třídě, tak pokaždé získáme 	pravděpodobně jiné výsledky.</a:t>
            </a:r>
          </a:p>
          <a:p>
            <a:pPr marL="0" lvl="0" indent="0">
              <a:buNone/>
            </a:pPr>
            <a:r>
              <a:rPr lang="cs-CZ" dirty="0"/>
              <a:t>4. Imperativ studování fenoménu v kontextu.</a:t>
            </a:r>
          </a:p>
          <a:p>
            <a:pPr marL="0" lvl="0" indent="0">
              <a:buNone/>
            </a:pPr>
            <a:r>
              <a:rPr lang="cs-CZ" dirty="0"/>
              <a:t>5. Brát v potaz mnohost perspektiv a především tu </a:t>
            </a:r>
            <a:r>
              <a:rPr lang="cs-CZ" dirty="0" err="1"/>
              <a:t>emickou</a:t>
            </a:r>
            <a:r>
              <a:rPr lang="cs-CZ" dirty="0"/>
              <a:t> (pohled příslušníků daného společenství).</a:t>
            </a:r>
          </a:p>
          <a:p>
            <a:pPr marL="0" lvl="0" indent="0">
              <a:buNone/>
            </a:pPr>
            <a:r>
              <a:rPr lang="cs-CZ" dirty="0"/>
              <a:t>6. Výzkumné zaměření je flexibilní (</a:t>
            </a:r>
            <a:r>
              <a:rPr lang="cs-CZ" dirty="0" err="1"/>
              <a:t>progressive</a:t>
            </a:r>
            <a:r>
              <a:rPr lang="cs-CZ" dirty="0"/>
              <a:t> </a:t>
            </a:r>
            <a:r>
              <a:rPr lang="cs-CZ" dirty="0" err="1"/>
              <a:t>focusing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6761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54EC8-7CD3-A649-BBEC-850B68AF2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porozumění procesu společenské interakce: </a:t>
            </a:r>
            <a:r>
              <a:rPr lang="cs-CZ" dirty="0" err="1"/>
              <a:t>Becker</a:t>
            </a:r>
            <a:r>
              <a:rPr lang="cs-CZ" dirty="0"/>
              <a:t> (1953)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9ED14E-3327-454A-9FB2-D1D1E49BF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Sociální interakce ovlivňuje to, jak užíváme a reagujeme na užívání návykové látky a její efekty. (To, co víme o návykových látkách a jejich efektech, má vliv na identifikaci a manifestace jejich vlivů.)</a:t>
            </a:r>
          </a:p>
          <a:p>
            <a:r>
              <a:rPr lang="cs-CZ" dirty="0"/>
              <a:t>Moderní společnosti nejsou jednoduché organizace, ve kterých všichni souhlasí na pravidlech a jejich aplikaci. (příklad: Zeman)</a:t>
            </a:r>
          </a:p>
          <a:p>
            <a:r>
              <a:rPr lang="cs-CZ" dirty="0"/>
              <a:t>deviantní kariéry uživatelů drog: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vyhozen z práce, protože ho ostatní považují za neschopného práce, protože je závislý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hledá výdělek v ilegálních aktivitách – utvrzení deviantních rutin – spojení se s dalšími lidmi v podobné situaci – utvrzení statusu devianta</a:t>
            </a:r>
          </a:p>
        </p:txBody>
      </p:sp>
    </p:spTree>
    <p:extLst>
      <p:ext uri="{BB962C8B-B14F-4D97-AF65-F5344CB8AC3E}">
        <p14:creationId xmlns:p14="http://schemas.microsoft.com/office/powerpoint/2010/main" val="4097772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26B81-F182-A148-81D8-5E00FB99C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porozumění procesu společenské interakce: </a:t>
            </a:r>
            <a:r>
              <a:rPr lang="cs-CZ" dirty="0" err="1"/>
              <a:t>Becker</a:t>
            </a:r>
            <a:r>
              <a:rPr lang="cs-CZ" dirty="0"/>
              <a:t> (1953)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0F40A0-1582-3A49-A332-4472FB137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Výzkumná otázka: Jak se jedinec stane uživatelem marihuany? (kariéra uživatele marihuany)</a:t>
            </a:r>
          </a:p>
          <a:p>
            <a:r>
              <a:rPr lang="cs-CZ" dirty="0"/>
              <a:t>Specifičnost výzkumné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/>
              <a:t>obvyklá </a:t>
            </a:r>
            <a:r>
              <a:rPr lang="cs-CZ" dirty="0"/>
              <a:t>výzkumná otázka: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proč to dělají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hledání „background </a:t>
            </a:r>
            <a:r>
              <a:rPr lang="cs-CZ" dirty="0" err="1"/>
              <a:t>factors</a:t>
            </a:r>
            <a:r>
              <a:rPr lang="cs-CZ" dirty="0"/>
              <a:t>“ (psychologie)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Beckerův</a:t>
            </a:r>
            <a:r>
              <a:rPr lang="cs-CZ" dirty="0"/>
              <a:t> výzkum: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Deviantní motivy nevedou k deviantnímu chování, deviantní chování produkuje deviantní motivy a touhy -  „</a:t>
            </a:r>
            <a:r>
              <a:rPr lang="cs-CZ" dirty="0" err="1"/>
              <a:t>motives</a:t>
            </a:r>
            <a:r>
              <a:rPr lang="cs-CZ" dirty="0"/>
              <a:t> </a:t>
            </a:r>
            <a:r>
              <a:rPr lang="cs-CZ" dirty="0" err="1"/>
              <a:t>actually</a:t>
            </a:r>
            <a:r>
              <a:rPr lang="cs-CZ" dirty="0"/>
              <a:t> </a:t>
            </a:r>
            <a:r>
              <a:rPr lang="cs-CZ" dirty="0" err="1"/>
              <a:t>develop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deviant aktivity“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Vágní impulsy a touhy (</a:t>
            </a:r>
            <a:r>
              <a:rPr lang="cs-CZ" dirty="0" err="1"/>
              <a:t>nejčasteji</a:t>
            </a:r>
            <a:r>
              <a:rPr lang="cs-CZ" dirty="0"/>
              <a:t> zvědavost) jsou postupně transformovány do pevných vzorů chování pomocí společenské interpretace tělesné zkušenosti která je sama nejasná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98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668CA8-D7FF-3A45-A06B-4DF2D9AF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FE0BC-39D7-084E-BFD8-08889B90E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/>
            <a:r>
              <a:rPr lang="cs-CZ" dirty="0"/>
              <a:t>Cíl předmětu: osahat si kvalitativní výzkum, a to především jeho pozdější fáze</a:t>
            </a:r>
          </a:p>
          <a:p>
            <a:pPr fontAlgn="ctr"/>
            <a:r>
              <a:rPr lang="cs-CZ" dirty="0" err="1"/>
              <a:t>Moodle</a:t>
            </a:r>
            <a:r>
              <a:rPr lang="cs-CZ" dirty="0"/>
              <a:t> 1: Vybrané kvalitativní metody: nácvik</a:t>
            </a:r>
          </a:p>
          <a:p>
            <a:r>
              <a:rPr lang="cs-CZ" dirty="0"/>
              <a:t>Zadání úkolů a jejich odevzdávání</a:t>
            </a:r>
          </a:p>
          <a:p>
            <a:r>
              <a:rPr lang="cs-CZ" dirty="0"/>
              <a:t>Fórum pro diskuzi</a:t>
            </a:r>
          </a:p>
          <a:p>
            <a:r>
              <a:rPr lang="cs-CZ" dirty="0"/>
              <a:t>Splnění předmětu: rozhovor, přepis rozhovoru, kódování, popis vybraných kategorií</a:t>
            </a:r>
          </a:p>
          <a:p>
            <a:r>
              <a:rPr lang="cs-CZ" dirty="0"/>
              <a:t>Dnešní program: co stihneme z teorie, provedení rozhovoru, analýzy, psaní závěrečné zprávy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223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C8C8E-BAEB-D346-AA8F-4E24FC9F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porozumění procesu společenské interakce: </a:t>
            </a:r>
            <a:r>
              <a:rPr lang="cs-CZ" dirty="0" err="1"/>
              <a:t>Becker</a:t>
            </a:r>
            <a:r>
              <a:rPr lang="cs-CZ" dirty="0"/>
              <a:t> (1953)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C1E00E-0373-2747-9898-84DA8141C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Dvě oblasti zájmu: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vývoj individuálních a okamžitých tělesných zkušeností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marihuana a sociální kontrola</a:t>
            </a:r>
          </a:p>
          <a:p>
            <a:pPr marL="0" indent="0">
              <a:buNone/>
            </a:pPr>
            <a:r>
              <a:rPr lang="cs-CZ" dirty="0"/>
              <a:t>Východiska:</a:t>
            </a:r>
          </a:p>
          <a:p>
            <a:r>
              <a:rPr lang="cs-CZ" dirty="0"/>
              <a:t>Sekvence změn postojů a zkušeností, kterou vedou k užívání marihuany s požitkem, potěšením (non-</a:t>
            </a:r>
            <a:r>
              <a:rPr lang="cs-CZ" dirty="0" err="1"/>
              <a:t>compulsive</a:t>
            </a:r>
            <a:r>
              <a:rPr lang="cs-CZ" dirty="0"/>
              <a:t>, </a:t>
            </a:r>
            <a:r>
              <a:rPr lang="cs-CZ" dirty="0" err="1"/>
              <a:t>casual</a:t>
            </a:r>
            <a:r>
              <a:rPr lang="cs-CZ" dirty="0"/>
              <a:t>, ne jako status)</a:t>
            </a:r>
          </a:p>
          <a:p>
            <a:r>
              <a:rPr lang="cs-CZ" dirty="0"/>
              <a:t>Kritika psychologických vysvětlení – nedokážou nikdy vysvětlit, jak se všichni stávají uživateli</a:t>
            </a:r>
          </a:p>
          <a:p>
            <a:r>
              <a:rPr lang="cs-CZ" dirty="0"/>
              <a:t>Analytická indukce (postupuje podobně jako </a:t>
            </a:r>
            <a:r>
              <a:rPr lang="cs-CZ" dirty="0" err="1"/>
              <a:t>Lindesmith</a:t>
            </a:r>
            <a:r>
              <a:rPr lang="cs-CZ" dirty="0"/>
              <a:t>) – každý případ zakládá teorii (50 rozhovorů)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248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AE6F5B-022A-3F40-A82E-0E82F90B3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vývoj individuálních a okamžitých tělesných zkušeností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AFB626-B763-C143-B827-21EC253B3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Novicové obvykle mnoho nevědí – musí se to naučit a obvykle se to učí od ostatních</a:t>
            </a:r>
          </a:p>
          <a:p>
            <a:pPr marL="514350" indent="-514350">
              <a:buAutoNum type="arabicParenR"/>
            </a:pPr>
            <a:r>
              <a:rPr lang="cs-CZ" dirty="0" err="1"/>
              <a:t>Learning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technique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 err="1"/>
              <a:t>Learnign</a:t>
            </a:r>
            <a:r>
              <a:rPr lang="cs-CZ" dirty="0"/>
              <a:t> to </a:t>
            </a:r>
            <a:r>
              <a:rPr lang="cs-CZ" dirty="0" err="1"/>
              <a:t>perceive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symptoms</a:t>
            </a:r>
            <a:r>
              <a:rPr lang="cs-CZ" dirty="0"/>
              <a:t> and </a:t>
            </a:r>
            <a:r>
              <a:rPr lang="cs-CZ" dirty="0" err="1"/>
              <a:t>recognition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symptoms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 err="1"/>
              <a:t>Learnign</a:t>
            </a:r>
            <a:r>
              <a:rPr lang="cs-CZ" dirty="0"/>
              <a:t> to </a:t>
            </a:r>
            <a:r>
              <a:rPr lang="cs-CZ" dirty="0" err="1"/>
              <a:t>enjoy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: </a:t>
            </a:r>
            <a:r>
              <a:rPr lang="cs-CZ" dirty="0" err="1"/>
              <a:t>dizzy</a:t>
            </a:r>
            <a:r>
              <a:rPr lang="cs-CZ" dirty="0"/>
              <a:t>, </a:t>
            </a:r>
            <a:r>
              <a:rPr lang="cs-CZ" dirty="0" err="1"/>
              <a:t>thirsty</a:t>
            </a:r>
            <a:r>
              <a:rPr lang="cs-CZ" dirty="0"/>
              <a:t>, </a:t>
            </a:r>
            <a:r>
              <a:rPr lang="cs-CZ" dirty="0" err="1"/>
              <a:t>misjudging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and distance- are these </a:t>
            </a:r>
            <a:r>
              <a:rPr lang="cs-CZ" dirty="0" err="1"/>
              <a:t>things</a:t>
            </a:r>
            <a:r>
              <a:rPr lang="cs-CZ" dirty="0"/>
              <a:t> </a:t>
            </a:r>
            <a:r>
              <a:rPr lang="cs-CZ" dirty="0" err="1"/>
              <a:t>pleasurable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- uživatel se musí naučit definovat účinky jako příjemné</a:t>
            </a:r>
          </a:p>
          <a:p>
            <a:pPr marL="0" indent="0" algn="just">
              <a:buNone/>
            </a:pPr>
            <a:r>
              <a:rPr lang="cs-CZ" dirty="0"/>
              <a:t>Shrnutí: „In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proces he </a:t>
            </a:r>
            <a:r>
              <a:rPr lang="cs-CZ" dirty="0" err="1"/>
              <a:t>develops</a:t>
            </a:r>
            <a:r>
              <a:rPr lang="cs-CZ" dirty="0"/>
              <a:t> a </a:t>
            </a:r>
            <a:r>
              <a:rPr lang="cs-CZ" dirty="0" err="1"/>
              <a:t>dispostition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motivation</a:t>
            </a:r>
            <a:r>
              <a:rPr lang="cs-CZ" dirty="0"/>
              <a:t> to use marihuana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not and </a:t>
            </a:r>
            <a:r>
              <a:rPr lang="cs-CZ" dirty="0" err="1"/>
              <a:t>could</a:t>
            </a:r>
            <a:r>
              <a:rPr lang="cs-CZ" dirty="0"/>
              <a:t> not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he </a:t>
            </a:r>
            <a:r>
              <a:rPr lang="cs-CZ" dirty="0" err="1"/>
              <a:t>began</a:t>
            </a:r>
            <a:r>
              <a:rPr lang="cs-CZ" dirty="0"/>
              <a:t> use,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involves</a:t>
            </a:r>
            <a:r>
              <a:rPr lang="cs-CZ" dirty="0"/>
              <a:t> and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conceptions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grow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detailed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3030696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98C1C-4FA9-AA4B-844F-BA9477771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</a:t>
            </a:r>
            <a:r>
              <a:rPr lang="cs-CZ" dirty="0" err="1"/>
              <a:t>learning</a:t>
            </a:r>
            <a:r>
              <a:rPr lang="cs-CZ" dirty="0"/>
              <a:t> to </a:t>
            </a:r>
            <a:r>
              <a:rPr lang="cs-CZ" dirty="0" err="1"/>
              <a:t>perceive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(presence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symptoms</a:t>
            </a:r>
            <a:r>
              <a:rPr lang="cs-CZ" dirty="0"/>
              <a:t> and </a:t>
            </a:r>
            <a:r>
              <a:rPr lang="cs-CZ" dirty="0" err="1"/>
              <a:t>recognition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symptoms</a:t>
            </a:r>
            <a:r>
              <a:rPr lang="cs-CZ" dirty="0"/>
              <a:t>)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57D2C75-474E-A94A-B21F-4A5CC7A3EB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4844" y="1825625"/>
            <a:ext cx="498231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36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77573-A8EB-3945-836F-875E3399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Marihuana a sociální kontrola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7F98DE-2E1B-8044-83D6-A5040308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Sociální kontrola:</a:t>
            </a:r>
          </a:p>
          <a:p>
            <a:r>
              <a:rPr lang="cs-CZ" dirty="0"/>
              <a:t>Sociální kontrola je “automatizovaná“ jinak by nemohla ekonomicky fungovat</a:t>
            </a:r>
          </a:p>
          <a:p>
            <a:r>
              <a:rPr lang="cs-CZ" dirty="0"/>
              <a:t>Sociální kontrola je zvnitřněná (každý má definici deviace), i když nejprve odměny a tresty</a:t>
            </a:r>
          </a:p>
          <a:p>
            <a:r>
              <a:rPr lang="cs-CZ" dirty="0"/>
              <a:t>Výzkumná otázka: jak se tedy sankce sociální kontroly stávají neefektivními?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98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218F2-530C-5748-BAA3-041341154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Marihuana a sociální kontrola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D4953-03FD-5B43-B872-E0C95C90D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Základní druhy kontroly a příklady jejich neutralizace: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Kontrola skrze limitování dostupnosti marihuany. Neutralizace: získání zdrojů skrze zapojení do deviantních skupin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Kontrola skrze nutnost udržet neuživatele od zjištění o užívání marihuany (obava např. o vyhození z práce): Neutralizace: uživatel se naučí ovládat efekty, nebo si to aspoň myslí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Kontrola skrze definici užívání jako nemorálního (základní morální imperativ – jedinec je odpovědný za sebe a své racionální chování </a:t>
            </a:r>
            <a:r>
              <a:rPr lang="cs-CZ" dirty="0" err="1"/>
              <a:t>x</a:t>
            </a:r>
            <a:r>
              <a:rPr lang="cs-CZ" dirty="0"/>
              <a:t> stereotyp „</a:t>
            </a:r>
            <a:r>
              <a:rPr lang="cs-CZ" dirty="0" err="1"/>
              <a:t>dopefiend</a:t>
            </a:r>
            <a:r>
              <a:rPr lang="cs-CZ" dirty="0"/>
              <a:t>“ – jedinec, který porušuje tyto imperativy). Neutralizace: lidé, kteří pijí alkohol jsou daleko horší, neškodí to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900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C0B81-1367-0646-9B14-434DAAE5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základní role kvalitativního výzkumu podle </a:t>
            </a:r>
            <a:r>
              <a:rPr lang="cs-CZ" dirty="0" err="1"/>
              <a:t>Rhodese</a:t>
            </a:r>
            <a:r>
              <a:rPr lang="cs-CZ" dirty="0"/>
              <a:t> (2000)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9CD7-CEFD-024C-B43A-A7090D37F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1) Způsob porozumění žité zkušenosti a významům užívání drog z perspektivy jejich uživatelů</a:t>
            </a:r>
          </a:p>
          <a:p>
            <a:pPr marL="0" lvl="0" indent="0">
              <a:buNone/>
            </a:pPr>
            <a:r>
              <a:rPr lang="cs-CZ" dirty="0"/>
              <a:t>2) Způsob porozumění tomu, jak jsou žitá zkušenost a významy spojované s užíváním drog ovlivněny sociálním, kulturním a ekonomickým kontextem.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247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0F539-2902-0C42-BDE1-585D3492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rolí kvalitativního výzkumu (podle </a:t>
            </a:r>
            <a:r>
              <a:rPr lang="cs-CZ" dirty="0" err="1"/>
              <a:t>Rhodese</a:t>
            </a:r>
            <a:r>
              <a:rPr lang="cs-CZ" dirty="0"/>
              <a:t> 2000)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B6769C-FB06-7F4B-82FB-D6E1928AF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cs-CZ" dirty="0"/>
              <a:t>1. Dosahování a zkoumání skrytých částí populace (užívání ilegálních drog – skrytá aktivita) </a:t>
            </a:r>
          </a:p>
          <a:p>
            <a:pPr marL="0" lvl="0" indent="0" algn="just">
              <a:buNone/>
            </a:pPr>
            <a:r>
              <a:rPr lang="cs-CZ" dirty="0"/>
              <a:t>	</a:t>
            </a:r>
            <a:r>
              <a:rPr lang="cs-CZ" dirty="0" err="1"/>
              <a:t>Wiebel</a:t>
            </a:r>
            <a:r>
              <a:rPr lang="cs-CZ" dirty="0"/>
              <a:t> (1990, p. 6): „</a:t>
            </a:r>
            <a:r>
              <a:rPr lang="cs-CZ" dirty="0" err="1"/>
              <a:t>reaching</a:t>
            </a:r>
            <a:r>
              <a:rPr lang="cs-CZ" dirty="0"/>
              <a:t> </a:t>
            </a:r>
            <a:r>
              <a:rPr lang="cs-CZ" dirty="0" err="1"/>
              <a:t>hidden</a:t>
            </a:r>
            <a:r>
              <a:rPr lang="cs-CZ" dirty="0"/>
              <a:t> </a:t>
            </a:r>
            <a:r>
              <a:rPr lang="cs-CZ" dirty="0" err="1"/>
              <a:t>populations</a:t>
            </a:r>
            <a:r>
              <a:rPr lang="cs-CZ" dirty="0"/>
              <a:t>, </a:t>
            </a:r>
            <a:r>
              <a:rPr lang="cs-CZ" dirty="0" err="1"/>
              <a:t>whose</a:t>
            </a:r>
            <a:r>
              <a:rPr lang="cs-CZ" dirty="0"/>
              <a:t> ‘</a:t>
            </a:r>
            <a:r>
              <a:rPr lang="cs-CZ" dirty="0" err="1"/>
              <a:t>membership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	not </a:t>
            </a:r>
            <a:r>
              <a:rPr lang="cs-CZ" dirty="0" err="1"/>
              <a:t>readily</a:t>
            </a:r>
            <a:r>
              <a:rPr lang="cs-CZ" dirty="0"/>
              <a:t> </a:t>
            </a:r>
            <a:r>
              <a:rPr lang="cs-CZ" dirty="0" err="1"/>
              <a:t>distinguished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enumerated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	and/</a:t>
            </a:r>
            <a:r>
              <a:rPr lang="cs-CZ" dirty="0" err="1"/>
              <a:t>or</a:t>
            </a:r>
            <a:r>
              <a:rPr lang="cs-CZ" dirty="0"/>
              <a:t> 	</a:t>
            </a:r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capabilities</a:t>
            </a:r>
            <a:r>
              <a:rPr lang="cs-CZ" dirty="0"/>
              <a:t>’ snowball, </a:t>
            </a:r>
            <a:r>
              <a:rPr lang="cs-CZ" dirty="0" err="1"/>
              <a:t>purposive</a:t>
            </a:r>
            <a:r>
              <a:rPr lang="cs-CZ" dirty="0"/>
              <a:t>, </a:t>
            </a:r>
            <a:r>
              <a:rPr lang="cs-CZ" dirty="0" err="1"/>
              <a:t>quota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“.</a:t>
            </a:r>
          </a:p>
          <a:p>
            <a:pPr marL="0" lvl="0" indent="0" algn="just">
              <a:buNone/>
            </a:pPr>
            <a:r>
              <a:rPr lang="cs-CZ" dirty="0"/>
              <a:t>2. Porozumění zkušenostem a významům užívání drog (proč a jak lidé užívají drogy). </a:t>
            </a:r>
          </a:p>
          <a:p>
            <a:pPr marL="0" lvl="0" indent="0" algn="just">
              <a:buNone/>
            </a:pPr>
            <a:r>
              <a:rPr lang="cs-CZ" dirty="0"/>
              <a:t>	„</a:t>
            </a:r>
            <a:r>
              <a:rPr lang="cs-CZ" dirty="0" err="1"/>
              <a:t>Illicit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use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derives</a:t>
            </a:r>
            <a:r>
              <a:rPr lang="cs-CZ" dirty="0"/>
              <a:t> 	</a:t>
            </a:r>
            <a:r>
              <a:rPr lang="cs-CZ" dirty="0" err="1"/>
              <a:t>symbolic</a:t>
            </a:r>
            <a:r>
              <a:rPr lang="cs-CZ" dirty="0"/>
              <a:t> </a:t>
            </a:r>
            <a:r>
              <a:rPr lang="cs-CZ" dirty="0" err="1"/>
              <a:t>importance</a:t>
            </a:r>
            <a:r>
              <a:rPr lang="cs-CZ" dirty="0"/>
              <a:t>, and has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, 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contexts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	use“</a:t>
            </a:r>
          </a:p>
          <a:p>
            <a:pPr marL="0" lvl="0" indent="0" algn="just">
              <a:buNone/>
            </a:pPr>
            <a:r>
              <a:rPr lang="cs-CZ" dirty="0"/>
              <a:t>3. Porozumění společenskému kontextu užívání drog. </a:t>
            </a:r>
          </a:p>
          <a:p>
            <a:pPr marL="0" lvl="0" indent="0" algn="just">
              <a:buNone/>
            </a:pPr>
            <a:r>
              <a:rPr lang="cs-CZ" dirty="0"/>
              <a:t>	Jak se užívání drog, jeho význam a interpretace liší podle kontextu, jak je 	společensky organizován. </a:t>
            </a:r>
          </a:p>
          <a:p>
            <a:pPr marL="0" lvl="0" indent="0" algn="just">
              <a:buNone/>
            </a:pPr>
            <a:r>
              <a:rPr lang="cs-CZ" dirty="0"/>
              <a:t>	Příklad: podnikatel – uživatel, bezdomovec - uživatel, policista - neuživatel</a:t>
            </a:r>
          </a:p>
        </p:txBody>
      </p:sp>
    </p:spTree>
    <p:extLst>
      <p:ext uri="{BB962C8B-B14F-4D97-AF65-F5344CB8AC3E}">
        <p14:creationId xmlns:p14="http://schemas.microsoft.com/office/powerpoint/2010/main" val="1738638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2D827-51EB-B548-B3B7-B32FC57AD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rolí kvalitativního výzkumu (podle </a:t>
            </a:r>
            <a:r>
              <a:rPr lang="cs-CZ" dirty="0" err="1"/>
              <a:t>Rhodese</a:t>
            </a:r>
            <a:r>
              <a:rPr lang="cs-CZ" dirty="0"/>
              <a:t> 2000)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A49392-3973-0F47-8F7A-FF661ED0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cs-CZ" dirty="0"/>
              <a:t>4. Informování kvantitativního výzkumu. </a:t>
            </a:r>
          </a:p>
          <a:p>
            <a:pPr marL="971550" lvl="1" indent="-514350" algn="just">
              <a:buAutoNum type="alphaUcParenR"/>
            </a:pPr>
            <a:r>
              <a:rPr lang="cs-CZ" sz="2800" dirty="0"/>
              <a:t>tvorba smysluplných konstruktů</a:t>
            </a:r>
          </a:p>
          <a:p>
            <a:pPr marL="971550" lvl="1" indent="-514350" algn="just">
              <a:buAutoNum type="alphaUcParenR"/>
            </a:pPr>
            <a:r>
              <a:rPr lang="cs-CZ" sz="2800" dirty="0"/>
              <a:t>vhodná analýza a interpretace. </a:t>
            </a:r>
          </a:p>
          <a:p>
            <a:pPr marL="0" lvl="0" indent="0" algn="just">
              <a:buNone/>
            </a:pPr>
            <a:r>
              <a:rPr lang="cs-CZ" dirty="0"/>
              <a:t>5. Doplnění a zpochybňování kvantitativního výzkumu (především jeho východisek a postupů).</a:t>
            </a:r>
          </a:p>
          <a:p>
            <a:pPr marL="0" lvl="0" indent="0" algn="just">
              <a:buNone/>
            </a:pPr>
            <a:r>
              <a:rPr lang="cs-CZ" dirty="0"/>
              <a:t>6. Vytvoření efektivních intervencí a politik. </a:t>
            </a:r>
          </a:p>
          <a:p>
            <a:pPr marL="0" lvl="0" indent="0" algn="just">
              <a:buNone/>
            </a:pPr>
            <a:r>
              <a:rPr lang="cs-CZ" dirty="0"/>
              <a:t>	Umožňuje zaměřit politiky v souladu s místními normami a 	praktikami užívání drog. Nutno nejprve poznat všechny 	relevantní sociální procesy a aktéry situace: uživatele, 	poskytovatele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657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05962-770F-1540-8674-E68A30833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524E52-6142-C24A-8849-BA9FC7ED8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Opět se rozdělte do dvojic a diskutujte nad rolí kvalitativního výzkumu v </a:t>
            </a:r>
            <a:r>
              <a:rPr lang="cs-CZ" dirty="0" err="1"/>
              <a:t>adiktologii</a:t>
            </a:r>
            <a:r>
              <a:rPr lang="cs-CZ" dirty="0"/>
              <a:t> a sepište si, k čemu se hodí kvalitativní výzkum</a:t>
            </a:r>
          </a:p>
          <a:p>
            <a:r>
              <a:rPr lang="cs-CZ" dirty="0"/>
              <a:t>Pak si opět vzájemně představíme</a:t>
            </a:r>
          </a:p>
        </p:txBody>
      </p:sp>
    </p:spTree>
    <p:extLst>
      <p:ext uri="{BB962C8B-B14F-4D97-AF65-F5344CB8AC3E}">
        <p14:creationId xmlns:p14="http://schemas.microsoft.com/office/powerpoint/2010/main" val="19333453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F5492-CB8D-8F48-9B25-941E18E16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9243"/>
          </a:xfrm>
        </p:spPr>
        <p:txBody>
          <a:bodyPr/>
          <a:lstStyle/>
          <a:p>
            <a:r>
              <a:rPr lang="cs-CZ" dirty="0"/>
              <a:t>Základní metody a techniky kvalitativního výzkumu</a:t>
            </a:r>
          </a:p>
        </p:txBody>
      </p:sp>
    </p:spTree>
    <p:extLst>
      <p:ext uri="{BB962C8B-B14F-4D97-AF65-F5344CB8AC3E}">
        <p14:creationId xmlns:p14="http://schemas.microsoft.com/office/powerpoint/2010/main" val="66172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C592E-67AE-6C4B-AB10-5EFD90922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1A03F-E806-F746-9BE5-5045CBAD2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353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1FFAD-22D4-2143-A015-CE699372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72C75D-CFA4-B445-B59D-5959897E5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Etnografie/zúčastněné pozorování</a:t>
            </a:r>
          </a:p>
          <a:p>
            <a:r>
              <a:rPr lang="cs-CZ" dirty="0"/>
              <a:t>Přístup k sběru dat – </a:t>
            </a:r>
            <a:r>
              <a:rPr lang="cs-CZ" i="1" dirty="0"/>
              <a:t>„výzkumník je ponořen v určitém společenském prostředí po určitý čas proto, aby pozoroval a poslouchal za účelem získání bližšího poznání společenské kultury</a:t>
            </a:r>
            <a:r>
              <a:rPr lang="cs-CZ" dirty="0"/>
              <a:t>. (</a:t>
            </a:r>
            <a:r>
              <a:rPr lang="cs-CZ" dirty="0" err="1"/>
              <a:t>Bryman</a:t>
            </a:r>
            <a:r>
              <a:rPr lang="cs-CZ" dirty="0"/>
              <a:t>, 2012)</a:t>
            </a:r>
          </a:p>
          <a:p>
            <a:r>
              <a:rPr lang="cs-CZ" dirty="0"/>
              <a:t>Důležitost vedení výzkumného deníku – zápisků, popisu</a:t>
            </a:r>
          </a:p>
          <a:p>
            <a:r>
              <a:rPr lang="cs-CZ" dirty="0"/>
              <a:t>„</a:t>
            </a:r>
            <a:r>
              <a:rPr lang="cs-CZ" dirty="0" err="1"/>
              <a:t>thick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“</a:t>
            </a:r>
          </a:p>
          <a:p>
            <a:r>
              <a:rPr lang="cs-CZ" dirty="0"/>
              <a:t>Výzkumník tráví ve výzkumném poli delší čas (třeba rok)</a:t>
            </a:r>
          </a:p>
          <a:p>
            <a:r>
              <a:rPr lang="cs-CZ" dirty="0"/>
              <a:t>Získání důvěry</a:t>
            </a:r>
          </a:p>
          <a:p>
            <a:r>
              <a:rPr lang="cs-CZ" dirty="0"/>
              <a:t>https://</a:t>
            </a:r>
            <a:r>
              <a:rPr lang="cs-CZ" dirty="0" err="1"/>
              <a:t>www.youtube.com</a:t>
            </a:r>
            <a:r>
              <a:rPr lang="cs-CZ" dirty="0"/>
              <a:t>/</a:t>
            </a:r>
            <a:r>
              <a:rPr lang="cs-CZ" dirty="0" err="1"/>
              <a:t>watch?v</a:t>
            </a:r>
            <a:r>
              <a:rPr lang="cs-CZ" dirty="0"/>
              <a:t>=yRq1AhFAN-4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5607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3D037-6E41-D14D-B02E-5B1512848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rozhovory (Miller et al.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E585B-77F7-9148-9FE3-4BE9C3EC0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“interview age”  (Silverman, 20012)</a:t>
            </a:r>
            <a:endParaRPr lang="cs-CZ" dirty="0"/>
          </a:p>
          <a:p>
            <a:r>
              <a:rPr lang="en-US" dirty="0" err="1"/>
              <a:t>nejvíce</a:t>
            </a:r>
            <a:r>
              <a:rPr lang="en-US" dirty="0"/>
              <a:t> </a:t>
            </a:r>
            <a:r>
              <a:rPr lang="en-US" dirty="0" err="1"/>
              <a:t>využívané</a:t>
            </a:r>
            <a:r>
              <a:rPr lang="en-US" dirty="0"/>
              <a:t> v </a:t>
            </a:r>
            <a:r>
              <a:rPr lang="en-US" dirty="0" err="1"/>
              <a:t>kvalitativním</a:t>
            </a:r>
            <a:r>
              <a:rPr lang="en-US" dirty="0"/>
              <a:t> </a:t>
            </a:r>
            <a:r>
              <a:rPr lang="en-US" dirty="0" err="1"/>
              <a:t>adiktologickém</a:t>
            </a:r>
            <a:r>
              <a:rPr lang="en-US" dirty="0"/>
              <a:t> </a:t>
            </a:r>
            <a:r>
              <a:rPr lang="en-US" dirty="0" err="1"/>
              <a:t>výzkumu</a:t>
            </a:r>
            <a:endParaRPr lang="en-US" dirty="0"/>
          </a:p>
          <a:p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dirty="0" err="1"/>
              <a:t>rozhovorů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Strukturované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Polostrukturované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Hloubkové</a:t>
            </a:r>
            <a:r>
              <a:rPr lang="en-US" dirty="0"/>
              <a:t> (“open-ended conversation”)</a:t>
            </a:r>
          </a:p>
        </p:txBody>
      </p:sp>
    </p:spTree>
    <p:extLst>
      <p:ext uri="{BB962C8B-B14F-4D97-AF65-F5344CB8AC3E}">
        <p14:creationId xmlns:p14="http://schemas.microsoft.com/office/powerpoint/2010/main" val="35834418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87693-BE0E-884C-9DDD-73C69170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rozhovory (Miller et al. 2010)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99A77E-E7B0-3D41-BE1A-8950FD983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Empatická neutralita</a:t>
            </a:r>
          </a:p>
          <a:p>
            <a:r>
              <a:rPr lang="cs-CZ" dirty="0" err="1"/>
              <a:t>Ko</a:t>
            </a:r>
            <a:r>
              <a:rPr lang="cs-CZ" dirty="0"/>
              <a:t>-produkce významů (interakce)</a:t>
            </a:r>
          </a:p>
          <a:p>
            <a:r>
              <a:rPr lang="cs-CZ" dirty="0"/>
              <a:t>Respondent není pasivní nositel informace</a:t>
            </a:r>
          </a:p>
          <a:p>
            <a:r>
              <a:rPr lang="cs-CZ" dirty="0"/>
              <a:t>Rozhovory nejsou neproblematické zdroje k odkrytí porozumění a žité zkušenosti</a:t>
            </a:r>
          </a:p>
          <a:p>
            <a:r>
              <a:rPr lang="cs-CZ" dirty="0"/>
              <a:t>Respondenti berou v potaz stejně jako v jiné interakci, kdo je výzkumník, co výzkumníci mohou vědět (odborník </a:t>
            </a:r>
            <a:r>
              <a:rPr lang="cs-CZ" dirty="0" err="1"/>
              <a:t>vs</a:t>
            </a:r>
            <a:r>
              <a:rPr lang="cs-CZ" dirty="0"/>
              <a:t> neodborník, stud) mohou vědět a jaká je jejich pozice ve vzájemných vztazích (</a:t>
            </a:r>
            <a:r>
              <a:rPr lang="cs-CZ" dirty="0" err="1"/>
              <a:t>Baker</a:t>
            </a:r>
            <a:r>
              <a:rPr lang="cs-CZ" dirty="0"/>
              <a:t> 1984 in Miller et al. 2010)</a:t>
            </a:r>
          </a:p>
          <a:p>
            <a:r>
              <a:rPr lang="en-US" dirty="0" err="1"/>
              <a:t>Normativní</a:t>
            </a:r>
            <a:r>
              <a:rPr lang="en-US" dirty="0"/>
              <a:t> </a:t>
            </a:r>
            <a:r>
              <a:rPr lang="en-US" dirty="0" err="1"/>
              <a:t>zodpovědnost</a:t>
            </a:r>
            <a:r>
              <a:rPr lang="en-US" dirty="0"/>
              <a:t> – co </a:t>
            </a:r>
            <a:r>
              <a:rPr lang="en-US" dirty="0" err="1"/>
              <a:t>respondenti</a:t>
            </a:r>
            <a:r>
              <a:rPr lang="en-US" dirty="0"/>
              <a:t> </a:t>
            </a:r>
            <a:r>
              <a:rPr lang="en-US" dirty="0" err="1"/>
              <a:t>vnímají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“</a:t>
            </a:r>
            <a:r>
              <a:rPr lang="en-US" dirty="0" err="1"/>
              <a:t>správné</a:t>
            </a:r>
            <a:r>
              <a:rPr lang="en-US" dirty="0"/>
              <a:t>” a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vymezují</a:t>
            </a:r>
            <a:r>
              <a:rPr lang="en-US" dirty="0"/>
              <a:t> (</a:t>
            </a:r>
            <a:r>
              <a:rPr lang="en-US" dirty="0" err="1"/>
              <a:t>příklad</a:t>
            </a:r>
            <a:r>
              <a:rPr lang="en-US" dirty="0"/>
              <a:t>: dealer)</a:t>
            </a:r>
            <a:endParaRPr lang="cs-CZ" dirty="0"/>
          </a:p>
          <a:p>
            <a:r>
              <a:rPr lang="en-US" dirty="0" err="1"/>
              <a:t>Reflexivní</a:t>
            </a:r>
            <a:r>
              <a:rPr lang="en-US" dirty="0"/>
              <a:t> </a:t>
            </a:r>
            <a:r>
              <a:rPr lang="en-US" dirty="0" err="1"/>
              <a:t>kritika</a:t>
            </a:r>
            <a:r>
              <a:rPr lang="en-US" dirty="0"/>
              <a:t> </a:t>
            </a:r>
            <a:r>
              <a:rPr lang="en-US" dirty="0" err="1"/>
              <a:t>ko-produkce</a:t>
            </a:r>
            <a:r>
              <a:rPr lang="en-US" dirty="0"/>
              <a:t> </a:t>
            </a:r>
            <a:r>
              <a:rPr lang="en-US" dirty="0" err="1"/>
              <a:t>dat</a:t>
            </a:r>
            <a:endParaRPr lang="cs-CZ" dirty="0"/>
          </a:p>
          <a:p>
            <a:r>
              <a:rPr lang="en-US" dirty="0" err="1"/>
              <a:t>Zaměření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se </a:t>
            </a:r>
            <a:r>
              <a:rPr lang="en-US" dirty="0" err="1"/>
              <a:t>posouvá</a:t>
            </a:r>
            <a:r>
              <a:rPr lang="en-US" dirty="0"/>
              <a:t> z “assembled” </a:t>
            </a:r>
            <a:r>
              <a:rPr lang="en-US" dirty="0" err="1"/>
              <a:t>na</a:t>
            </a:r>
            <a:r>
              <a:rPr lang="en-US" dirty="0"/>
              <a:t> “assembly” (Holstein a </a:t>
            </a:r>
            <a:r>
              <a:rPr lang="en-US" dirty="0" err="1"/>
              <a:t>Gubrium</a:t>
            </a:r>
            <a:r>
              <a:rPr lang="en-US" dirty="0"/>
              <a:t> 1997 </a:t>
            </a:r>
            <a:r>
              <a:rPr lang="cs-CZ" dirty="0"/>
              <a:t>in Miller et al. 2010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8776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F83AE-34F7-624B-9DB0-B89C1B32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využití kvalitativního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CA2596-28E2-FC4D-B369-4E280BB6A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Přínos etnografického výzkumu k tvorbě intervenčních opatření proti šíření AIDS a k informování kvantitativního výzkumu</a:t>
            </a:r>
          </a:p>
          <a:p>
            <a:r>
              <a:rPr lang="cs-CZ" dirty="0"/>
              <a:t>Přínos kvalitativních rozhovorů</a:t>
            </a:r>
          </a:p>
        </p:txBody>
      </p:sp>
    </p:spTree>
    <p:extLst>
      <p:ext uri="{BB962C8B-B14F-4D97-AF65-F5344CB8AC3E}">
        <p14:creationId xmlns:p14="http://schemas.microsoft.com/office/powerpoint/2010/main" val="30289028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1558B-83B1-BC43-9D9B-943A36FB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Přínos etnografického výzkumu k tvorbě intervenčních opatření proti šíření AIDS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C26C79-CD69-E541-8481-B1A08BE5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Etnografie jako klíčová komponenta v 80., 90. letech. (</a:t>
            </a:r>
            <a:r>
              <a:rPr lang="cs-CZ" dirty="0" err="1"/>
              <a:t>Wiebel</a:t>
            </a:r>
            <a:r>
              <a:rPr lang="cs-CZ" dirty="0"/>
              <a:t> 1996)</a:t>
            </a:r>
          </a:p>
          <a:p>
            <a:r>
              <a:rPr lang="cs-CZ" dirty="0"/>
              <a:t>Důvod k úspěchu: </a:t>
            </a:r>
          </a:p>
          <a:p>
            <a:pPr marL="0" indent="0">
              <a:buNone/>
            </a:pPr>
            <a:r>
              <a:rPr lang="cs-CZ" dirty="0"/>
              <a:t>1) nedostatek znalostí - proč a jak uživatelé sdílejí injekční materiál a </a:t>
            </a:r>
            <a:r>
              <a:rPr lang="cs-CZ" dirty="0" err="1"/>
              <a:t>paraphernalia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nedostatek znalostí o tom, jaké efektivní strategie mohou být použity. (</a:t>
            </a:r>
            <a:r>
              <a:rPr lang="cs-CZ" dirty="0" err="1"/>
              <a:t>Wiebel</a:t>
            </a:r>
            <a:r>
              <a:rPr lang="cs-CZ" dirty="0"/>
              <a:t> 1996)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1193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24BDA-3CC0-BA46-A604-705E5CE63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Sociální organizace a podpora snižování rizik (</a:t>
            </a:r>
            <a:r>
              <a:rPr lang="cs-CZ" dirty="0" err="1"/>
              <a:t>Wiebel</a:t>
            </a:r>
            <a:r>
              <a:rPr lang="cs-CZ" dirty="0"/>
              <a:t> 1996)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918C11-A118-BF40-B105-93BB4459A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Příklad vlivu lokální sociální organizace</a:t>
            </a:r>
          </a:p>
          <a:p>
            <a:r>
              <a:rPr lang="cs-CZ" dirty="0" err="1"/>
              <a:t>Ramos</a:t>
            </a:r>
            <a:r>
              <a:rPr lang="cs-CZ" dirty="0"/>
              <a:t>, R. (1989) ‘To </a:t>
            </a:r>
            <a:r>
              <a:rPr lang="cs-CZ" dirty="0" err="1"/>
              <a:t>be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fire</a:t>
            </a:r>
            <a:r>
              <a:rPr lang="cs-CZ" dirty="0"/>
              <a:t>: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trends</a:t>
            </a:r>
            <a:r>
              <a:rPr lang="cs-CZ" dirty="0"/>
              <a:t> in El </a:t>
            </a:r>
            <a:r>
              <a:rPr lang="cs-CZ" dirty="0" err="1"/>
              <a:t>Paso</a:t>
            </a:r>
            <a:r>
              <a:rPr lang="cs-CZ" dirty="0"/>
              <a:t>, Texas’, in </a:t>
            </a:r>
            <a:r>
              <a:rPr lang="cs-CZ" i="1" dirty="0" err="1"/>
              <a:t>Community</a:t>
            </a:r>
            <a:r>
              <a:rPr lang="cs-CZ" i="1" dirty="0"/>
              <a:t> Epidemiology </a:t>
            </a:r>
            <a:r>
              <a:rPr lang="cs-CZ" i="1" dirty="0" err="1"/>
              <a:t>Work</a:t>
            </a:r>
            <a:r>
              <a:rPr lang="cs-CZ" i="1" dirty="0"/>
              <a:t> Group: </a:t>
            </a:r>
            <a:r>
              <a:rPr lang="cs-CZ" i="1" dirty="0" err="1"/>
              <a:t>Epidemiologic</a:t>
            </a:r>
            <a:r>
              <a:rPr lang="cs-CZ" i="1" dirty="0"/>
              <a:t> </a:t>
            </a:r>
            <a:r>
              <a:rPr lang="cs-CZ" i="1" dirty="0" err="1"/>
              <a:t>Trends</a:t>
            </a:r>
            <a:r>
              <a:rPr lang="cs-CZ" i="1" dirty="0"/>
              <a:t> in </a:t>
            </a:r>
            <a:r>
              <a:rPr lang="cs-CZ" i="1" dirty="0" err="1"/>
              <a:t>Drug</a:t>
            </a:r>
            <a:r>
              <a:rPr lang="cs-CZ" i="1" dirty="0"/>
              <a:t> Abuse, </a:t>
            </a:r>
            <a:r>
              <a:rPr lang="cs-CZ" i="1" dirty="0" err="1"/>
              <a:t>Proceedings</a:t>
            </a:r>
            <a:r>
              <a:rPr lang="cs-CZ" i="1" dirty="0"/>
              <a:t> June 1989, </a:t>
            </a:r>
            <a:r>
              <a:rPr lang="cs-CZ" dirty="0"/>
              <a:t>US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Printing</a:t>
            </a:r>
            <a:r>
              <a:rPr lang="cs-CZ" dirty="0"/>
              <a:t> Office 248–963:00768. </a:t>
            </a:r>
          </a:p>
          <a:p>
            <a:r>
              <a:rPr lang="cs-CZ" dirty="0"/>
              <a:t>Vliv policie a specifického vymáhání práva.</a:t>
            </a:r>
          </a:p>
          <a:p>
            <a:r>
              <a:rPr lang="cs-CZ" dirty="0"/>
              <a:t>Tak riziková situace, že u sebe uživatelé nenosili stříkačky.</a:t>
            </a:r>
          </a:p>
          <a:p>
            <a:r>
              <a:rPr lang="cs-CZ" dirty="0"/>
              <a:t>Dva druhy „dealerů“: 1) prodávají drogy, 2) prodávají injekční materiál a mají nízký status.</a:t>
            </a:r>
          </a:p>
          <a:p>
            <a:r>
              <a:rPr lang="cs-CZ" dirty="0"/>
              <a:t>Intervence: třeba zaměřit na druhý typ „dealerů“, poučit o bezpečném užívání a o “ekonomičnosti tohoto přístupu“.</a:t>
            </a:r>
          </a:p>
        </p:txBody>
      </p:sp>
    </p:spTree>
    <p:extLst>
      <p:ext uri="{BB962C8B-B14F-4D97-AF65-F5344CB8AC3E}">
        <p14:creationId xmlns:p14="http://schemas.microsoft.com/office/powerpoint/2010/main" val="6335051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36A24-E1F6-2E47-B198-7EA4BBA20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2) Popis procesu injekčního užití (</a:t>
            </a:r>
            <a:r>
              <a:rPr lang="cs-CZ" dirty="0" err="1"/>
              <a:t>Koester</a:t>
            </a:r>
            <a:r>
              <a:rPr lang="cs-CZ" dirty="0"/>
              <a:t>, 1996) a identifikace vysoce rizikových praktik skrze přímé pozorování (</a:t>
            </a:r>
            <a:r>
              <a:rPr lang="cs-CZ" dirty="0" err="1"/>
              <a:t>Wiebel</a:t>
            </a:r>
            <a:r>
              <a:rPr lang="cs-CZ" dirty="0"/>
              <a:t>, 1996)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B924F9-6C64-3047-82A2-529DBF465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Výzkumné subjekty se staly experty pro popis procesu injekčního užívání (není jen moment „vstříknutí“, liší se podle lokalit)</a:t>
            </a:r>
          </a:p>
          <a:p>
            <a:r>
              <a:rPr lang="cs-CZ" dirty="0"/>
              <a:t>Zavedli termín: „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sharing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709312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50252-B1FD-EA4B-B997-F1132798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praktiky (</a:t>
            </a:r>
            <a:r>
              <a:rPr lang="cs-CZ" dirty="0" err="1"/>
              <a:t>Koester</a:t>
            </a:r>
            <a:r>
              <a:rPr lang="cs-CZ" dirty="0"/>
              <a:t>, 1996)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1B29D9-44A8-174F-895F-04AB77B8A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rinsing</a:t>
            </a:r>
            <a:r>
              <a:rPr lang="cs-CZ" dirty="0"/>
              <a:t> </a:t>
            </a:r>
            <a:r>
              <a:rPr lang="cs-CZ" dirty="0" err="1"/>
              <a:t>previously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(s) in a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water</a:t>
            </a:r>
            <a:r>
              <a:rPr lang="cs-CZ" dirty="0"/>
              <a:t> </a:t>
            </a:r>
            <a:r>
              <a:rPr lang="cs-CZ" dirty="0" err="1"/>
              <a:t>container</a:t>
            </a:r>
            <a:r>
              <a:rPr lang="cs-CZ" dirty="0"/>
              <a:t> prior to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preparation</a:t>
            </a:r>
            <a:r>
              <a:rPr lang="cs-CZ" dirty="0"/>
              <a:t> and </a:t>
            </a:r>
            <a:r>
              <a:rPr lang="cs-CZ" dirty="0" err="1"/>
              <a:t>injection</a:t>
            </a:r>
            <a:r>
              <a:rPr lang="cs-CZ" dirty="0"/>
              <a:t>;</a:t>
            </a:r>
          </a:p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participant’s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to </a:t>
            </a:r>
            <a:r>
              <a:rPr lang="cs-CZ" dirty="0" err="1"/>
              <a:t>draw</a:t>
            </a:r>
            <a:r>
              <a:rPr lang="cs-CZ" dirty="0"/>
              <a:t> up </a:t>
            </a:r>
            <a:r>
              <a:rPr lang="cs-CZ" dirty="0" err="1"/>
              <a:t>water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dissolving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;</a:t>
            </a:r>
          </a:p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rubber</a:t>
            </a:r>
            <a:r>
              <a:rPr lang="cs-CZ" dirty="0"/>
              <a:t>, </a:t>
            </a:r>
            <a:r>
              <a:rPr lang="cs-CZ" dirty="0" err="1"/>
              <a:t>internal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participant’s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</a:t>
            </a:r>
            <a:r>
              <a:rPr lang="cs-CZ" dirty="0" err="1"/>
              <a:t>plunger</a:t>
            </a:r>
            <a:r>
              <a:rPr lang="cs-CZ" dirty="0"/>
              <a:t> to mix </a:t>
            </a:r>
            <a:r>
              <a:rPr lang="cs-CZ" dirty="0" err="1"/>
              <a:t>water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;</a:t>
            </a:r>
          </a:p>
          <a:p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participant’s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to </a:t>
            </a:r>
            <a:r>
              <a:rPr lang="cs-CZ" dirty="0" err="1"/>
              <a:t>measure</a:t>
            </a:r>
            <a:r>
              <a:rPr lang="cs-CZ" dirty="0"/>
              <a:t> and </a:t>
            </a:r>
            <a:r>
              <a:rPr lang="cs-CZ" dirty="0" err="1"/>
              <a:t>distribute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 to </a:t>
            </a:r>
            <a:r>
              <a:rPr lang="cs-CZ" dirty="0" err="1"/>
              <a:t>each</a:t>
            </a:r>
            <a:r>
              <a:rPr lang="cs-CZ" dirty="0"/>
              <a:t> participant; </a:t>
            </a:r>
            <a:r>
              <a:rPr lang="cs-CZ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occurs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backloading</a:t>
            </a:r>
            <a:r>
              <a:rPr lang="cs-CZ" dirty="0"/>
              <a:t>, </a:t>
            </a:r>
            <a:r>
              <a:rPr lang="cs-CZ" dirty="0" err="1"/>
              <a:t>frontloading</a:t>
            </a:r>
            <a:r>
              <a:rPr lang="cs-CZ" dirty="0"/>
              <a:t> (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squirting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donor </a:t>
            </a:r>
            <a:r>
              <a:rPr lang="cs-CZ" dirty="0" err="1"/>
              <a:t>syringe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receiving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), </a:t>
            </a:r>
            <a:r>
              <a:rPr lang="cs-CZ" dirty="0" err="1"/>
              <a:t>or</a:t>
            </a:r>
            <a:r>
              <a:rPr lang="cs-CZ" dirty="0"/>
              <a:t> by </a:t>
            </a:r>
            <a:r>
              <a:rPr lang="cs-CZ" dirty="0" err="1"/>
              <a:t>squirting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’ </a:t>
            </a:r>
            <a:r>
              <a:rPr lang="cs-CZ" dirty="0" err="1"/>
              <a:t>shares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cooker</a:t>
            </a:r>
            <a:r>
              <a:rPr lang="cs-CZ" dirty="0"/>
              <a:t>;</a:t>
            </a:r>
          </a:p>
          <a:p>
            <a:r>
              <a:rPr lang="cs-CZ" dirty="0" err="1"/>
              <a:t>drawing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a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cotton</a:t>
            </a:r>
            <a:r>
              <a:rPr lang="cs-CZ" dirty="0"/>
              <a:t> </a:t>
            </a:r>
            <a:r>
              <a:rPr lang="cs-CZ" dirty="0" err="1"/>
              <a:t>filter</a:t>
            </a:r>
            <a:r>
              <a:rPr lang="cs-CZ" dirty="0"/>
              <a:t>;</a:t>
            </a:r>
          </a:p>
          <a:p>
            <a:r>
              <a:rPr lang="cs-CZ" dirty="0" err="1"/>
              <a:t>returning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cooker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to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injector’s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injector</a:t>
            </a:r>
            <a:r>
              <a:rPr lang="cs-CZ" dirty="0"/>
              <a:t> </a:t>
            </a:r>
            <a:r>
              <a:rPr lang="cs-CZ" dirty="0" err="1"/>
              <a:t>inadvertently</a:t>
            </a:r>
            <a:r>
              <a:rPr lang="cs-CZ" dirty="0"/>
              <a:t> </a:t>
            </a:r>
            <a:r>
              <a:rPr lang="cs-CZ" dirty="0" err="1"/>
              <a:t>draws</a:t>
            </a:r>
            <a:r>
              <a:rPr lang="cs-CZ" dirty="0"/>
              <a:t> up more </a:t>
            </a:r>
            <a:r>
              <a:rPr lang="cs-CZ" dirty="0" err="1"/>
              <a:t>than</a:t>
            </a:r>
            <a:r>
              <a:rPr lang="cs-CZ" dirty="0"/>
              <a:t> his/her </a:t>
            </a:r>
            <a:r>
              <a:rPr lang="cs-CZ" dirty="0" err="1"/>
              <a:t>share</a:t>
            </a:r>
            <a:r>
              <a:rPr lang="cs-CZ" dirty="0"/>
              <a:t>;</a:t>
            </a:r>
          </a:p>
          <a:p>
            <a:r>
              <a:rPr lang="cs-CZ" dirty="0" err="1"/>
              <a:t>returning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drug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cooker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another’s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to ‘</a:t>
            </a:r>
            <a:r>
              <a:rPr lang="cs-CZ" dirty="0" err="1"/>
              <a:t>kick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a taste’;</a:t>
            </a:r>
          </a:p>
          <a:p>
            <a:r>
              <a:rPr lang="cs-CZ" dirty="0"/>
              <a:t>‘</a:t>
            </a:r>
            <a:r>
              <a:rPr lang="cs-CZ" dirty="0" err="1"/>
              <a:t>beating</a:t>
            </a:r>
            <a:r>
              <a:rPr lang="cs-CZ" dirty="0"/>
              <a:t> a </a:t>
            </a:r>
            <a:r>
              <a:rPr lang="cs-CZ" dirty="0" err="1"/>
              <a:t>cotton</a:t>
            </a:r>
            <a:r>
              <a:rPr lang="cs-CZ" dirty="0"/>
              <a:t>’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placed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needles</a:t>
            </a:r>
            <a:r>
              <a:rPr lang="cs-CZ" dirty="0"/>
              <a:t> in to </a:t>
            </a:r>
            <a:r>
              <a:rPr lang="cs-CZ" dirty="0" err="1"/>
              <a:t>draw</a:t>
            </a:r>
            <a:r>
              <a:rPr lang="cs-CZ" dirty="0"/>
              <a:t> up </a:t>
            </a:r>
            <a:r>
              <a:rPr lang="cs-CZ" dirty="0" err="1"/>
              <a:t>their</a:t>
            </a:r>
            <a:r>
              <a:rPr lang="cs-CZ" dirty="0"/>
              <a:t> dose; </a:t>
            </a:r>
          </a:p>
          <a:p>
            <a:r>
              <a:rPr lang="cs-CZ" dirty="0"/>
              <a:t> </a:t>
            </a:r>
            <a:r>
              <a:rPr lang="cs-CZ" dirty="0" err="1"/>
              <a:t>rinsing</a:t>
            </a:r>
            <a:r>
              <a:rPr lang="cs-CZ" dirty="0"/>
              <a:t> a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syringe</a:t>
            </a:r>
            <a:r>
              <a:rPr lang="cs-CZ" dirty="0"/>
              <a:t> in </a:t>
            </a:r>
            <a:r>
              <a:rPr lang="cs-CZ" dirty="0" err="1"/>
              <a:t>water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previously</a:t>
            </a:r>
            <a:r>
              <a:rPr lang="cs-CZ" dirty="0"/>
              <a:t> </a:t>
            </a:r>
            <a:r>
              <a:rPr lang="cs-CZ" dirty="0" err="1"/>
              <a:t>placed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syringes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mixing</a:t>
            </a:r>
            <a:r>
              <a:rPr lang="cs-CZ" dirty="0"/>
              <a:t> and </a:t>
            </a:r>
            <a:r>
              <a:rPr lang="cs-CZ" dirty="0" err="1"/>
              <a:t>rinsing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59449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AA399-D931-5A43-A260-CD3620CA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a intervence (</a:t>
            </a:r>
            <a:r>
              <a:rPr lang="cs-CZ" dirty="0" err="1"/>
              <a:t>Wiebel</a:t>
            </a:r>
            <a:r>
              <a:rPr lang="cs-CZ" dirty="0"/>
              <a:t>, 1996)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E5A94B-3EE1-3642-BD12-490BCB041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Sdílení vody z barelu</a:t>
            </a:r>
          </a:p>
          <a:p>
            <a:r>
              <a:rPr lang="cs-CZ" dirty="0"/>
              <a:t>Intervence: rozdávání malých nádob se sterilní vodou</a:t>
            </a:r>
          </a:p>
        </p:txBody>
      </p:sp>
    </p:spTree>
    <p:extLst>
      <p:ext uri="{BB962C8B-B14F-4D97-AF65-F5344CB8AC3E}">
        <p14:creationId xmlns:p14="http://schemas.microsoft.com/office/powerpoint/2010/main" val="22023479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26AFF8-0620-F545-AEAF-FB8E8E275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Typologie „</a:t>
            </a:r>
            <a:r>
              <a:rPr lang="cs-CZ" dirty="0" err="1"/>
              <a:t>Shooting</a:t>
            </a:r>
            <a:r>
              <a:rPr lang="cs-CZ" dirty="0"/>
              <a:t> </a:t>
            </a:r>
            <a:r>
              <a:rPr lang="cs-CZ" dirty="0" err="1"/>
              <a:t>galleries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201F6E-3A95-FB46-8E8F-A8AFFA1C3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‘</a:t>
            </a:r>
            <a:r>
              <a:rPr lang="cs-CZ" dirty="0" err="1"/>
              <a:t>the</a:t>
            </a:r>
            <a:r>
              <a:rPr lang="cs-CZ" dirty="0"/>
              <a:t> cash </a:t>
            </a:r>
            <a:r>
              <a:rPr lang="cs-CZ" dirty="0" err="1"/>
              <a:t>gallery</a:t>
            </a:r>
            <a:r>
              <a:rPr lang="cs-CZ" dirty="0"/>
              <a:t>’ – komerční, receptivní k intervencím</a:t>
            </a:r>
          </a:p>
          <a:p>
            <a:pPr lvl="0"/>
            <a:r>
              <a:rPr lang="cs-CZ" dirty="0"/>
              <a:t>‘taste </a:t>
            </a:r>
            <a:r>
              <a:rPr lang="cs-CZ" dirty="0" err="1"/>
              <a:t>gallery</a:t>
            </a:r>
            <a:r>
              <a:rPr lang="cs-CZ" dirty="0"/>
              <a:t>’ – pro kámoše, reciproční sdílení drogy – těžko dostupné, nikdo nechce být veden jako „vedoucí“</a:t>
            </a:r>
          </a:p>
          <a:p>
            <a:pPr lvl="0"/>
            <a:r>
              <a:rPr lang="cs-CZ" dirty="0"/>
              <a:t>‘free </a:t>
            </a:r>
            <a:r>
              <a:rPr lang="cs-CZ" dirty="0" err="1"/>
              <a:t>gallery</a:t>
            </a:r>
            <a:r>
              <a:rPr lang="cs-CZ" dirty="0"/>
              <a:t>’ -  nedostatek vody a další problémy, nejhůře dostupné - nikdo neřídí, byla jim dávána voda nejvíce</a:t>
            </a:r>
          </a:p>
          <a:p>
            <a:pPr marL="0" lvl="0" indent="0">
              <a:buNone/>
            </a:pPr>
            <a:r>
              <a:rPr lang="cs-CZ" dirty="0"/>
              <a:t>- Kvalitativní výzkum vhodný k tvorbě typologií</a:t>
            </a:r>
          </a:p>
        </p:txBody>
      </p:sp>
    </p:spTree>
    <p:extLst>
      <p:ext uri="{BB962C8B-B14F-4D97-AF65-F5344CB8AC3E}">
        <p14:creationId xmlns:p14="http://schemas.microsoft.com/office/powerpoint/2010/main" val="228522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B13F0-162C-1149-9EAD-FEA2288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8F6E0-A67D-9B4E-B688-3BEB02AFF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Co je metoda?</a:t>
            </a:r>
          </a:p>
          <a:p>
            <a:r>
              <a:rPr lang="cs-CZ" dirty="0"/>
              <a:t>„cesta, která vede k cíli“ (</a:t>
            </a:r>
            <a:r>
              <a:rPr lang="cs-CZ" dirty="0" err="1"/>
              <a:t>Kvale</a:t>
            </a:r>
            <a:r>
              <a:rPr lang="cs-CZ" dirty="0"/>
              <a:t>, 1996)</a:t>
            </a:r>
          </a:p>
          <a:p>
            <a:r>
              <a:rPr lang="cs-CZ" dirty="0"/>
              <a:t>Vymezení cílem je důležité – od počátku výzkumu metody utváříme a plánujeme vzhledem k tomu, co chceme zjistit</a:t>
            </a:r>
          </a:p>
          <a:p>
            <a:r>
              <a:rPr lang="cs-CZ" dirty="0"/>
              <a:t>Vědecká metoda – systematická, rigorózní, promyšlená, se záměrem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Upozornění:</a:t>
            </a:r>
          </a:p>
          <a:p>
            <a:r>
              <a:rPr lang="cs-CZ" dirty="0"/>
              <a:t>Metody jsou pojímány různě – není shoda na vymezení metod, existují různá vysvětlení</a:t>
            </a:r>
          </a:p>
          <a:p>
            <a:r>
              <a:rPr lang="cs-CZ" dirty="0"/>
              <a:t>Zjednodušení vzhledem k časové dotaci a zaměření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04910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DB249-DD85-EE47-8082-F5F44D08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Interpretace preventivních sdělení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8C7E4D-739B-2F44-93B4-C1E70A05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uživatel použil použitý injekční materiál, o kterém věděl, že je problematický, protože nechtěl přijít o drogu a neměl dezinfekci („</a:t>
            </a:r>
            <a:r>
              <a:rPr lang="cs-CZ" dirty="0" err="1"/>
              <a:t>bleach</a:t>
            </a:r>
            <a:r>
              <a:rPr lang="cs-CZ" dirty="0"/>
              <a:t>“)</a:t>
            </a:r>
          </a:p>
          <a:p>
            <a:r>
              <a:rPr lang="cs-CZ" dirty="0"/>
              <a:t>doporučení k čištění používat jakýkoliv materiál </a:t>
            </a:r>
          </a:p>
        </p:txBody>
      </p:sp>
    </p:spTree>
    <p:extLst>
      <p:ext uri="{BB962C8B-B14F-4D97-AF65-F5344CB8AC3E}">
        <p14:creationId xmlns:p14="http://schemas.microsoft.com/office/powerpoint/2010/main" val="9148486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E589C-0280-1F40-9547-9103E132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došlo k informování kvantitativního výzkumu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574FAC-A61F-CB47-993B-5BD331967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například „</a:t>
            </a:r>
            <a:r>
              <a:rPr lang="cs-CZ" dirty="0" err="1"/>
              <a:t>backloading</a:t>
            </a:r>
            <a:r>
              <a:rPr lang="cs-CZ" dirty="0"/>
              <a:t>“ vstoupil do epidemiologické baterie např. ve studii Jose et al. (1993)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54D3EAA-ED35-E144-ABB1-6DBD649EC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0888" y="2355442"/>
            <a:ext cx="4252912" cy="450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311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2A2CB-5F45-1940-BBC9-5C2730D6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etnografické studie násilí a přenosu Hepatitidy typu 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39CBD-8A8B-5B4D-AC8D-E6246DEC7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Bourgois</a:t>
            </a:r>
            <a:r>
              <a:rPr lang="cs-CZ" dirty="0"/>
              <a:t>, P., Prince, B., &amp; </a:t>
            </a:r>
            <a:r>
              <a:rPr lang="cs-CZ" dirty="0" err="1"/>
              <a:t>Moss</a:t>
            </a:r>
            <a:r>
              <a:rPr lang="cs-CZ" dirty="0"/>
              <a:t>, A. (2004).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hepatitis C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women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inject</a:t>
            </a:r>
            <a:r>
              <a:rPr lang="cs-CZ" dirty="0"/>
              <a:t> </a:t>
            </a:r>
            <a:r>
              <a:rPr lang="cs-CZ" dirty="0" err="1"/>
              <a:t>drugs</a:t>
            </a:r>
            <a:r>
              <a:rPr lang="cs-CZ" dirty="0"/>
              <a:t> in San Francisco. 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organization</a:t>
            </a:r>
            <a:r>
              <a:rPr lang="cs-CZ" dirty="0"/>
              <a:t>, </a:t>
            </a:r>
            <a:r>
              <a:rPr lang="cs-CZ" i="1" dirty="0"/>
              <a:t>63</a:t>
            </a:r>
            <a:r>
              <a:rPr lang="cs-CZ" dirty="0"/>
              <a:t>(3), 253-264.</a:t>
            </a:r>
          </a:p>
          <a:p>
            <a:r>
              <a:rPr lang="cs-CZ" dirty="0"/>
              <a:t>Starší muži kontrolují nově příchozí ženy a často je nakazí, protože jim aplikují injekčně pomocí svých vlastních stříkaček. To vychází z genderového a mocenského společenského uspořádání, kdy muži uplatňují mocenskou kontrolu nad jejich životem.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7683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07C77-E57D-E446-B286-9A3EBB7E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 kvalitativních rozhovorů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591507-AAF5-BB45-8B4D-84595FC9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5100" dirty="0"/>
              <a:t>Příklad: </a:t>
            </a:r>
            <a:r>
              <a:rPr lang="cs-CZ" sz="5100" dirty="0" err="1"/>
              <a:t>Taussig</a:t>
            </a:r>
            <a:r>
              <a:rPr lang="cs-CZ" sz="5100" dirty="0"/>
              <a:t>, J., </a:t>
            </a:r>
            <a:r>
              <a:rPr lang="cs-CZ" sz="5100" dirty="0" err="1"/>
              <a:t>Junge</a:t>
            </a:r>
            <a:r>
              <a:rPr lang="cs-CZ" sz="5100" dirty="0"/>
              <a:t>, B., </a:t>
            </a:r>
            <a:r>
              <a:rPr lang="cs-CZ" sz="5100" dirty="0" err="1"/>
              <a:t>Burris</a:t>
            </a:r>
            <a:r>
              <a:rPr lang="cs-CZ" sz="5100" dirty="0"/>
              <a:t>, S., Jones, T. S., &amp; </a:t>
            </a:r>
            <a:r>
              <a:rPr lang="cs-CZ" sz="5100" dirty="0" err="1"/>
              <a:t>Sterk</a:t>
            </a:r>
            <a:r>
              <a:rPr lang="cs-CZ" sz="5100" dirty="0"/>
              <a:t>, C. E. (2002). </a:t>
            </a:r>
            <a:r>
              <a:rPr lang="cs-CZ" sz="5100" dirty="0" err="1"/>
              <a:t>Individual</a:t>
            </a:r>
            <a:r>
              <a:rPr lang="cs-CZ" sz="5100" dirty="0"/>
              <a:t> and </a:t>
            </a:r>
            <a:r>
              <a:rPr lang="cs-CZ" sz="5100" dirty="0" err="1"/>
              <a:t>structural</a:t>
            </a:r>
            <a:r>
              <a:rPr lang="cs-CZ" sz="5100" dirty="0"/>
              <a:t> </a:t>
            </a:r>
            <a:r>
              <a:rPr lang="cs-CZ" sz="5100" dirty="0" err="1"/>
              <a:t>influences</a:t>
            </a:r>
            <a:r>
              <a:rPr lang="cs-CZ" sz="5100" dirty="0"/>
              <a:t> </a:t>
            </a:r>
            <a:r>
              <a:rPr lang="cs-CZ" sz="5100" dirty="0" err="1"/>
              <a:t>shaping</a:t>
            </a:r>
            <a:r>
              <a:rPr lang="cs-CZ" sz="5100" dirty="0"/>
              <a:t> </a:t>
            </a:r>
            <a:r>
              <a:rPr lang="cs-CZ" sz="5100" dirty="0" err="1"/>
              <a:t>pharmacists</a:t>
            </a:r>
            <a:r>
              <a:rPr lang="cs-CZ" sz="5100" dirty="0"/>
              <a:t>’ </a:t>
            </a:r>
            <a:r>
              <a:rPr lang="cs-CZ" sz="5100" dirty="0" err="1"/>
              <a:t>decisions</a:t>
            </a:r>
            <a:r>
              <a:rPr lang="cs-CZ" sz="5100" dirty="0"/>
              <a:t> to </a:t>
            </a:r>
            <a:r>
              <a:rPr lang="cs-CZ" sz="5100" dirty="0" err="1"/>
              <a:t>sell</a:t>
            </a:r>
            <a:r>
              <a:rPr lang="cs-CZ" sz="5100" dirty="0"/>
              <a:t> </a:t>
            </a:r>
            <a:r>
              <a:rPr lang="cs-CZ" sz="5100" dirty="0" err="1"/>
              <a:t>syringes</a:t>
            </a:r>
            <a:r>
              <a:rPr lang="cs-CZ" sz="5100" dirty="0"/>
              <a:t> to </a:t>
            </a:r>
            <a:r>
              <a:rPr lang="cs-CZ" sz="5100" dirty="0" err="1"/>
              <a:t>injection</a:t>
            </a:r>
            <a:r>
              <a:rPr lang="cs-CZ" sz="5100" dirty="0"/>
              <a:t> </a:t>
            </a:r>
            <a:r>
              <a:rPr lang="cs-CZ" sz="5100" dirty="0" err="1"/>
              <a:t>drug</a:t>
            </a:r>
            <a:r>
              <a:rPr lang="cs-CZ" sz="5100" dirty="0"/>
              <a:t> </a:t>
            </a:r>
            <a:r>
              <a:rPr lang="cs-CZ" sz="5100" dirty="0" err="1"/>
              <a:t>users</a:t>
            </a:r>
            <a:r>
              <a:rPr lang="cs-CZ" sz="5100" dirty="0"/>
              <a:t> in Atlanta, Georgia. </a:t>
            </a:r>
            <a:r>
              <a:rPr lang="cs-CZ" sz="5100" dirty="0" err="1"/>
              <a:t>Journal</a:t>
            </a:r>
            <a:r>
              <a:rPr lang="cs-CZ" sz="5100" dirty="0"/>
              <a:t> </a:t>
            </a:r>
            <a:r>
              <a:rPr lang="cs-CZ" sz="5100" dirty="0" err="1"/>
              <a:t>of</a:t>
            </a:r>
            <a:r>
              <a:rPr lang="cs-CZ" sz="5100" dirty="0"/>
              <a:t> </a:t>
            </a:r>
            <a:r>
              <a:rPr lang="cs-CZ" sz="5100" dirty="0" err="1"/>
              <a:t>the</a:t>
            </a:r>
            <a:r>
              <a:rPr lang="cs-CZ" sz="5100" dirty="0"/>
              <a:t> </a:t>
            </a:r>
            <a:r>
              <a:rPr lang="cs-CZ" sz="5100" dirty="0" err="1"/>
              <a:t>American</a:t>
            </a:r>
            <a:r>
              <a:rPr lang="cs-CZ" sz="5100" dirty="0"/>
              <a:t> </a:t>
            </a:r>
            <a:r>
              <a:rPr lang="cs-CZ" sz="5100" dirty="0" err="1"/>
              <a:t>Pharmaceutical</a:t>
            </a:r>
            <a:r>
              <a:rPr lang="cs-CZ" sz="5100" dirty="0"/>
              <a:t> </a:t>
            </a:r>
            <a:r>
              <a:rPr lang="cs-CZ" sz="5100" dirty="0" err="1"/>
              <a:t>Association</a:t>
            </a:r>
            <a:r>
              <a:rPr lang="cs-CZ" sz="5100" dirty="0"/>
              <a:t>, 42(6), S40-S45.</a:t>
            </a:r>
          </a:p>
          <a:p>
            <a:r>
              <a:rPr lang="cs-CZ" sz="5100" dirty="0"/>
              <a:t>Respondenti: 20 </a:t>
            </a:r>
            <a:r>
              <a:rPr lang="cs-CZ" sz="5100" dirty="0" err="1"/>
              <a:t>practicing</a:t>
            </a:r>
            <a:r>
              <a:rPr lang="cs-CZ" sz="5100" dirty="0"/>
              <a:t> </a:t>
            </a:r>
            <a:r>
              <a:rPr lang="cs-CZ" sz="5100" dirty="0" err="1"/>
              <a:t>pharmacists</a:t>
            </a:r>
            <a:r>
              <a:rPr lang="cs-CZ" sz="5100" dirty="0"/>
              <a:t> (Atlanta), 9 </a:t>
            </a:r>
            <a:r>
              <a:rPr lang="cs-CZ" sz="5100" dirty="0" err="1"/>
              <a:t>pharmacists</a:t>
            </a:r>
            <a:r>
              <a:rPr lang="cs-CZ" sz="5100" dirty="0"/>
              <a:t> </a:t>
            </a:r>
            <a:r>
              <a:rPr lang="cs-CZ" sz="5100" dirty="0" err="1"/>
              <a:t>leaders</a:t>
            </a:r>
            <a:r>
              <a:rPr lang="cs-CZ" sz="5100" dirty="0"/>
              <a:t> (Georgia)</a:t>
            </a:r>
          </a:p>
          <a:p>
            <a:r>
              <a:rPr lang="cs-CZ" sz="5100" dirty="0"/>
              <a:t>Metoda: </a:t>
            </a:r>
            <a:r>
              <a:rPr lang="cs-CZ" sz="5100" dirty="0" err="1"/>
              <a:t>Semistructured</a:t>
            </a:r>
            <a:r>
              <a:rPr lang="cs-CZ" sz="5100" dirty="0"/>
              <a:t>, in-</a:t>
            </a:r>
            <a:r>
              <a:rPr lang="cs-CZ" sz="5100" dirty="0" err="1"/>
              <a:t>depth</a:t>
            </a:r>
            <a:r>
              <a:rPr lang="cs-CZ" sz="5100" dirty="0"/>
              <a:t> </a:t>
            </a:r>
            <a:r>
              <a:rPr lang="cs-CZ" sz="5100" dirty="0" err="1"/>
              <a:t>interviews</a:t>
            </a:r>
            <a:r>
              <a:rPr lang="cs-CZ" sz="5100" dirty="0"/>
              <a:t>.</a:t>
            </a:r>
          </a:p>
          <a:p>
            <a:r>
              <a:rPr lang="cs-CZ" sz="5100" dirty="0"/>
              <a:t>Výsledky: </a:t>
            </a:r>
          </a:p>
          <a:p>
            <a:pPr marL="514350" indent="-514350">
              <a:buAutoNum type="arabicParenR"/>
            </a:pPr>
            <a:r>
              <a:rPr lang="cs-CZ" sz="5100" dirty="0" err="1"/>
              <a:t>pharmacists</a:t>
            </a:r>
            <a:r>
              <a:rPr lang="cs-CZ" sz="5100" dirty="0"/>
              <a:t> - use </a:t>
            </a:r>
            <a:r>
              <a:rPr lang="cs-CZ" sz="5100" dirty="0" err="1"/>
              <a:t>their</a:t>
            </a:r>
            <a:r>
              <a:rPr lang="cs-CZ" sz="5100" dirty="0"/>
              <a:t> </a:t>
            </a:r>
            <a:r>
              <a:rPr lang="cs-CZ" sz="5100" dirty="0" err="1"/>
              <a:t>professional</a:t>
            </a:r>
            <a:r>
              <a:rPr lang="cs-CZ" sz="5100" dirty="0"/>
              <a:t> </a:t>
            </a:r>
            <a:r>
              <a:rPr lang="cs-CZ" sz="5100" dirty="0" err="1"/>
              <a:t>discretion</a:t>
            </a:r>
            <a:r>
              <a:rPr lang="cs-CZ" sz="5100" dirty="0"/>
              <a:t> in </a:t>
            </a:r>
            <a:r>
              <a:rPr lang="cs-CZ" sz="5100" dirty="0" err="1"/>
              <a:t>making</a:t>
            </a:r>
            <a:r>
              <a:rPr lang="cs-CZ" sz="5100" dirty="0"/>
              <a:t> </a:t>
            </a:r>
            <a:r>
              <a:rPr lang="cs-CZ" sz="5100" dirty="0" err="1"/>
              <a:t>syringe</a:t>
            </a:r>
            <a:r>
              <a:rPr lang="cs-CZ" sz="5100" dirty="0"/>
              <a:t> </a:t>
            </a:r>
            <a:r>
              <a:rPr lang="cs-CZ" sz="5100" dirty="0" err="1"/>
              <a:t>sale</a:t>
            </a:r>
            <a:r>
              <a:rPr lang="cs-CZ" sz="5100" dirty="0"/>
              <a:t> </a:t>
            </a:r>
            <a:r>
              <a:rPr lang="cs-CZ" sz="5100" dirty="0" err="1"/>
              <a:t>decisions</a:t>
            </a:r>
            <a:endParaRPr lang="cs-CZ" sz="5100" dirty="0"/>
          </a:p>
          <a:p>
            <a:pPr marL="514350" indent="-514350">
              <a:buAutoNum type="arabicParenR"/>
            </a:pPr>
            <a:r>
              <a:rPr lang="cs-CZ" sz="5100" dirty="0" err="1"/>
              <a:t>decisions</a:t>
            </a:r>
            <a:r>
              <a:rPr lang="cs-CZ" sz="5100" dirty="0"/>
              <a:t> </a:t>
            </a:r>
            <a:r>
              <a:rPr lang="cs-CZ" sz="5100" dirty="0" err="1"/>
              <a:t>influenced</a:t>
            </a:r>
            <a:r>
              <a:rPr lang="cs-CZ" sz="5100" dirty="0"/>
              <a:t> by:</a:t>
            </a:r>
          </a:p>
          <a:p>
            <a:pPr marL="514350" indent="-514350">
              <a:buAutoNum type="alphaLcParenR"/>
            </a:pPr>
            <a:r>
              <a:rPr lang="cs-CZ" sz="5100" dirty="0" err="1"/>
              <a:t>individuals</a:t>
            </a:r>
            <a:r>
              <a:rPr lang="cs-CZ" sz="5100" dirty="0"/>
              <a:t> </a:t>
            </a:r>
            <a:r>
              <a:rPr lang="cs-CZ" sz="5100" dirty="0" err="1"/>
              <a:t>factors</a:t>
            </a:r>
            <a:r>
              <a:rPr lang="cs-CZ" sz="5100" dirty="0"/>
              <a:t> such as </a:t>
            </a:r>
            <a:r>
              <a:rPr lang="cs-CZ" sz="5100" dirty="0" err="1"/>
              <a:t>their</a:t>
            </a:r>
            <a:r>
              <a:rPr lang="cs-CZ" sz="5100" dirty="0"/>
              <a:t> </a:t>
            </a:r>
            <a:r>
              <a:rPr lang="cs-CZ" sz="5100" dirty="0" err="1"/>
              <a:t>personal</a:t>
            </a:r>
            <a:r>
              <a:rPr lang="cs-CZ" sz="5100" dirty="0"/>
              <a:t> </a:t>
            </a:r>
            <a:r>
              <a:rPr lang="cs-CZ" sz="5100" dirty="0" err="1"/>
              <a:t>attitudes</a:t>
            </a:r>
            <a:r>
              <a:rPr lang="cs-CZ" sz="5100" dirty="0"/>
              <a:t> and </a:t>
            </a:r>
            <a:r>
              <a:rPr lang="cs-CZ" sz="5100" dirty="0" err="1"/>
              <a:t>beliefs</a:t>
            </a:r>
            <a:r>
              <a:rPr lang="cs-CZ" sz="5100" dirty="0"/>
              <a:t> </a:t>
            </a:r>
            <a:r>
              <a:rPr lang="cs-CZ" sz="5100" dirty="0" err="1"/>
              <a:t>about</a:t>
            </a:r>
            <a:r>
              <a:rPr lang="cs-CZ" sz="5100" dirty="0"/>
              <a:t> </a:t>
            </a:r>
            <a:r>
              <a:rPr lang="cs-CZ" sz="5100" dirty="0" err="1"/>
              <a:t>the</a:t>
            </a:r>
            <a:r>
              <a:rPr lang="cs-CZ" sz="5100" dirty="0"/>
              <a:t> </a:t>
            </a:r>
            <a:r>
              <a:rPr lang="cs-CZ" sz="5100" dirty="0" err="1"/>
              <a:t>nature</a:t>
            </a:r>
            <a:r>
              <a:rPr lang="cs-CZ" sz="5100" dirty="0"/>
              <a:t> and </a:t>
            </a:r>
            <a:r>
              <a:rPr lang="cs-CZ" sz="5100" dirty="0" err="1"/>
              <a:t>causes</a:t>
            </a:r>
            <a:r>
              <a:rPr lang="cs-CZ" sz="5100" dirty="0"/>
              <a:t> </a:t>
            </a:r>
            <a:r>
              <a:rPr lang="cs-CZ" sz="5100" dirty="0" err="1"/>
              <a:t>of</a:t>
            </a:r>
            <a:r>
              <a:rPr lang="cs-CZ" sz="5100" dirty="0"/>
              <a:t> </a:t>
            </a:r>
            <a:r>
              <a:rPr lang="cs-CZ" sz="5100" dirty="0" err="1"/>
              <a:t>drug</a:t>
            </a:r>
            <a:r>
              <a:rPr lang="cs-CZ" sz="5100" dirty="0"/>
              <a:t> use</a:t>
            </a:r>
          </a:p>
          <a:p>
            <a:pPr marL="514350" indent="-514350">
              <a:buAutoNum type="alphaLcParenR"/>
            </a:pPr>
            <a:r>
              <a:rPr lang="cs-CZ" sz="5100" dirty="0" err="1"/>
              <a:t>structural</a:t>
            </a:r>
            <a:r>
              <a:rPr lang="cs-CZ" sz="5100" dirty="0"/>
              <a:t> </a:t>
            </a:r>
            <a:r>
              <a:rPr lang="cs-CZ" sz="5100" dirty="0" err="1"/>
              <a:t>factors</a:t>
            </a:r>
            <a:r>
              <a:rPr lang="cs-CZ" sz="5100" dirty="0"/>
              <a:t> such as </a:t>
            </a:r>
            <a:r>
              <a:rPr lang="cs-CZ" sz="5100" dirty="0" err="1"/>
              <a:t>the</a:t>
            </a:r>
            <a:r>
              <a:rPr lang="cs-CZ" sz="5100" dirty="0"/>
              <a:t> Georgia </a:t>
            </a:r>
            <a:r>
              <a:rPr lang="cs-CZ" sz="5100" dirty="0" err="1"/>
              <a:t>Board</a:t>
            </a:r>
            <a:r>
              <a:rPr lang="cs-CZ" sz="5100" dirty="0"/>
              <a:t> </a:t>
            </a:r>
            <a:r>
              <a:rPr lang="cs-CZ" sz="5100" dirty="0" err="1"/>
              <a:t>of</a:t>
            </a:r>
            <a:r>
              <a:rPr lang="cs-CZ" sz="5100" dirty="0"/>
              <a:t> </a:t>
            </a:r>
            <a:r>
              <a:rPr lang="cs-CZ" sz="5100" dirty="0" err="1"/>
              <a:t>Pharmacy</a:t>
            </a:r>
            <a:r>
              <a:rPr lang="cs-CZ" sz="5100" dirty="0"/>
              <a:t> </a:t>
            </a:r>
            <a:r>
              <a:rPr lang="cs-CZ" sz="5100" dirty="0" err="1"/>
              <a:t>regulation</a:t>
            </a:r>
            <a:r>
              <a:rPr lang="cs-CZ" sz="5100" dirty="0"/>
              <a:t> </a:t>
            </a:r>
            <a:r>
              <a:rPr lang="cs-CZ" sz="5100" dirty="0" err="1"/>
              <a:t>stating</a:t>
            </a:r>
            <a:r>
              <a:rPr lang="cs-CZ" sz="5100" dirty="0"/>
              <a:t> </a:t>
            </a:r>
            <a:r>
              <a:rPr lang="cs-CZ" sz="5100" dirty="0" err="1"/>
              <a:t>that</a:t>
            </a:r>
            <a:r>
              <a:rPr lang="cs-CZ" sz="5100" dirty="0"/>
              <a:t> </a:t>
            </a:r>
            <a:r>
              <a:rPr lang="cs-CZ" sz="5100" dirty="0" err="1"/>
              <a:t>syringes</a:t>
            </a:r>
            <a:r>
              <a:rPr lang="cs-CZ" sz="5100" dirty="0"/>
              <a:t> </a:t>
            </a:r>
            <a:r>
              <a:rPr lang="cs-CZ" sz="5100" dirty="0" err="1"/>
              <a:t>cannot</a:t>
            </a:r>
            <a:r>
              <a:rPr lang="cs-CZ" sz="5100" dirty="0"/>
              <a:t> </a:t>
            </a:r>
            <a:r>
              <a:rPr lang="cs-CZ" sz="5100" dirty="0" err="1"/>
              <a:t>be</a:t>
            </a:r>
            <a:r>
              <a:rPr lang="cs-CZ" sz="5100" dirty="0"/>
              <a:t> sold </a:t>
            </a:r>
            <a:r>
              <a:rPr lang="cs-CZ" sz="5100" dirty="0" err="1"/>
              <a:t>if</a:t>
            </a:r>
            <a:r>
              <a:rPr lang="cs-CZ" sz="5100" dirty="0"/>
              <a:t> </a:t>
            </a:r>
            <a:r>
              <a:rPr lang="cs-CZ" sz="5100" dirty="0" err="1"/>
              <a:t>they</a:t>
            </a:r>
            <a:r>
              <a:rPr lang="cs-CZ" sz="5100" dirty="0"/>
              <a:t> </a:t>
            </a:r>
            <a:r>
              <a:rPr lang="cs-CZ" sz="5100" dirty="0" err="1"/>
              <a:t>will</a:t>
            </a:r>
            <a:r>
              <a:rPr lang="cs-CZ" sz="5100" dirty="0"/>
              <a:t> </a:t>
            </a:r>
            <a:r>
              <a:rPr lang="cs-CZ" sz="5100" dirty="0" err="1"/>
              <a:t>be</a:t>
            </a:r>
            <a:r>
              <a:rPr lang="cs-CZ" sz="5100" dirty="0"/>
              <a:t> </a:t>
            </a:r>
            <a:r>
              <a:rPr lang="cs-CZ" sz="5100" dirty="0" err="1"/>
              <a:t>used</a:t>
            </a:r>
            <a:r>
              <a:rPr lang="cs-CZ" sz="5100" dirty="0"/>
              <a:t> </a:t>
            </a:r>
            <a:r>
              <a:rPr lang="cs-CZ" sz="5100" dirty="0" err="1"/>
              <a:t>for</a:t>
            </a:r>
            <a:r>
              <a:rPr lang="cs-CZ" sz="5100" dirty="0"/>
              <a:t> </a:t>
            </a:r>
            <a:r>
              <a:rPr lang="cs-CZ" sz="5100" dirty="0" err="1"/>
              <a:t>an</a:t>
            </a:r>
            <a:r>
              <a:rPr lang="cs-CZ" sz="5100" dirty="0"/>
              <a:t> “</a:t>
            </a:r>
            <a:r>
              <a:rPr lang="cs-CZ" sz="5100" dirty="0" err="1"/>
              <a:t>unlawful</a:t>
            </a:r>
            <a:r>
              <a:rPr lang="cs-CZ" sz="5100" dirty="0"/>
              <a:t> </a:t>
            </a:r>
            <a:r>
              <a:rPr lang="cs-CZ" sz="5100" dirty="0" err="1"/>
              <a:t>purpose</a:t>
            </a:r>
            <a:r>
              <a:rPr lang="cs-CZ" sz="5100" dirty="0"/>
              <a:t>.”</a:t>
            </a:r>
          </a:p>
          <a:p>
            <a:r>
              <a:rPr lang="cs-CZ" sz="5100" dirty="0"/>
              <a:t>Intervence:</a:t>
            </a:r>
          </a:p>
          <a:p>
            <a:r>
              <a:rPr lang="cs-CZ" sz="5100" dirty="0" err="1"/>
              <a:t>Provide</a:t>
            </a:r>
            <a:r>
              <a:rPr lang="cs-CZ" sz="5100" dirty="0"/>
              <a:t> </a:t>
            </a:r>
            <a:r>
              <a:rPr lang="cs-CZ" sz="5100" dirty="0" err="1"/>
              <a:t>practicing</a:t>
            </a:r>
            <a:r>
              <a:rPr lang="cs-CZ" sz="5100" dirty="0"/>
              <a:t> </a:t>
            </a:r>
            <a:r>
              <a:rPr lang="cs-CZ" sz="5100" dirty="0" err="1"/>
              <a:t>pharmacists</a:t>
            </a:r>
            <a:r>
              <a:rPr lang="cs-CZ" sz="5100" dirty="0"/>
              <a:t> </a:t>
            </a:r>
            <a:r>
              <a:rPr lang="cs-CZ" sz="5100" dirty="0" err="1"/>
              <a:t>with</a:t>
            </a:r>
            <a:r>
              <a:rPr lang="cs-CZ" sz="5100" dirty="0"/>
              <a:t> </a:t>
            </a:r>
            <a:r>
              <a:rPr lang="cs-CZ" sz="5100" dirty="0" err="1"/>
              <a:t>professional</a:t>
            </a:r>
            <a:r>
              <a:rPr lang="cs-CZ" sz="5100" dirty="0"/>
              <a:t> </a:t>
            </a:r>
            <a:r>
              <a:rPr lang="cs-CZ" sz="5100" dirty="0" err="1"/>
              <a:t>education</a:t>
            </a:r>
            <a:r>
              <a:rPr lang="cs-CZ" sz="5100" dirty="0"/>
              <a:t> </a:t>
            </a:r>
            <a:r>
              <a:rPr lang="cs-CZ" sz="5100" dirty="0" err="1"/>
              <a:t>programs</a:t>
            </a:r>
            <a:r>
              <a:rPr lang="cs-CZ" sz="5100" dirty="0"/>
              <a:t> </a:t>
            </a:r>
            <a:r>
              <a:rPr lang="cs-CZ" sz="5100" dirty="0" err="1"/>
              <a:t>that</a:t>
            </a:r>
            <a:r>
              <a:rPr lang="cs-CZ" sz="5100" dirty="0"/>
              <a:t> </a:t>
            </a:r>
            <a:r>
              <a:rPr lang="cs-CZ" sz="5100" dirty="0" err="1"/>
              <a:t>describe</a:t>
            </a:r>
            <a:r>
              <a:rPr lang="cs-CZ" sz="5100" dirty="0"/>
              <a:t> </a:t>
            </a:r>
            <a:r>
              <a:rPr lang="cs-CZ" sz="5100" dirty="0" err="1"/>
              <a:t>the</a:t>
            </a:r>
            <a:r>
              <a:rPr lang="cs-CZ" sz="5100" dirty="0"/>
              <a:t> </a:t>
            </a:r>
            <a:r>
              <a:rPr lang="cs-CZ" sz="5100" dirty="0" err="1"/>
              <a:t>broad</a:t>
            </a:r>
            <a:r>
              <a:rPr lang="cs-CZ" sz="5100" dirty="0"/>
              <a:t> </a:t>
            </a:r>
            <a:r>
              <a:rPr lang="cs-CZ" sz="5100" dirty="0" err="1"/>
              <a:t>professional</a:t>
            </a:r>
            <a:r>
              <a:rPr lang="cs-CZ" sz="5100" dirty="0"/>
              <a:t> support </a:t>
            </a:r>
            <a:r>
              <a:rPr lang="cs-CZ" sz="5100" dirty="0" err="1"/>
              <a:t>for</a:t>
            </a:r>
            <a:r>
              <a:rPr lang="cs-CZ" sz="5100" dirty="0"/>
              <a:t> IDU </a:t>
            </a:r>
            <a:r>
              <a:rPr lang="cs-CZ" sz="5100" dirty="0" err="1"/>
              <a:t>access</a:t>
            </a:r>
            <a:r>
              <a:rPr lang="cs-CZ" sz="5100" dirty="0"/>
              <a:t> to </a:t>
            </a:r>
            <a:r>
              <a:rPr lang="cs-CZ" sz="5100" dirty="0" err="1"/>
              <a:t>sterile</a:t>
            </a:r>
            <a:r>
              <a:rPr lang="cs-CZ" sz="5100" dirty="0"/>
              <a:t> </a:t>
            </a:r>
            <a:r>
              <a:rPr lang="cs-CZ" sz="5100" dirty="0" err="1"/>
              <a:t>syringes</a:t>
            </a:r>
            <a:r>
              <a:rPr lang="cs-CZ" sz="5100" dirty="0"/>
              <a:t> and </a:t>
            </a:r>
            <a:r>
              <a:rPr lang="cs-CZ" sz="5100" dirty="0" err="1"/>
              <a:t>why</a:t>
            </a:r>
            <a:r>
              <a:rPr lang="cs-CZ" sz="5100" dirty="0"/>
              <a:t> </a:t>
            </a:r>
            <a:r>
              <a:rPr lang="cs-CZ" sz="5100" dirty="0" err="1"/>
              <a:t>blood-borne</a:t>
            </a:r>
            <a:r>
              <a:rPr lang="cs-CZ" sz="5100" dirty="0"/>
              <a:t> </a:t>
            </a:r>
            <a:r>
              <a:rPr lang="cs-CZ" sz="5100" dirty="0" err="1"/>
              <a:t>infection</a:t>
            </a:r>
            <a:r>
              <a:rPr lang="cs-CZ" sz="5100" dirty="0"/>
              <a:t> </a:t>
            </a:r>
            <a:r>
              <a:rPr lang="cs-CZ" sz="5100" dirty="0" err="1"/>
              <a:t>prevention</a:t>
            </a:r>
            <a:r>
              <a:rPr lang="cs-CZ" sz="5100" dirty="0"/>
              <a:t> </a:t>
            </a:r>
            <a:r>
              <a:rPr lang="cs-CZ" sz="5100" dirty="0" err="1"/>
              <a:t>is</a:t>
            </a:r>
            <a:r>
              <a:rPr lang="cs-CZ" sz="5100" dirty="0"/>
              <a:t> a </a:t>
            </a:r>
            <a:r>
              <a:rPr lang="cs-CZ" sz="5100" dirty="0" err="1"/>
              <a:t>legitimate</a:t>
            </a:r>
            <a:r>
              <a:rPr lang="cs-CZ" sz="5100" dirty="0"/>
              <a:t> </a:t>
            </a:r>
            <a:r>
              <a:rPr lang="cs-CZ" sz="5100" dirty="0" err="1"/>
              <a:t>medical</a:t>
            </a:r>
            <a:r>
              <a:rPr lang="cs-CZ" sz="5100" dirty="0"/>
              <a:t> </a:t>
            </a:r>
            <a:r>
              <a:rPr lang="cs-CZ" sz="5100" dirty="0" err="1"/>
              <a:t>purpose</a:t>
            </a:r>
            <a:r>
              <a:rPr lang="cs-CZ" sz="5100" dirty="0"/>
              <a:t> </a:t>
            </a:r>
            <a:r>
              <a:rPr lang="cs-CZ" sz="5100" dirty="0" err="1"/>
              <a:t>for</a:t>
            </a:r>
            <a:r>
              <a:rPr lang="cs-CZ" sz="5100" dirty="0"/>
              <a:t> </a:t>
            </a:r>
            <a:r>
              <a:rPr lang="cs-CZ" sz="5100" dirty="0" err="1"/>
              <a:t>selling</a:t>
            </a:r>
            <a:r>
              <a:rPr lang="cs-CZ" sz="5100" dirty="0"/>
              <a:t> </a:t>
            </a:r>
            <a:r>
              <a:rPr lang="cs-CZ" sz="5100" dirty="0" err="1"/>
              <a:t>syringes</a:t>
            </a:r>
            <a:endParaRPr lang="cs-CZ" sz="5100" dirty="0"/>
          </a:p>
          <a:p>
            <a:r>
              <a:rPr lang="cs-CZ" sz="5100" dirty="0" err="1"/>
              <a:t>Remove</a:t>
            </a:r>
            <a:r>
              <a:rPr lang="cs-CZ" sz="5100" dirty="0"/>
              <a:t> </a:t>
            </a:r>
            <a:r>
              <a:rPr lang="cs-CZ" sz="5100" dirty="0" err="1"/>
              <a:t>or</a:t>
            </a:r>
            <a:r>
              <a:rPr lang="cs-CZ" sz="5100" dirty="0"/>
              <a:t> </a:t>
            </a:r>
            <a:r>
              <a:rPr lang="cs-CZ" sz="5100" dirty="0" err="1"/>
              <a:t>modify</a:t>
            </a:r>
            <a:r>
              <a:rPr lang="cs-CZ" sz="5100" dirty="0"/>
              <a:t> </a:t>
            </a:r>
            <a:r>
              <a:rPr lang="cs-CZ" sz="5100" dirty="0" err="1"/>
              <a:t>the</a:t>
            </a:r>
            <a:r>
              <a:rPr lang="cs-CZ" sz="5100" dirty="0"/>
              <a:t> </a:t>
            </a:r>
            <a:r>
              <a:rPr lang="cs-CZ" sz="5100" dirty="0" err="1"/>
              <a:t>restrictive</a:t>
            </a:r>
            <a:r>
              <a:rPr lang="cs-CZ" sz="5100" dirty="0"/>
              <a:t> </a:t>
            </a:r>
            <a:r>
              <a:rPr lang="cs-CZ" sz="5100" dirty="0" err="1"/>
              <a:t>Board</a:t>
            </a:r>
            <a:r>
              <a:rPr lang="cs-CZ" sz="5100" dirty="0"/>
              <a:t> </a:t>
            </a:r>
            <a:r>
              <a:rPr lang="cs-CZ" sz="5100" dirty="0" err="1"/>
              <a:t>of</a:t>
            </a:r>
            <a:r>
              <a:rPr lang="cs-CZ" sz="5100" dirty="0"/>
              <a:t> </a:t>
            </a:r>
            <a:r>
              <a:rPr lang="cs-CZ" sz="5100" dirty="0" err="1"/>
              <a:t>Pharmacy</a:t>
            </a:r>
            <a:r>
              <a:rPr lang="cs-CZ" sz="5100" dirty="0"/>
              <a:t> </a:t>
            </a:r>
            <a:r>
              <a:rPr lang="cs-CZ" sz="5100" dirty="0" err="1"/>
              <a:t>regulation</a:t>
            </a:r>
            <a:r>
              <a:rPr lang="cs-CZ" sz="5100" dirty="0"/>
              <a:t> </a:t>
            </a:r>
            <a:r>
              <a:rPr lang="cs-CZ" sz="5100" dirty="0" err="1"/>
              <a:t>governing</a:t>
            </a:r>
            <a:r>
              <a:rPr lang="cs-CZ" sz="5100" dirty="0"/>
              <a:t> </a:t>
            </a:r>
            <a:r>
              <a:rPr lang="cs-CZ" sz="5100" dirty="0" err="1"/>
              <a:t>syringe</a:t>
            </a:r>
            <a:r>
              <a:rPr lang="cs-CZ" sz="5100" dirty="0"/>
              <a:t> sales.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83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60429-79BF-3F46-B9B6-7E2DB8F7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charakterizuje kvalitativní výzkum?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EC228F-4040-8D46-A0D6-274987BDB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Rozmyslete si pět bodů, které podle Vás charakterizují kvalitativní výzkum a diskutujte je ve skupinkách</a:t>
            </a:r>
          </a:p>
        </p:txBody>
      </p:sp>
    </p:spTree>
    <p:extLst>
      <p:ext uri="{BB962C8B-B14F-4D97-AF65-F5344CB8AC3E}">
        <p14:creationId xmlns:p14="http://schemas.microsoft.com/office/powerpoint/2010/main" val="200850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C0B87-E4C0-6346-BB0E-C997360D2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07524"/>
          </a:xfrm>
        </p:spPr>
        <p:txBody>
          <a:bodyPr>
            <a:normAutofit/>
          </a:bodyPr>
          <a:lstStyle/>
          <a:p>
            <a:r>
              <a:rPr lang="cs-CZ" dirty="0"/>
              <a:t>1. Východiska a vymezení kvalitativního výzkumného přístupu</a:t>
            </a:r>
          </a:p>
        </p:txBody>
      </p:sp>
    </p:spTree>
    <p:extLst>
      <p:ext uri="{BB962C8B-B14F-4D97-AF65-F5344CB8AC3E}">
        <p14:creationId xmlns:p14="http://schemas.microsoft.com/office/powerpoint/2010/main" val="22881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E213F-CA6B-3E4F-8C62-279518AA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3383"/>
          </a:xfrm>
        </p:spPr>
        <p:txBody>
          <a:bodyPr/>
          <a:lstStyle/>
          <a:p>
            <a:r>
              <a:rPr lang="cs-CZ" dirty="0"/>
              <a:t>1.1 Kvalitativní a kvantitativní výzkumný přístup (různá vymezení, definice a základní pojmy)</a:t>
            </a:r>
          </a:p>
        </p:txBody>
      </p:sp>
    </p:spTree>
    <p:extLst>
      <p:ext uri="{BB962C8B-B14F-4D97-AF65-F5344CB8AC3E}">
        <p14:creationId xmlns:p14="http://schemas.microsoft.com/office/powerpoint/2010/main" val="170942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B6875-1AAC-1C45-8750-1537EE26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a kvalitativní výzkumný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BCBE3-D64E-EC48-A0DD-2BBFA9238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rozdělení</a:t>
            </a:r>
          </a:p>
          <a:p>
            <a:r>
              <a:rPr lang="cs-CZ" dirty="0"/>
              <a:t>Definice pomocí vymezení dvou paradigmat</a:t>
            </a:r>
          </a:p>
          <a:p>
            <a:r>
              <a:rPr lang="cs-CZ" dirty="0"/>
              <a:t>K úvodu využijeme jednu z technik kvalitativního výzkumu – srovnání dvou odlišných případů k posouzení fenoménu, kterým se zabýváme</a:t>
            </a:r>
          </a:p>
        </p:txBody>
      </p:sp>
    </p:spTree>
    <p:extLst>
      <p:ext uri="{BB962C8B-B14F-4D97-AF65-F5344CB8AC3E}">
        <p14:creationId xmlns:p14="http://schemas.microsoft.com/office/powerpoint/2010/main" val="680377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3571</Words>
  <Application>Microsoft Macintosh PowerPoint</Application>
  <PresentationFormat>Širokoúhlá obrazovka</PresentationFormat>
  <Paragraphs>293</Paragraphs>
  <Slides>53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Calibri</vt:lpstr>
      <vt:lpstr>Calibri Light</vt:lpstr>
      <vt:lpstr>Wingdings</vt:lpstr>
      <vt:lpstr>Motiv Office</vt:lpstr>
      <vt:lpstr>Vybrané kvalitativní metody: teorie</vt:lpstr>
      <vt:lpstr>Vzájemné představení</vt:lpstr>
      <vt:lpstr>Organizace kurzu</vt:lpstr>
      <vt:lpstr>Teoretická část</vt:lpstr>
      <vt:lpstr>Úvod</vt:lpstr>
      <vt:lpstr>Co charakterizuje kvalitativní výzkum?</vt:lpstr>
      <vt:lpstr>1. Východiska a vymezení kvalitativního výzkumného přístupu</vt:lpstr>
      <vt:lpstr>1.1 Kvalitativní a kvantitativní výzkumný přístup (různá vymezení, definice a základní pojmy)</vt:lpstr>
      <vt:lpstr>Kvantitativní a kvalitativní výzkumný přístup</vt:lpstr>
      <vt:lpstr>Kvantitativní vs kvalitativní výzkumný přístup (podle Petruska, 1993)</vt:lpstr>
      <vt:lpstr>Kvantitativní vs kvalitativní výzkumný přístup (Hendl, 2012)</vt:lpstr>
      <vt:lpstr>Kvantitativní vs kvalitativní výzkumný přístup, zpracováno podle Hendl (2012) </vt:lpstr>
      <vt:lpstr>Dedukce a indukce (podle Miller et al., 2010)</vt:lpstr>
      <vt:lpstr>Fáze deduktivního a induktivního výzkumu (podle Miller et al. 2010)</vt:lpstr>
      <vt:lpstr>Příklad induktivního výzkumu: Lindesmith, A. R. (1938). A sociological theory of drug addiction. American Journal of Sociology, 43(4), 593-613.</vt:lpstr>
      <vt:lpstr>Kvantitativní vs kvalitativní výzkumný přístup (Jupp, 2006)</vt:lpstr>
      <vt:lpstr>Paradigmata?</vt:lpstr>
      <vt:lpstr>Alternativní pojetí rozdělení výzkumných přístupů (Ragin)</vt:lpstr>
      <vt:lpstr>Kritika dělení výzkumných přístupů</vt:lpstr>
      <vt:lpstr>Mixed methods</vt:lpstr>
      <vt:lpstr>Skupinové cvičení</vt:lpstr>
      <vt:lpstr>1. 2 Postavení, východiska a role kvalitativního výzkumu v adiktologii</vt:lpstr>
      <vt:lpstr>Postavení kvalitativního výzkumu v „addiction science“ </vt:lpstr>
      <vt:lpstr>Východiska (Miller et al. 2010)</vt:lpstr>
      <vt:lpstr>Příklad a trik (způsob přemýšlení): Všechno má své konkrétní místo (upraveno podle Becker 1998)</vt:lpstr>
      <vt:lpstr>6 principů kvalitativního výzkumu, které vycházejí z interpretativismu (Miller et al. 2010)</vt:lpstr>
      <vt:lpstr>6 principů kvalitativního výzkumu, které vycházejí z interpretativismu (Miller et al. 2010)</vt:lpstr>
      <vt:lpstr>Příklad porozumění procesu společenské interakce: Becker (1953)</vt:lpstr>
      <vt:lpstr>Příklad porozumění procesu společenské interakce: Becker (1953)</vt:lpstr>
      <vt:lpstr>Příklad porozumění procesu společenské interakce: Becker (1953)</vt:lpstr>
      <vt:lpstr>1) vývoj individuálních a okamžitých tělesných zkušeností</vt:lpstr>
      <vt:lpstr>Příklad: learning to perceive the effects (presence of symptoms and recognition of symptoms)</vt:lpstr>
      <vt:lpstr>2) Marihuana a sociální kontrola</vt:lpstr>
      <vt:lpstr>2) Marihuana a sociální kontrola</vt:lpstr>
      <vt:lpstr>Dvě základní role kvalitativního výzkumu podle Rhodese (2000)</vt:lpstr>
      <vt:lpstr>Rozšíření rolí kvalitativního výzkumu (podle Rhodese 2000)</vt:lpstr>
      <vt:lpstr>Rozšíření rolí kvalitativního výzkumu (podle Rhodese 2000)</vt:lpstr>
      <vt:lpstr>Skupinové cvičení</vt:lpstr>
      <vt:lpstr>Základní metody a techniky kvalitativního výzkumu</vt:lpstr>
      <vt:lpstr>Etnografie</vt:lpstr>
      <vt:lpstr>Kvalitativní rozhovory (Miller et al. 2010)</vt:lpstr>
      <vt:lpstr>Kvalitativní rozhovory (Miller et al. 2010)</vt:lpstr>
      <vt:lpstr>Příklady využití kvalitativního výzkumu</vt:lpstr>
      <vt:lpstr>Přínos etnografického výzkumu k tvorbě intervenčních opatření proti šíření AIDS</vt:lpstr>
      <vt:lpstr>1) Sociální organizace a podpora snižování rizik (Wiebel 1996)</vt:lpstr>
      <vt:lpstr>2) Popis procesu injekčního užití (Koester, 1996) a identifikace vysoce rizikových praktik skrze přímé pozorování (Wiebel, 1996)</vt:lpstr>
      <vt:lpstr>Rizikové praktiky (Koester, 1996)</vt:lpstr>
      <vt:lpstr>Identifikace a intervence (Wiebel, 1996)</vt:lpstr>
      <vt:lpstr>3) Typologie „Shooting galleries“</vt:lpstr>
      <vt:lpstr>4) Interpretace preventivních sdělení</vt:lpstr>
      <vt:lpstr>Dále došlo k informování kvantitativního výzkumu výzkumu</vt:lpstr>
      <vt:lpstr>Příklad etnografické studie násilí a přenosu Hepatitidy typu C</vt:lpstr>
      <vt:lpstr>Přínos kvalitativních rozhovorů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Petruželka, Benjamin</dc:creator>
  <cp:lastModifiedBy>Petruželka, Benjamin</cp:lastModifiedBy>
  <cp:revision>121</cp:revision>
  <dcterms:created xsi:type="dcterms:W3CDTF">2018-03-10T09:05:29Z</dcterms:created>
  <dcterms:modified xsi:type="dcterms:W3CDTF">2019-10-19T09:02:08Z</dcterms:modified>
</cp:coreProperties>
</file>