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5" r:id="rId1"/>
  </p:sldMasterIdLst>
  <p:sldIdLst>
    <p:sldId id="256" r:id="rId2"/>
    <p:sldId id="257" r:id="rId3"/>
    <p:sldId id="258" r:id="rId4"/>
    <p:sldId id="259" r:id="rId5"/>
    <p:sldId id="260" r:id="rId6"/>
    <p:sldId id="262" r:id="rId7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86" d="100"/>
          <a:sy n="86" d="100"/>
        </p:scale>
        <p:origin x="562" y="6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9" name="Group 18"/>
          <p:cNvGrpSpPr/>
          <p:nvPr/>
        </p:nvGrpSpPr>
        <p:grpSpPr>
          <a:xfrm>
            <a:off x="546100" y="-4763"/>
            <a:ext cx="5014912" cy="6862763"/>
            <a:chOff x="2928938" y="-4763"/>
            <a:chExt cx="5014912" cy="6862763"/>
          </a:xfrm>
        </p:grpSpPr>
        <p:sp>
          <p:nvSpPr>
            <p:cNvPr id="22" name="Freeform 6"/>
            <p:cNvSpPr/>
            <p:nvPr/>
          </p:nvSpPr>
          <p:spPr bwMode="auto">
            <a:xfrm>
              <a:off x="3367088" y="-4763"/>
              <a:ext cx="1063625" cy="2782888"/>
            </a:xfrm>
            <a:custGeom>
              <a:avLst/>
              <a:gdLst/>
              <a:ahLst/>
              <a:cxnLst/>
              <a:rect l="0" t="0" r="r" b="b"/>
              <a:pathLst>
                <a:path w="670" h="1753">
                  <a:moveTo>
                    <a:pt x="0" y="1696"/>
                  </a:moveTo>
                  <a:lnTo>
                    <a:pt x="225" y="1753"/>
                  </a:lnTo>
                  <a:lnTo>
                    <a:pt x="670" y="0"/>
                  </a:lnTo>
                  <a:lnTo>
                    <a:pt x="430" y="0"/>
                  </a:lnTo>
                  <a:lnTo>
                    <a:pt x="0" y="1696"/>
                  </a:ln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</p:sp>
        <p:sp>
          <p:nvSpPr>
            <p:cNvPr id="23" name="Freeform 7"/>
            <p:cNvSpPr/>
            <p:nvPr/>
          </p:nvSpPr>
          <p:spPr bwMode="auto">
            <a:xfrm>
              <a:off x="2928938" y="-4763"/>
              <a:ext cx="1035050" cy="2673350"/>
            </a:xfrm>
            <a:custGeom>
              <a:avLst/>
              <a:gdLst/>
              <a:ahLst/>
              <a:cxnLst/>
              <a:rect l="0" t="0" r="r" b="b"/>
              <a:pathLst>
                <a:path w="652" h="1684">
                  <a:moveTo>
                    <a:pt x="225" y="1684"/>
                  </a:moveTo>
                  <a:lnTo>
                    <a:pt x="652" y="0"/>
                  </a:lnTo>
                  <a:lnTo>
                    <a:pt x="411" y="0"/>
                  </a:lnTo>
                  <a:lnTo>
                    <a:pt x="0" y="1627"/>
                  </a:lnTo>
                  <a:lnTo>
                    <a:pt x="219" y="1681"/>
                  </a:lnTo>
                  <a:lnTo>
                    <a:pt x="225" y="1684"/>
                  </a:lnTo>
                  <a:close/>
                </a:path>
              </a:pathLst>
            </a:cu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</p:sp>
        <p:sp>
          <p:nvSpPr>
            <p:cNvPr id="24" name="Freeform 9"/>
            <p:cNvSpPr/>
            <p:nvPr/>
          </p:nvSpPr>
          <p:spPr bwMode="auto">
            <a:xfrm>
              <a:off x="2928938" y="2582862"/>
              <a:ext cx="2693987" cy="4275138"/>
            </a:xfrm>
            <a:custGeom>
              <a:avLst/>
              <a:gdLst/>
              <a:ahLst/>
              <a:cxnLst/>
              <a:rect l="0" t="0" r="r" b="b"/>
              <a:pathLst>
                <a:path w="1697" h="2693">
                  <a:moveTo>
                    <a:pt x="0" y="0"/>
                  </a:moveTo>
                  <a:lnTo>
                    <a:pt x="1622" y="2693"/>
                  </a:lnTo>
                  <a:lnTo>
                    <a:pt x="1697" y="269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</p:sp>
        <p:sp>
          <p:nvSpPr>
            <p:cNvPr id="25" name="Freeform 10"/>
            <p:cNvSpPr/>
            <p:nvPr/>
          </p:nvSpPr>
          <p:spPr bwMode="auto">
            <a:xfrm>
              <a:off x="3371850" y="2692400"/>
              <a:ext cx="3332162" cy="4165600"/>
            </a:xfrm>
            <a:custGeom>
              <a:avLst/>
              <a:gdLst/>
              <a:ahLst/>
              <a:cxnLst/>
              <a:rect l="0" t="0" r="r" b="b"/>
              <a:pathLst>
                <a:path w="2099" h="2624">
                  <a:moveTo>
                    <a:pt x="2099" y="2624"/>
                  </a:moveTo>
                  <a:lnTo>
                    <a:pt x="0" y="0"/>
                  </a:lnTo>
                  <a:lnTo>
                    <a:pt x="2021" y="2624"/>
                  </a:lnTo>
                  <a:lnTo>
                    <a:pt x="2099" y="2624"/>
                  </a:lnTo>
                  <a:close/>
                </a:path>
              </a:pathLst>
            </a:custGeom>
            <a:solidFill>
              <a:schemeClr val="accent1">
                <a:lumMod val="50000"/>
              </a:schemeClr>
            </a:solidFill>
            <a:ln>
              <a:noFill/>
            </a:ln>
          </p:spPr>
        </p:sp>
        <p:sp>
          <p:nvSpPr>
            <p:cNvPr id="26" name="Freeform 11"/>
            <p:cNvSpPr/>
            <p:nvPr/>
          </p:nvSpPr>
          <p:spPr bwMode="auto">
            <a:xfrm>
              <a:off x="3367088" y="2687637"/>
              <a:ext cx="4576762" cy="4170363"/>
            </a:xfrm>
            <a:custGeom>
              <a:avLst/>
              <a:gdLst/>
              <a:ahLst/>
              <a:cxnLst/>
              <a:rect l="0" t="0" r="r" b="b"/>
              <a:pathLst>
                <a:path w="2883" h="2627">
                  <a:moveTo>
                    <a:pt x="0" y="0"/>
                  </a:moveTo>
                  <a:lnTo>
                    <a:pt x="3" y="3"/>
                  </a:lnTo>
                  <a:lnTo>
                    <a:pt x="2102" y="2627"/>
                  </a:lnTo>
                  <a:lnTo>
                    <a:pt x="2883" y="2627"/>
                  </a:lnTo>
                  <a:lnTo>
                    <a:pt x="225" y="5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</a:schemeClr>
            </a:solidFill>
            <a:ln>
              <a:noFill/>
            </a:ln>
          </p:spPr>
        </p:sp>
        <p:sp>
          <p:nvSpPr>
            <p:cNvPr id="27" name="Freeform 12"/>
            <p:cNvSpPr/>
            <p:nvPr/>
          </p:nvSpPr>
          <p:spPr bwMode="auto">
            <a:xfrm>
              <a:off x="2928938" y="2578100"/>
              <a:ext cx="3584575" cy="4279900"/>
            </a:xfrm>
            <a:custGeom>
              <a:avLst/>
              <a:gdLst/>
              <a:ahLst/>
              <a:cxnLst/>
              <a:rect l="0" t="0" r="r" b="b"/>
              <a:pathLst>
                <a:path w="2258" h="2696">
                  <a:moveTo>
                    <a:pt x="2258" y="2696"/>
                  </a:moveTo>
                  <a:lnTo>
                    <a:pt x="264" y="111"/>
                  </a:lnTo>
                  <a:lnTo>
                    <a:pt x="228" y="60"/>
                  </a:lnTo>
                  <a:lnTo>
                    <a:pt x="225" y="57"/>
                  </a:lnTo>
                  <a:lnTo>
                    <a:pt x="0" y="0"/>
                  </a:lnTo>
                  <a:lnTo>
                    <a:pt x="0" y="3"/>
                  </a:lnTo>
                  <a:lnTo>
                    <a:pt x="1697" y="2696"/>
                  </a:lnTo>
                  <a:lnTo>
                    <a:pt x="2258" y="2696"/>
                  </a:lnTo>
                  <a:close/>
                </a:path>
              </a:pathLst>
            </a:custGeom>
            <a:solidFill>
              <a:schemeClr val="tx1">
                <a:lumMod val="75000"/>
                <a:lumOff val="25000"/>
              </a:schemeClr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928401" y="1380068"/>
            <a:ext cx="8574622" cy="2616199"/>
          </a:xfrm>
        </p:spPr>
        <p:txBody>
          <a:bodyPr anchor="b">
            <a:normAutofit/>
          </a:bodyPr>
          <a:lstStyle>
            <a:lvl1pPr algn="r">
              <a:defRPr sz="6000">
                <a:effectLst/>
              </a:defRPr>
            </a:lvl1pPr>
          </a:lstStyle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515377" y="3996267"/>
            <a:ext cx="6987645" cy="1388534"/>
          </a:xfrm>
        </p:spPr>
        <p:txBody>
          <a:bodyPr anchor="t">
            <a:normAutofit/>
          </a:bodyPr>
          <a:lstStyle>
            <a:lvl1pPr marL="0" indent="0" algn="r">
              <a:buNone/>
              <a:defRPr sz="2100">
                <a:solidFill>
                  <a:schemeClr val="tx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cs-CZ"/>
              <a:t>Kliknutím můžete upravit styl předlohy.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5332412" y="5883275"/>
            <a:ext cx="4324044" cy="365125"/>
          </a:xfrm>
        </p:spPr>
        <p:txBody>
          <a:bodyPr/>
          <a:lstStyle/>
          <a:p>
            <a:endParaRPr lang="cs-CZ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51146963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ctr"/>
          <a:lstStyle/>
          <a:p>
            <a:pPr lvl="0"/>
            <a:r>
              <a:rPr lang="cs-CZ"/>
              <a:t>Po kliknutí můžete upravovat styly textu v předloze.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951856" y="5867131"/>
            <a:ext cx="551167" cy="365125"/>
          </a:xfrm>
        </p:spPr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292214712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oddíl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72279" y="2666999"/>
            <a:ext cx="8930747" cy="2110382"/>
          </a:xfrm>
        </p:spPr>
        <p:txBody>
          <a:bodyPr anchor="b"/>
          <a:lstStyle>
            <a:lvl1pPr algn="r">
              <a:defRPr sz="4000" b="0" cap="none"/>
            </a:lvl1pPr>
          </a:lstStyle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72278" y="4777381"/>
            <a:ext cx="8930748" cy="860400"/>
          </a:xfrm>
        </p:spPr>
        <p:txBody>
          <a:bodyPr anchor="t">
            <a:normAutofit/>
          </a:bodyPr>
          <a:lstStyle>
            <a:lvl1pPr marL="0" indent="0" algn="r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95143559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84311" y="685800"/>
            <a:ext cx="10018713" cy="1752599"/>
          </a:xfrm>
        </p:spPr>
        <p:txBody>
          <a:bodyPr/>
          <a:lstStyle/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484312" y="2666999"/>
            <a:ext cx="4895055" cy="3124201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cs-CZ"/>
              <a:t>Po kliknutí můžete upravovat styly textu v předloze.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607967" y="2667000"/>
            <a:ext cx="4895056" cy="3124200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cs-CZ"/>
              <a:t>Po kliknutí můžete upravovat styly textu v předloze.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6115869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772179" y="2658533"/>
            <a:ext cx="4607188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>
                <a:solidFill>
                  <a:schemeClr val="accent1">
                    <a:lumMod val="7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484311" y="3335337"/>
            <a:ext cx="4895056" cy="2455862"/>
          </a:xfrm>
        </p:spPr>
        <p:txBody>
          <a:bodyPr anchor="t"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cs-CZ"/>
              <a:t>Po kliknutí můžete upravovat styly textu v předloze.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880487" y="2667000"/>
            <a:ext cx="4622537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>
                <a:solidFill>
                  <a:schemeClr val="accent1">
                    <a:lumMod val="7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607967" y="3335337"/>
            <a:ext cx="4895056" cy="2455862"/>
          </a:xfrm>
        </p:spPr>
        <p:txBody>
          <a:bodyPr anchor="t"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cs-CZ"/>
              <a:t>Po kliknutí můžete upravovat styly textu v předloze.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54294622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Jenom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280435573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404838954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84312" y="1600200"/>
            <a:ext cx="3549121" cy="1371600"/>
          </a:xfrm>
        </p:spPr>
        <p:txBody>
          <a:bodyPr anchor="b">
            <a:normAutofit/>
          </a:bodyPr>
          <a:lstStyle>
            <a:lvl1pPr algn="ctr">
              <a:defRPr sz="2400" b="0"/>
            </a:lvl1pPr>
          </a:lstStyle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262033" y="685799"/>
            <a:ext cx="6240990" cy="5105401"/>
          </a:xfrm>
        </p:spPr>
        <p:txBody>
          <a:bodyPr anchor="ctr"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cs-CZ"/>
              <a:t>Po kliknutí můžete upravovat styly textu v předloze.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84312" y="2971800"/>
            <a:ext cx="3549121" cy="1828800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22081652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82724" y="1752599"/>
            <a:ext cx="5426158" cy="1371600"/>
          </a:xfrm>
        </p:spPr>
        <p:txBody>
          <a:bodyPr anchor="b">
            <a:normAutofit/>
          </a:bodyPr>
          <a:lstStyle>
            <a:lvl1pPr algn="ctr">
              <a:defRPr sz="2800" b="0"/>
            </a:lvl1pPr>
          </a:lstStyle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14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594682" y="914400"/>
            <a:ext cx="3280974" cy="4572000"/>
          </a:xfrm>
          <a:prstGeom prst="roundRect">
            <a:avLst>
              <a:gd name="adj" fmla="val 4280"/>
            </a:avLst>
          </a:prstGeom>
          <a:ln w="38100">
            <a:gradFill flip="none" rotWithShape="1">
              <a:gsLst>
                <a:gs pos="0">
                  <a:schemeClr val="bg2"/>
                </a:gs>
                <a:gs pos="100000">
                  <a:schemeClr val="bg2">
                    <a:lumMod val="75000"/>
                  </a:schemeClr>
                </a:gs>
              </a:gsLst>
              <a:lin ang="5400000" scaled="0"/>
              <a:tileRect/>
            </a:gra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cs-CZ"/>
              <a:t>Kliknutím na ikonu přidáte obrázek.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82724" y="3124199"/>
            <a:ext cx="5426158" cy="1828800"/>
          </a:xfrm>
        </p:spPr>
        <p:txBody>
          <a:bodyPr>
            <a:normAutofit/>
          </a:bodyPr>
          <a:lstStyle>
            <a:lvl1pPr marL="0" indent="0" algn="ctr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95989864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atický obrázek s popis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84311" y="4732865"/>
            <a:ext cx="10018711" cy="566738"/>
          </a:xfrm>
        </p:spPr>
        <p:txBody>
          <a:bodyPr anchor="b">
            <a:normAutofit/>
          </a:bodyPr>
          <a:lstStyle>
            <a:lvl1pPr algn="ctr">
              <a:defRPr sz="2400" b="0"/>
            </a:lvl1pPr>
          </a:lstStyle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386012" y="932112"/>
            <a:ext cx="8225944" cy="3164976"/>
          </a:xfrm>
          <a:prstGeom prst="roundRect">
            <a:avLst>
              <a:gd name="adj" fmla="val 4380"/>
            </a:avLst>
          </a:prstGeom>
          <a:ln w="38100">
            <a:gradFill flip="none" rotWithShape="1">
              <a:gsLst>
                <a:gs pos="0">
                  <a:schemeClr val="bg2"/>
                </a:gs>
                <a:gs pos="100000">
                  <a:schemeClr val="bg2">
                    <a:lumMod val="75000"/>
                  </a:schemeClr>
                </a:gs>
              </a:gsLst>
              <a:lin ang="5400000" scaled="0"/>
              <a:tileRect/>
            </a:gra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cs-CZ"/>
              <a:t>Kliknutím na ikonu přidáte obrázek.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84311" y="5299603"/>
            <a:ext cx="10018711" cy="493712"/>
          </a:xfrm>
        </p:spPr>
        <p:txBody>
          <a:bodyPr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05567398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ázev a popis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84312" y="685800"/>
            <a:ext cx="10018711" cy="3048000"/>
          </a:xfrm>
        </p:spPr>
        <p:txBody>
          <a:bodyPr anchor="ctr">
            <a:normAutofit/>
          </a:bodyPr>
          <a:lstStyle>
            <a:lvl1pPr algn="ctr">
              <a:defRPr sz="3200" b="0" cap="none"/>
            </a:lvl1pPr>
          </a:lstStyle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84312" y="4343400"/>
            <a:ext cx="10018713" cy="1447800"/>
          </a:xfrm>
        </p:spPr>
        <p:txBody>
          <a:bodyPr anchor="ctr">
            <a:normAutofit/>
          </a:bodyPr>
          <a:lstStyle>
            <a:lvl1pPr marL="0" indent="0" algn="ctr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74257283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itace s popis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extBox 13"/>
          <p:cNvSpPr txBox="1"/>
          <p:nvPr/>
        </p:nvSpPr>
        <p:spPr>
          <a:xfrm>
            <a:off x="1598612" y="863023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0893425" y="2819399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08212" y="685800"/>
            <a:ext cx="8990012" cy="2743199"/>
          </a:xfrm>
        </p:spPr>
        <p:txBody>
          <a:bodyPr anchor="ctr">
            <a:normAutofit/>
          </a:bodyPr>
          <a:lstStyle>
            <a:lvl1pPr algn="ctr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436811" y="3428999"/>
            <a:ext cx="8532815" cy="381000"/>
          </a:xfrm>
        </p:spPr>
        <p:txBody>
          <a:bodyPr anchor="ctr">
            <a:normAutofit/>
          </a:bodyPr>
          <a:lstStyle>
            <a:lvl1pPr marL="0" indent="0">
              <a:buFontTx/>
              <a:buNone/>
              <a:defRPr sz="1800"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84311" y="4343400"/>
            <a:ext cx="10018711" cy="1447800"/>
          </a:xfrm>
        </p:spPr>
        <p:txBody>
          <a:bodyPr anchor="ctr">
            <a:normAutofit/>
          </a:bodyPr>
          <a:lstStyle>
            <a:lvl1pPr marL="0" indent="0" algn="ctr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226372928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Jmenovk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84313" y="3308581"/>
            <a:ext cx="10018709" cy="1468800"/>
          </a:xfrm>
        </p:spPr>
        <p:txBody>
          <a:bodyPr anchor="b">
            <a:normAutofit/>
          </a:bodyPr>
          <a:lstStyle>
            <a:lvl1pPr algn="r">
              <a:defRPr sz="3200" b="0" cap="none"/>
            </a:lvl1pPr>
          </a:lstStyle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84312" y="4777381"/>
            <a:ext cx="10018710" cy="860400"/>
          </a:xfrm>
        </p:spPr>
        <p:txBody>
          <a:bodyPr anchor="t">
            <a:normAutofit/>
          </a:bodyPr>
          <a:lstStyle>
            <a:lvl1pPr marL="0" indent="0" algn="r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59083911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Jmenovka s citac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extBox 13"/>
          <p:cNvSpPr txBox="1"/>
          <p:nvPr/>
        </p:nvSpPr>
        <p:spPr>
          <a:xfrm>
            <a:off x="1598612" y="863023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0893425" y="2819399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08212" y="685800"/>
            <a:ext cx="8990012" cy="2743199"/>
          </a:xfrm>
        </p:spPr>
        <p:txBody>
          <a:bodyPr anchor="ctr">
            <a:normAutofit/>
          </a:bodyPr>
          <a:lstStyle>
            <a:lvl1pPr algn="ctr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484313" y="3886200"/>
            <a:ext cx="10018710" cy="889000"/>
          </a:xfrm>
        </p:spPr>
        <p:txBody>
          <a:bodyPr vert="horz" lIns="91440" tIns="45720" rIns="91440" bIns="45720" rtlCol="0" anchor="b">
            <a:normAutofit/>
          </a:bodyPr>
          <a:lstStyle>
            <a:lvl1pPr algn="r">
              <a:buNone/>
              <a:defRPr lang="en-US" sz="2400" b="0" cap="none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cs-CZ"/>
              <a:t>Po kliknutí můžete upravovat styly textu v předloze.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84312" y="4775200"/>
            <a:ext cx="10018710" cy="1016000"/>
          </a:xfrm>
        </p:spPr>
        <p:txBody>
          <a:bodyPr anchor="t">
            <a:normAutofit/>
          </a:bodyPr>
          <a:lstStyle>
            <a:lvl1pPr marL="0" indent="0" algn="r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423258131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ravda nebo neprav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84313" y="685800"/>
            <a:ext cx="10018712" cy="2727325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b="0" dirty="0"/>
            </a:lvl1pPr>
          </a:lstStyle>
          <a:p>
            <a:pPr marL="0" lvl="0"/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484312" y="3505200"/>
            <a:ext cx="10018713" cy="8382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800" b="0" cap="none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cs-CZ"/>
              <a:t>Po kliknutí můžete upravovat styly textu v předloze.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84311" y="4343400"/>
            <a:ext cx="10018713" cy="14478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961025064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ctr">
              <a:defRPr/>
            </a:lvl1pPr>
          </a:lstStyle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cs-CZ"/>
              <a:t>Po kliknutí můžete upravovat styly textu v předloze.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38014342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732655" y="685800"/>
            <a:ext cx="1770369" cy="5105400"/>
          </a:xfrm>
        </p:spPr>
        <p:txBody>
          <a:bodyPr vert="eaVert"/>
          <a:lstStyle/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484312" y="685800"/>
            <a:ext cx="8019742" cy="5105400"/>
          </a:xfrm>
        </p:spPr>
        <p:txBody>
          <a:bodyPr vert="eaVert" anchor="t"/>
          <a:lstStyle/>
          <a:p>
            <a:pPr lvl="0"/>
            <a:r>
              <a:rPr lang="cs-CZ"/>
              <a:t>Po kliknutí můžete upravovat styly textu v předloze.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428207910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150812" y="0"/>
            <a:ext cx="2436813" cy="6858001"/>
            <a:chOff x="1320800" y="0"/>
            <a:chExt cx="2436813" cy="6858001"/>
          </a:xfrm>
        </p:grpSpPr>
        <p:sp>
          <p:nvSpPr>
            <p:cNvPr id="8" name="Freeform 6"/>
            <p:cNvSpPr/>
            <p:nvPr/>
          </p:nvSpPr>
          <p:spPr bwMode="auto">
            <a:xfrm>
              <a:off x="1627188" y="0"/>
              <a:ext cx="1122363" cy="5329238"/>
            </a:xfrm>
            <a:custGeom>
              <a:avLst/>
              <a:gdLst/>
              <a:ahLst/>
              <a:cxnLst/>
              <a:rect l="0" t="0" r="r" b="b"/>
              <a:pathLst>
                <a:path w="707" h="3357">
                  <a:moveTo>
                    <a:pt x="0" y="3330"/>
                  </a:moveTo>
                  <a:lnTo>
                    <a:pt x="156" y="3357"/>
                  </a:lnTo>
                  <a:lnTo>
                    <a:pt x="707" y="0"/>
                  </a:lnTo>
                  <a:lnTo>
                    <a:pt x="547" y="0"/>
                  </a:lnTo>
                  <a:lnTo>
                    <a:pt x="0" y="3330"/>
                  </a:ln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</p:sp>
        <p:sp>
          <p:nvSpPr>
            <p:cNvPr id="9" name="Freeform 7"/>
            <p:cNvSpPr/>
            <p:nvPr/>
          </p:nvSpPr>
          <p:spPr bwMode="auto">
            <a:xfrm>
              <a:off x="1320800" y="0"/>
              <a:ext cx="1117600" cy="5276850"/>
            </a:xfrm>
            <a:custGeom>
              <a:avLst/>
              <a:gdLst/>
              <a:ahLst/>
              <a:cxnLst/>
              <a:rect l="0" t="0" r="r" b="b"/>
              <a:pathLst>
                <a:path w="704" h="3324">
                  <a:moveTo>
                    <a:pt x="704" y="0"/>
                  </a:moveTo>
                  <a:lnTo>
                    <a:pt x="545" y="0"/>
                  </a:lnTo>
                  <a:lnTo>
                    <a:pt x="0" y="3300"/>
                  </a:lnTo>
                  <a:lnTo>
                    <a:pt x="157" y="3324"/>
                  </a:lnTo>
                  <a:lnTo>
                    <a:pt x="704" y="0"/>
                  </a:lnTo>
                  <a:close/>
                </a:path>
              </a:pathLst>
            </a:cu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</p:sp>
        <p:sp>
          <p:nvSpPr>
            <p:cNvPr id="10" name="Freeform 8"/>
            <p:cNvSpPr/>
            <p:nvPr/>
          </p:nvSpPr>
          <p:spPr bwMode="auto">
            <a:xfrm>
              <a:off x="1320800" y="5238750"/>
              <a:ext cx="1228725" cy="1619250"/>
            </a:xfrm>
            <a:custGeom>
              <a:avLst/>
              <a:gdLst/>
              <a:ahLst/>
              <a:cxnLst/>
              <a:rect l="0" t="0" r="r" b="b"/>
              <a:pathLst>
                <a:path w="774" h="1020">
                  <a:moveTo>
                    <a:pt x="0" y="0"/>
                  </a:moveTo>
                  <a:lnTo>
                    <a:pt x="740" y="1020"/>
                  </a:lnTo>
                  <a:lnTo>
                    <a:pt x="774" y="102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</p:sp>
        <p:sp>
          <p:nvSpPr>
            <p:cNvPr id="11" name="Freeform 9"/>
            <p:cNvSpPr/>
            <p:nvPr/>
          </p:nvSpPr>
          <p:spPr bwMode="auto">
            <a:xfrm>
              <a:off x="1627188" y="5291138"/>
              <a:ext cx="1495425" cy="1566863"/>
            </a:xfrm>
            <a:custGeom>
              <a:avLst/>
              <a:gdLst/>
              <a:ahLst/>
              <a:cxnLst/>
              <a:rect l="0" t="0" r="r" b="b"/>
              <a:pathLst>
                <a:path w="942" h="987">
                  <a:moveTo>
                    <a:pt x="0" y="0"/>
                  </a:moveTo>
                  <a:lnTo>
                    <a:pt x="909" y="987"/>
                  </a:lnTo>
                  <a:lnTo>
                    <a:pt x="942" y="98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50000"/>
              </a:schemeClr>
            </a:solidFill>
            <a:ln>
              <a:noFill/>
            </a:ln>
          </p:spPr>
        </p:sp>
        <p:sp>
          <p:nvSpPr>
            <p:cNvPr id="12" name="Freeform 10"/>
            <p:cNvSpPr/>
            <p:nvPr/>
          </p:nvSpPr>
          <p:spPr bwMode="auto">
            <a:xfrm>
              <a:off x="1627188" y="5286375"/>
              <a:ext cx="2130425" cy="1571625"/>
            </a:xfrm>
            <a:custGeom>
              <a:avLst/>
              <a:gdLst/>
              <a:ahLst/>
              <a:cxnLst/>
              <a:rect l="0" t="0" r="r" b="b"/>
              <a:pathLst>
                <a:path w="1342" h="990">
                  <a:moveTo>
                    <a:pt x="0" y="3"/>
                  </a:moveTo>
                  <a:lnTo>
                    <a:pt x="942" y="990"/>
                  </a:lnTo>
                  <a:lnTo>
                    <a:pt x="1342" y="990"/>
                  </a:lnTo>
                  <a:lnTo>
                    <a:pt x="156" y="27"/>
                  </a:lnTo>
                  <a:lnTo>
                    <a:pt x="0" y="0"/>
                  </a:lnTo>
                  <a:lnTo>
                    <a:pt x="0" y="3"/>
                  </a:lnTo>
                  <a:close/>
                </a:path>
              </a:pathLst>
            </a:custGeom>
            <a:solidFill>
              <a:schemeClr val="accent1">
                <a:lumMod val="75000"/>
              </a:schemeClr>
            </a:solidFill>
            <a:ln>
              <a:noFill/>
            </a:ln>
          </p:spPr>
        </p:sp>
        <p:sp>
          <p:nvSpPr>
            <p:cNvPr id="13" name="Freeform 11"/>
            <p:cNvSpPr/>
            <p:nvPr/>
          </p:nvSpPr>
          <p:spPr bwMode="auto">
            <a:xfrm>
              <a:off x="1320800" y="5238750"/>
              <a:ext cx="1695450" cy="1619250"/>
            </a:xfrm>
            <a:custGeom>
              <a:avLst/>
              <a:gdLst/>
              <a:ahLst/>
              <a:cxnLst/>
              <a:rect l="0" t="0" r="r" b="b"/>
              <a:pathLst>
                <a:path w="1068" h="1020">
                  <a:moveTo>
                    <a:pt x="1068" y="1020"/>
                  </a:moveTo>
                  <a:lnTo>
                    <a:pt x="184" y="60"/>
                  </a:lnTo>
                  <a:lnTo>
                    <a:pt x="154" y="27"/>
                  </a:lnTo>
                  <a:lnTo>
                    <a:pt x="157" y="27"/>
                  </a:lnTo>
                  <a:lnTo>
                    <a:pt x="157" y="24"/>
                  </a:lnTo>
                  <a:lnTo>
                    <a:pt x="154" y="24"/>
                  </a:lnTo>
                  <a:lnTo>
                    <a:pt x="0" y="0"/>
                  </a:lnTo>
                  <a:lnTo>
                    <a:pt x="0" y="0"/>
                  </a:lnTo>
                  <a:lnTo>
                    <a:pt x="774" y="1020"/>
                  </a:lnTo>
                  <a:lnTo>
                    <a:pt x="1068" y="1020"/>
                  </a:lnTo>
                  <a:close/>
                </a:path>
              </a:pathLst>
            </a:custGeom>
            <a:solidFill>
              <a:schemeClr val="tx1">
                <a:lumMod val="75000"/>
                <a:lumOff val="25000"/>
              </a:schemeClr>
            </a:solidFill>
            <a:ln>
              <a:noFill/>
            </a:ln>
          </p:spPr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484311" y="685800"/>
            <a:ext cx="10018713" cy="1752599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84310" y="2666999"/>
            <a:ext cx="10018713" cy="312420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cs-CZ"/>
              <a:t>Po kliknutí můžete upravovat styly textu v předloze.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9732656" y="5883275"/>
            <a:ext cx="1143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C17775EA-41E6-4734-AB71-B19C178B77A9}" type="datetimeFigureOut">
              <a:rPr lang="cs-CZ" smtClean="0"/>
              <a:t>04.04.2020</a:t>
            </a:fld>
            <a:endParaRPr lang="cs-CZ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72279" y="5883275"/>
            <a:ext cx="708417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endParaRPr lang="cs-CZ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951856" y="5883275"/>
            <a:ext cx="55116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EAE5465D-527F-4C1B-8B8F-987ECA11E386}" type="slidenum">
              <a:rPr lang="cs-CZ" smtClean="0"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96485351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6" r:id="rId1"/>
    <p:sldLayoutId id="2147483697" r:id="rId2"/>
    <p:sldLayoutId id="2147483698" r:id="rId3"/>
    <p:sldLayoutId id="2147483699" r:id="rId4"/>
    <p:sldLayoutId id="2147483700" r:id="rId5"/>
    <p:sldLayoutId id="2147483701" r:id="rId6"/>
    <p:sldLayoutId id="2147483702" r:id="rId7"/>
    <p:sldLayoutId id="2147483703" r:id="rId8"/>
    <p:sldLayoutId id="2147483704" r:id="rId9"/>
    <p:sldLayoutId id="2147483705" r:id="rId10"/>
    <p:sldLayoutId id="2147483706" r:id="rId11"/>
    <p:sldLayoutId id="2147483707" r:id="rId12"/>
    <p:sldLayoutId id="2147483708" r:id="rId13"/>
    <p:sldLayoutId id="2147483709" r:id="rId14"/>
    <p:sldLayoutId id="2147483710" r:id="rId15"/>
    <p:sldLayoutId id="2147483711" r:id="rId16"/>
    <p:sldLayoutId id="2147483712" r:id="rId17"/>
  </p:sldLayoutIdLst>
  <p:txStyles>
    <p:titleStyle>
      <a:lvl1pPr algn="ctr" defTabSz="457200" rtl="0" eaLnBrk="1" latinLnBrk="0" hangingPunct="1">
        <a:spcBef>
          <a:spcPct val="0"/>
        </a:spcBef>
        <a:buNone/>
        <a:defRPr sz="4000" kern="1200" cap="none">
          <a:ln w="3175" cmpd="sng">
            <a:noFill/>
          </a:ln>
          <a:solidFill>
            <a:schemeClr val="tx1"/>
          </a:solidFill>
          <a:effectLst/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>
            <a:lumMod val="75000"/>
          </a:schemeClr>
        </a:buClr>
        <a:buSzPct val="145000"/>
        <a:buFont typeface="Arial"/>
        <a:buChar char="•"/>
        <a:defRPr sz="24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>
            <a:lumMod val="75000"/>
          </a:schemeClr>
        </a:buClr>
        <a:buSzPct val="145000"/>
        <a:buFont typeface="Arial"/>
        <a:buChar char="•"/>
        <a:defRPr sz="20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>
            <a:lumMod val="75000"/>
          </a:schemeClr>
        </a:buClr>
        <a:buSzPct val="145000"/>
        <a:buFont typeface="Arial"/>
        <a:buChar char="•"/>
        <a:defRPr sz="18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>
            <a:lumMod val="75000"/>
          </a:schemeClr>
        </a:buClr>
        <a:buSzPct val="145000"/>
        <a:buFont typeface="Arial"/>
        <a:buChar char="•"/>
        <a:defRPr sz="16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4pPr>
      <a:lvl5pPr marL="20002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>
            <a:lumMod val="75000"/>
          </a:schemeClr>
        </a:buClr>
        <a:buSzPct val="145000"/>
        <a:buFont typeface="Arial"/>
        <a:buChar char="•"/>
        <a:defRPr sz="14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>
            <a:lumMod val="75000"/>
          </a:schemeClr>
        </a:buClr>
        <a:buSzPct val="145000"/>
        <a:buFont typeface="Arial"/>
        <a:buChar char="•"/>
        <a:defRPr sz="14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>
            <a:lumMod val="75000"/>
          </a:schemeClr>
        </a:buClr>
        <a:buSzPct val="145000"/>
        <a:buFont typeface="Arial"/>
        <a:buChar char="•"/>
        <a:defRPr sz="14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>
            <a:lumMod val="75000"/>
          </a:schemeClr>
        </a:buClr>
        <a:buSzPct val="145000"/>
        <a:buFont typeface="Arial"/>
        <a:buChar char="•"/>
        <a:defRPr sz="14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>
            <a:lumMod val="75000"/>
          </a:schemeClr>
        </a:buClr>
        <a:buSzPct val="145000"/>
        <a:buFont typeface="Arial"/>
        <a:buChar char="•"/>
        <a:defRPr sz="14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.jpeg"/><Relationship Id="rId5" Type="http://schemas.openxmlformats.org/officeDocument/2006/relationships/image" Target="../media/image6.jpeg"/><Relationship Id="rId4" Type="http://schemas.openxmlformats.org/officeDocument/2006/relationships/image" Target="../media/image5.jpe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jpeg"/><Relationship Id="rId3" Type="http://schemas.openxmlformats.org/officeDocument/2006/relationships/image" Target="../media/image9.jpeg"/><Relationship Id="rId7" Type="http://schemas.openxmlformats.org/officeDocument/2006/relationships/image" Target="../media/image13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2.jpeg"/><Relationship Id="rId5" Type="http://schemas.openxmlformats.org/officeDocument/2006/relationships/image" Target="../media/image11.jpeg"/><Relationship Id="rId4" Type="http://schemas.openxmlformats.org/officeDocument/2006/relationships/image" Target="../media/image10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7.jpe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hyperlink" Target="http://www.kuncluvmlyn.cz/cz/index.html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4A890B68-89B3-477E-834D-25B2D938209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873298" y="499369"/>
            <a:ext cx="8915399" cy="2262781"/>
          </a:xfrm>
        </p:spPr>
        <p:txBody>
          <a:bodyPr>
            <a:normAutofit fontScale="90000"/>
          </a:bodyPr>
          <a:lstStyle/>
          <a:p>
            <a:r>
              <a:rPr lang="cs-CZ" b="1" dirty="0"/>
              <a:t>Pedagogická praxe v mimoškolních aktivitách žáků 1. stupně</a:t>
            </a:r>
          </a:p>
        </p:txBody>
      </p:sp>
      <p:sp>
        <p:nvSpPr>
          <p:cNvPr id="3" name="Podnadpis 2">
            <a:extLst>
              <a:ext uri="{FF2B5EF4-FFF2-40B4-BE49-F238E27FC236}">
                <a16:creationId xmlns:a16="http://schemas.microsoft.com/office/drawing/2014/main" id="{923F43C8-E72E-4FE4-A099-F0E9CB69DCE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3192894" y="3303685"/>
            <a:ext cx="8915399" cy="1126283"/>
          </a:xfrm>
        </p:spPr>
        <p:txBody>
          <a:bodyPr>
            <a:normAutofit fontScale="92500" lnSpcReduction="20000"/>
          </a:bodyPr>
          <a:lstStyle/>
          <a:p>
            <a:pPr algn="l"/>
            <a:r>
              <a:rPr lang="cs-CZ" dirty="0"/>
              <a:t>Lucie Mazourová</a:t>
            </a:r>
          </a:p>
          <a:p>
            <a:pPr algn="l"/>
            <a:r>
              <a:rPr lang="cs-CZ" dirty="0"/>
              <a:t>Učitelství pro 1. stupeň ZŠ</a:t>
            </a:r>
          </a:p>
          <a:p>
            <a:pPr algn="l"/>
            <a:r>
              <a:rPr lang="cs-CZ" dirty="0"/>
              <a:t>1. ročník 2019/2020</a:t>
            </a:r>
          </a:p>
        </p:txBody>
      </p:sp>
    </p:spTree>
    <p:extLst>
      <p:ext uri="{BB962C8B-B14F-4D97-AF65-F5344CB8AC3E}">
        <p14:creationId xmlns:p14="http://schemas.microsoft.com/office/powerpoint/2010/main" val="2839081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86764F40-FE63-4962-B11A-D7FC4581700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77779" y="386550"/>
            <a:ext cx="10018713" cy="1752599"/>
          </a:xfrm>
        </p:spPr>
        <p:txBody>
          <a:bodyPr/>
          <a:lstStyle/>
          <a:p>
            <a:r>
              <a:rPr lang="cs-CZ" b="1" dirty="0"/>
              <a:t>Moje praxe</a:t>
            </a:r>
          </a:p>
        </p:txBody>
      </p:sp>
      <p:sp>
        <p:nvSpPr>
          <p:cNvPr id="3" name="Zástupný obsah 2">
            <a:extLst>
              <a:ext uri="{FF2B5EF4-FFF2-40B4-BE49-F238E27FC236}">
                <a16:creationId xmlns:a16="http://schemas.microsoft.com/office/drawing/2014/main" id="{92670DE2-622A-4077-B0F5-76030295235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84309" y="1188683"/>
            <a:ext cx="10018713" cy="3124201"/>
          </a:xfrm>
        </p:spPr>
        <p:txBody>
          <a:bodyPr/>
          <a:lstStyle/>
          <a:p>
            <a:pPr marL="0" indent="0">
              <a:buNone/>
            </a:pPr>
            <a:r>
              <a:rPr lang="cs-CZ" dirty="0"/>
              <a:t>Kde? Kunclův mlýn</a:t>
            </a:r>
          </a:p>
          <a:p>
            <a:pPr marL="0" indent="0">
              <a:buNone/>
            </a:pPr>
            <a:r>
              <a:rPr lang="cs-CZ" dirty="0"/>
              <a:t>Pozice? Trenérka jízdy na koních</a:t>
            </a:r>
          </a:p>
        </p:txBody>
      </p:sp>
      <p:pic>
        <p:nvPicPr>
          <p:cNvPr id="4" name="Obrázek 3">
            <a:extLst>
              <a:ext uri="{FF2B5EF4-FFF2-40B4-BE49-F238E27FC236}">
                <a16:creationId xmlns:a16="http://schemas.microsoft.com/office/drawing/2014/main" id="{95974064-02F5-453D-BB79-BB5CE73EA75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2063" t="44272" r="23180" b="19611"/>
          <a:stretch/>
        </p:blipFill>
        <p:spPr>
          <a:xfrm>
            <a:off x="2760846" y="3429000"/>
            <a:ext cx="7465640" cy="2769833"/>
          </a:xfrm>
          <a:prstGeom prst="rect">
            <a:avLst/>
          </a:prstGeom>
        </p:spPr>
      </p:pic>
      <p:cxnSp>
        <p:nvCxnSpPr>
          <p:cNvPr id="8" name="Přímá spojnice se šipkou 7">
            <a:extLst>
              <a:ext uri="{FF2B5EF4-FFF2-40B4-BE49-F238E27FC236}">
                <a16:creationId xmlns:a16="http://schemas.microsoft.com/office/drawing/2014/main" id="{DF3CE3F1-4F2A-4F94-9CD6-AB6333B37E93}"/>
              </a:ext>
            </a:extLst>
          </p:cNvPr>
          <p:cNvCxnSpPr/>
          <p:nvPr/>
        </p:nvCxnSpPr>
        <p:spPr>
          <a:xfrm flipV="1">
            <a:off x="4199137" y="4813916"/>
            <a:ext cx="1695635" cy="1038687"/>
          </a:xfrm>
          <a:prstGeom prst="straightConnector1">
            <a:avLst/>
          </a:prstGeom>
          <a:ln w="57150">
            <a:tailEnd type="triangle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1527891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22F17F89-5A2F-4CB6-9AD3-89F9F0499D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b="1" dirty="0"/>
              <a:t>Kunclův mlýn</a:t>
            </a:r>
          </a:p>
        </p:txBody>
      </p:sp>
      <p:sp>
        <p:nvSpPr>
          <p:cNvPr id="3" name="Zástupný obsah 2">
            <a:extLst>
              <a:ext uri="{FF2B5EF4-FFF2-40B4-BE49-F238E27FC236}">
                <a16:creationId xmlns:a16="http://schemas.microsoft.com/office/drawing/2014/main" id="{447D89F4-D442-4E04-9A2A-F1CF7969362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cs-CZ" dirty="0"/>
              <a:t>Jízda a výuka na koních</a:t>
            </a:r>
          </a:p>
          <a:p>
            <a:r>
              <a:rPr lang="cs-CZ" dirty="0"/>
              <a:t>Příměstské tábory</a:t>
            </a:r>
          </a:p>
          <a:p>
            <a:r>
              <a:rPr lang="cs-CZ" dirty="0"/>
              <a:t>Koňské letní tábory</a:t>
            </a:r>
          </a:p>
          <a:p>
            <a:r>
              <a:rPr lang="cs-CZ" dirty="0"/>
              <a:t>Chov zvířat</a:t>
            </a:r>
          </a:p>
          <a:p>
            <a:r>
              <a:rPr lang="cs-CZ" dirty="0"/>
              <a:t>Ubytování</a:t>
            </a:r>
          </a:p>
          <a:p>
            <a:r>
              <a:rPr lang="cs-CZ" dirty="0"/>
              <a:t>Umělecké kovářství</a:t>
            </a:r>
          </a:p>
        </p:txBody>
      </p:sp>
      <p:pic>
        <p:nvPicPr>
          <p:cNvPr id="1028" name="Picture 4" descr="Šourkův, Kunclův mlýn | Vodnimlyny.cz">
            <a:extLst>
              <a:ext uri="{FF2B5EF4-FFF2-40B4-BE49-F238E27FC236}">
                <a16:creationId xmlns:a16="http://schemas.microsoft.com/office/drawing/2014/main" id="{C3066541-C8EC-4786-8EE6-95E1B4F3A67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0" y="2133600"/>
            <a:ext cx="4876800" cy="3657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Na obrázku může být: 1 person, riding on a horse , outdoor a nature">
            <a:extLst>
              <a:ext uri="{FF2B5EF4-FFF2-40B4-BE49-F238E27FC236}">
                <a16:creationId xmlns:a16="http://schemas.microsoft.com/office/drawing/2014/main" id="{5DB413F7-81B5-4115-B33A-A7DBB995AC2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0" y="2247900"/>
            <a:ext cx="4572000" cy="3429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 descr="Dětské tábory &quot;Prázdniny v sedle&quot;">
            <a:extLst>
              <a:ext uri="{FF2B5EF4-FFF2-40B4-BE49-F238E27FC236}">
                <a16:creationId xmlns:a16="http://schemas.microsoft.com/office/drawing/2014/main" id="{7B235957-BF0F-4F6B-8564-95D55774BB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22463" y="2262186"/>
            <a:ext cx="4876800" cy="32480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4" name="Picture 10" descr="O vítězném Kunclově mlýně | Náš chov">
            <a:extLst>
              <a:ext uri="{FF2B5EF4-FFF2-40B4-BE49-F238E27FC236}">
                <a16:creationId xmlns:a16="http://schemas.microsoft.com/office/drawing/2014/main" id="{5A75E441-94AB-44E8-B596-73231991026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88959" y="2438399"/>
            <a:ext cx="4690882" cy="31242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6" name="Picture 12" descr="Umělecké kovářství - strana 2">
            <a:extLst>
              <a:ext uri="{FF2B5EF4-FFF2-40B4-BE49-F238E27FC236}">
                <a16:creationId xmlns:a16="http://schemas.microsoft.com/office/drawing/2014/main" id="{4326B7AA-F1C8-4D62-AD2F-994650E5F49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3600" y="2274095"/>
            <a:ext cx="4876800" cy="3657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643816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10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10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1" dur="500" fill="hold"/>
                                        <p:tgtEl>
                                          <p:spTgt spid="10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2" dur="500" fill="hold"/>
                                        <p:tgtEl>
                                          <p:spTgt spid="10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7" dur="500" fill="hold"/>
                                        <p:tgtEl>
                                          <p:spTgt spid="10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8" dur="500" fill="hold"/>
                                        <p:tgtEl>
                                          <p:spTgt spid="10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3" dur="500" fill="hold"/>
                                        <p:tgtEl>
                                          <p:spTgt spid="103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103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8A7C2036-22A8-4D6A-B809-2409BB54FF8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b="1" dirty="0"/>
              <a:t>Kroužek</a:t>
            </a:r>
            <a:r>
              <a:rPr lang="cs-CZ" dirty="0"/>
              <a:t> </a:t>
            </a:r>
          </a:p>
        </p:txBody>
      </p:sp>
      <p:sp>
        <p:nvSpPr>
          <p:cNvPr id="3" name="Zástupný obsah 2">
            <a:extLst>
              <a:ext uri="{FF2B5EF4-FFF2-40B4-BE49-F238E27FC236}">
                <a16:creationId xmlns:a16="http://schemas.microsoft.com/office/drawing/2014/main" id="{D0E3A82B-79D1-4986-B7BD-77F444B994F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84311" y="1295401"/>
            <a:ext cx="10018713" cy="3124201"/>
          </a:xfrm>
        </p:spPr>
        <p:txBody>
          <a:bodyPr/>
          <a:lstStyle/>
          <a:p>
            <a:r>
              <a:rPr lang="cs-CZ" dirty="0"/>
              <a:t>15 dětí + 3 trenéři</a:t>
            </a:r>
          </a:p>
          <a:p>
            <a:r>
              <a:rPr lang="cs-CZ" dirty="0"/>
              <a:t>Hodiny probíhají každý pátek od 15:00 do 17:00</a:t>
            </a:r>
          </a:p>
          <a:p>
            <a:r>
              <a:rPr lang="cs-CZ" dirty="0"/>
              <a:t>Někdy se scházíme i v sobotu</a:t>
            </a:r>
          </a:p>
        </p:txBody>
      </p:sp>
      <p:pic>
        <p:nvPicPr>
          <p:cNvPr id="2052" name="Picture 4" descr="Na obrázku může být: 2 people, people smiling , people riding on horses , outdoor a nature">
            <a:extLst>
              <a:ext uri="{FF2B5EF4-FFF2-40B4-BE49-F238E27FC236}">
                <a16:creationId xmlns:a16="http://schemas.microsoft.com/office/drawing/2014/main" id="{A1A1A595-4F2D-44E8-B8D3-7B00635F924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463" b="14692"/>
          <a:stretch/>
        </p:blipFill>
        <p:spPr bwMode="auto">
          <a:xfrm>
            <a:off x="3226293" y="1429305"/>
            <a:ext cx="6858000" cy="49271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4" name="Picture 6" descr="Na obrázku může být: 6 people, people smiling , horse a outdoor">
            <a:extLst>
              <a:ext uri="{FF2B5EF4-FFF2-40B4-BE49-F238E27FC236}">
                <a16:creationId xmlns:a16="http://schemas.microsoft.com/office/drawing/2014/main" id="{E8EAE921-1861-4FF0-8826-79A56CC27BB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79350" y="939175"/>
            <a:ext cx="5361373" cy="53613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60" name="Picture 12" descr="Na obrázku může být: 2 people, venku">
            <a:extLst>
              <a:ext uri="{FF2B5EF4-FFF2-40B4-BE49-F238E27FC236}">
                <a16:creationId xmlns:a16="http://schemas.microsoft.com/office/drawing/2014/main" id="{33A9D33C-DC06-4BE9-969C-D138695E7DA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50089" y="986639"/>
            <a:ext cx="4171949" cy="556259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62" name="Picture 14" descr="Na obrázku může být: 1 person, kůň">
            <a:extLst>
              <a:ext uri="{FF2B5EF4-FFF2-40B4-BE49-F238E27FC236}">
                <a16:creationId xmlns:a16="http://schemas.microsoft.com/office/drawing/2014/main" id="{175C9A27-2571-4E1E-8845-AC11998F2CC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23805" y="597707"/>
            <a:ext cx="4570890" cy="60945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64" name="Picture 16" descr="Na obrázku může být: 1 person, riding on a horse , horse , outdoor a nature">
            <a:extLst>
              <a:ext uri="{FF2B5EF4-FFF2-40B4-BE49-F238E27FC236}">
                <a16:creationId xmlns:a16="http://schemas.microsoft.com/office/drawing/2014/main" id="{FE0343E2-48FB-4382-AFAF-782A7667BC5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29113" y="1591911"/>
            <a:ext cx="6531206" cy="48984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68" name="Picture 20" descr="Na obrázku může být: 4 people, sedící lidé">
            <a:extLst>
              <a:ext uri="{FF2B5EF4-FFF2-40B4-BE49-F238E27FC236}">
                <a16:creationId xmlns:a16="http://schemas.microsoft.com/office/drawing/2014/main" id="{B4D6757F-587E-4267-96C5-396F5EAB521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30493" y="1757221"/>
            <a:ext cx="7126347" cy="391949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18" descr="Na obrázku může být: 1 person, standing a shoes">
            <a:extLst>
              <a:ext uri="{FF2B5EF4-FFF2-40B4-BE49-F238E27FC236}">
                <a16:creationId xmlns:a16="http://schemas.microsoft.com/office/drawing/2014/main" id="{2E8D2B3C-2E30-4B2A-8689-BFC9B0F0D73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14648" y="1110316"/>
            <a:ext cx="4024729" cy="53663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7593537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05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05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05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05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06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06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06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06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06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06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06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06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D179B382-25DF-4263-8031-F43ADD2D6AC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b="1" dirty="0"/>
              <a:t>Průběh kroužku</a:t>
            </a:r>
          </a:p>
        </p:txBody>
      </p:sp>
      <p:sp>
        <p:nvSpPr>
          <p:cNvPr id="3" name="Zástupný obsah 2">
            <a:extLst>
              <a:ext uri="{FF2B5EF4-FFF2-40B4-BE49-F238E27FC236}">
                <a16:creationId xmlns:a16="http://schemas.microsoft.com/office/drawing/2014/main" id="{D3BC2D01-94C1-4D37-90D7-AAB6101B525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cs-CZ" dirty="0"/>
              <a:t>Sejdeme se v klubovně</a:t>
            </a:r>
          </a:p>
          <a:p>
            <a:r>
              <a:rPr lang="cs-CZ" dirty="0"/>
              <a:t>Seznámení s programem</a:t>
            </a:r>
          </a:p>
          <a:p>
            <a:r>
              <a:rPr lang="cs-CZ" dirty="0"/>
              <a:t>Osedlání koně</a:t>
            </a:r>
          </a:p>
          <a:p>
            <a:r>
              <a:rPr lang="cs-CZ" dirty="0"/>
              <a:t>Výuka a jízda na koních</a:t>
            </a:r>
          </a:p>
          <a:p>
            <a:r>
              <a:rPr lang="cs-CZ" dirty="0"/>
              <a:t>Hřebelcování koně</a:t>
            </a:r>
          </a:p>
          <a:p>
            <a:r>
              <a:rPr lang="cs-CZ" dirty="0"/>
              <a:t>Úklid stájí</a:t>
            </a:r>
          </a:p>
          <a:p>
            <a:r>
              <a:rPr lang="cs-CZ" dirty="0"/>
              <a:t>Závěr</a:t>
            </a:r>
          </a:p>
          <a:p>
            <a:pPr marL="0" indent="0">
              <a:buNone/>
            </a:pPr>
            <a:endParaRPr lang="cs-CZ" dirty="0"/>
          </a:p>
        </p:txBody>
      </p:sp>
      <p:pic>
        <p:nvPicPr>
          <p:cNvPr id="3074" name="Picture 2" descr="Na obrázku může být: 2 lidé">
            <a:extLst>
              <a:ext uri="{FF2B5EF4-FFF2-40B4-BE49-F238E27FC236}">
                <a16:creationId xmlns:a16="http://schemas.microsoft.com/office/drawing/2014/main" id="{7AD58EE6-159A-4EA5-839E-24E9D42C3DE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32807" y="1227337"/>
            <a:ext cx="6593150" cy="49448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 descr="Na obrázku může být: 3 people, people smiling">
            <a:extLst>
              <a:ext uri="{FF2B5EF4-FFF2-40B4-BE49-F238E27FC236}">
                <a16:creationId xmlns:a16="http://schemas.microsoft.com/office/drawing/2014/main" id="{6CED4B1C-1DBB-477D-AAC4-C644D11B454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18548" y="497149"/>
            <a:ext cx="4397776" cy="58637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8" name="Picture 6" descr="Na obrázku může být: text, kde se píše cisteni barvy koni jízda v kroku krmeni koni sedláni, obleč Vyluštete tajenku zodpovezte zodpo doplnujici otázky. 1 chod ryhlost jakou zcela IS nástroj na vybelujici bel cim jezdec nej 8 bily odznak hu 9 zapina 10 jezdecké kalhoty 11 ktera cast kone 15 12 kolik úderü kroku 13 základni krmivo koni 14 jedna casti uzdečky 15 jakou rukou 16">
            <a:extLst>
              <a:ext uri="{FF2B5EF4-FFF2-40B4-BE49-F238E27FC236}">
                <a16:creationId xmlns:a16="http://schemas.microsoft.com/office/drawing/2014/main" id="{96C08056-3D79-4571-A8C6-C31D5627A57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17842" y="362874"/>
            <a:ext cx="4599188" cy="6132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134247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307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307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B87FBB79-009A-4612-BDC6-68E9FB416A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b="1" dirty="0"/>
              <a:t>Zdroje</a:t>
            </a:r>
          </a:p>
        </p:txBody>
      </p:sp>
      <p:sp>
        <p:nvSpPr>
          <p:cNvPr id="3" name="Zástupný obsah 2">
            <a:extLst>
              <a:ext uri="{FF2B5EF4-FFF2-40B4-BE49-F238E27FC236}">
                <a16:creationId xmlns:a16="http://schemas.microsoft.com/office/drawing/2014/main" id="{6DEAB9B0-3512-420A-88DF-AF61FFB0AC2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62368" y="1295401"/>
            <a:ext cx="10018713" cy="3124201"/>
          </a:xfrm>
        </p:spPr>
        <p:txBody>
          <a:bodyPr/>
          <a:lstStyle/>
          <a:p>
            <a:r>
              <a:rPr lang="cs-CZ" dirty="0"/>
              <a:t>Foto – vlastní</a:t>
            </a:r>
          </a:p>
          <a:p>
            <a:r>
              <a:rPr lang="cs-CZ" dirty="0">
                <a:hlinkClick r:id="rId2"/>
              </a:rPr>
              <a:t>http://www.kuncluvmlyn.cz/cz/index.html</a:t>
            </a:r>
            <a:endParaRPr lang="cs-CZ" dirty="0"/>
          </a:p>
        </p:txBody>
      </p:sp>
    </p:spTree>
    <p:extLst>
      <p:ext uri="{BB962C8B-B14F-4D97-AF65-F5344CB8AC3E}">
        <p14:creationId xmlns:p14="http://schemas.microsoft.com/office/powerpoint/2010/main" val="15438216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Paralaxa">
  <a:themeElements>
    <a:clrScheme name="Paralaxa">
      <a:dk1>
        <a:sysClr val="windowText" lastClr="000000"/>
      </a:dk1>
      <a:lt1>
        <a:sysClr val="window" lastClr="FFFFFF"/>
      </a:lt1>
      <a:dk2>
        <a:srgbClr val="212121"/>
      </a:dk2>
      <a:lt2>
        <a:srgbClr val="CDD0D1"/>
      </a:lt2>
      <a:accent1>
        <a:srgbClr val="30ACEC"/>
      </a:accent1>
      <a:accent2>
        <a:srgbClr val="80C34F"/>
      </a:accent2>
      <a:accent3>
        <a:srgbClr val="E29D3E"/>
      </a:accent3>
      <a:accent4>
        <a:srgbClr val="D64A3B"/>
      </a:accent4>
      <a:accent5>
        <a:srgbClr val="D64787"/>
      </a:accent5>
      <a:accent6>
        <a:srgbClr val="A666E1"/>
      </a:accent6>
      <a:hlink>
        <a:srgbClr val="3085ED"/>
      </a:hlink>
      <a:folHlink>
        <a:srgbClr val="82B6F4"/>
      </a:folHlink>
    </a:clrScheme>
    <a:fontScheme name="Paralaxa">
      <a:majorFont>
        <a:latin typeface="Corbel" panose="020B0503020204020204"/>
        <a:ea typeface=""/>
        <a:cs typeface=""/>
        <a:font script="Jpan" typeface="HGｺﾞｼｯｸM"/>
        <a:font script="Hang" typeface="HY엽서L"/>
        <a:font script="Hans" typeface="华文楷体"/>
        <a:font script="Hant" typeface="新細明體"/>
        <a:font script="Arab" typeface="Tahoma"/>
        <a:font script="Hebr" typeface="Miriam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HGｺﾞｼｯｸM"/>
        <a:font script="Hang" typeface="HY엽서L"/>
        <a:font script="Hans" typeface="华文楷体"/>
        <a:font script="Hant" typeface="新細明體"/>
        <a:font script="Arab" typeface="Tahoma"/>
        <a:font script="Hebr" typeface="Miriam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Paralaxa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lumMod val="104000"/>
              </a:schemeClr>
            </a:gs>
            <a:gs pos="100000">
              <a:schemeClr val="phClr">
                <a:tint val="84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2000"/>
              </a:schemeClr>
            </a:gs>
            <a:gs pos="100000">
              <a:schemeClr val="phClr">
                <a:shade val="88000"/>
                <a:lumMod val="94000"/>
              </a:schemeClr>
            </a:gs>
          </a:gsLst>
          <a:path path="circle">
            <a:fillToRect l="50000" t="100000" r="100000" b="50000"/>
          </a:path>
        </a:gradFill>
      </a:fillStyleLst>
      <a:lnStyleLst>
        <a:ln w="9525" cap="rnd" cmpd="sng" algn="ctr">
          <a:solidFill>
            <a:schemeClr val="phClr">
              <a:tint val="60000"/>
            </a:schemeClr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reflection blurRad="12700" stA="26000" endPos="32000" dist="12700" dir="5400000" sy="-100000" rotWithShape="0"/>
          </a:effectLst>
        </a:effectStyle>
        <a:effectStyle>
          <a:effectLst>
            <a:outerShdw blurRad="38100" dist="25400" dir="5400000" rotWithShape="0">
              <a:srgbClr val="000000">
                <a:alpha val="64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1200000"/>
            </a:lightRig>
          </a:scene3d>
          <a:sp3d>
            <a:bevelT w="25400" h="127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64000"/>
                <a:lumMod val="98000"/>
              </a:schemeClr>
            </a:gs>
          </a:gsLst>
          <a:lin ang="5400000" scaled="0"/>
        </a:gradFill>
        <a:blipFill rotWithShape="1">
          <a:blip xmlns:r="http://schemas.openxmlformats.org/officeDocument/2006/relationships" r:embed="rId1">
            <a:duotone>
              <a:schemeClr val="phClr">
                <a:shade val="76000"/>
                <a:satMod val="180000"/>
              </a:schemeClr>
              <a:schemeClr val="phClr">
                <a:tint val="80000"/>
                <a:satMod val="120000"/>
                <a:lumMod val="180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arallax" id="{3388167B-A2EB-4685-9635-1831D9AEF8C4}" vid="{4F7A876A-7598-49CA-AFC8-8EDA2551E4A7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TM03457496[[fn=Paralaxa]]</Template>
  <TotalTime>54</TotalTime>
  <Words>108</Words>
  <Application>Microsoft Office PowerPoint</Application>
  <PresentationFormat>Širokoúhlá obrazovka</PresentationFormat>
  <Paragraphs>29</Paragraphs>
  <Slides>6</Slides>
  <Notes>0</Notes>
  <HiddenSlides>0</HiddenSlides>
  <MMClips>0</MMClips>
  <ScaleCrop>false</ScaleCrop>
  <HeadingPairs>
    <vt:vector size="6" baseType="variant">
      <vt:variant>
        <vt:lpstr>Použitá písma</vt:lpstr>
      </vt:variant>
      <vt:variant>
        <vt:i4>2</vt:i4>
      </vt:variant>
      <vt:variant>
        <vt:lpstr>Motiv</vt:lpstr>
      </vt:variant>
      <vt:variant>
        <vt:i4>1</vt:i4>
      </vt:variant>
      <vt:variant>
        <vt:lpstr>Nadpisy snímků</vt:lpstr>
      </vt:variant>
      <vt:variant>
        <vt:i4>6</vt:i4>
      </vt:variant>
    </vt:vector>
  </HeadingPairs>
  <TitlesOfParts>
    <vt:vector size="9" baseType="lpstr">
      <vt:lpstr>Arial</vt:lpstr>
      <vt:lpstr>Corbel</vt:lpstr>
      <vt:lpstr>Paralaxa</vt:lpstr>
      <vt:lpstr>Pedagogická praxe v mimoškolních aktivitách žáků 1. stupně</vt:lpstr>
      <vt:lpstr>Moje praxe</vt:lpstr>
      <vt:lpstr>Kunclův mlýn</vt:lpstr>
      <vt:lpstr>Kroužek </vt:lpstr>
      <vt:lpstr>Průběh kroužku</vt:lpstr>
      <vt:lpstr>Zdroje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Pedagogická praxe v mimoškolních aktivitách žáků 1. stupně</dc:title>
  <dc:creator>Lucka</dc:creator>
  <cp:lastModifiedBy>Lucka</cp:lastModifiedBy>
  <cp:revision>7</cp:revision>
  <dcterms:created xsi:type="dcterms:W3CDTF">2020-04-04T18:38:06Z</dcterms:created>
  <dcterms:modified xsi:type="dcterms:W3CDTF">2020-04-04T19:32:48Z</dcterms:modified>
</cp:coreProperties>
</file>