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11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2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488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54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2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66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58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0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39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36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17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9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02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2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59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75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2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1441E-C6C7-409A-B8DD-256C5CF9895D}" type="datetimeFigureOut">
              <a:rPr lang="cs-CZ" smtClean="0"/>
              <a:t>01.05.2021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D3F8-62E8-4ACF-BA8E-C9A37A6FD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368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udo.kolin/photos/?ref=page_internal" TargetMode="External"/><Relationship Id="rId2" Type="http://schemas.openxmlformats.org/officeDocument/2006/relationships/hyperlink" Target="http://www.judokolin.cz/www/historie-jud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89D72BF-FA94-44EC-A1EF-BD151EEB70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l="5143" r="196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65A4B7-360C-471B-8165-5BB124651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>
            <a:normAutofit/>
          </a:bodyPr>
          <a:lstStyle/>
          <a:p>
            <a:r>
              <a:rPr lang="cs-CZ" dirty="0"/>
              <a:t>TJ START KOLÍN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9073B2-A43A-4D66-818F-09F633E70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7"/>
            <a:ext cx="9001462" cy="2277767"/>
          </a:xfrm>
        </p:spPr>
        <p:txBody>
          <a:bodyPr>
            <a:normAutofit/>
          </a:bodyPr>
          <a:lstStyle/>
          <a:p>
            <a:r>
              <a:rPr lang="cs-CZ" sz="2600" dirty="0"/>
              <a:t>Oddíl judo</a:t>
            </a:r>
          </a:p>
          <a:p>
            <a:endParaRPr lang="cs-CZ" dirty="0"/>
          </a:p>
          <a:p>
            <a:pPr algn="r"/>
            <a:r>
              <a:rPr lang="cs-CZ" sz="1800" dirty="0"/>
              <a:t>Michaela Duchanová</a:t>
            </a:r>
          </a:p>
          <a:p>
            <a:pPr algn="r"/>
            <a:r>
              <a:rPr lang="cs-CZ" sz="1800" dirty="0"/>
              <a:t>Učitelství pro 1. stupeň ZŠ – 4. ročník</a:t>
            </a:r>
          </a:p>
        </p:txBody>
      </p:sp>
    </p:spTree>
    <p:extLst>
      <p:ext uri="{BB962C8B-B14F-4D97-AF65-F5344CB8AC3E}">
        <p14:creationId xmlns:p14="http://schemas.microsoft.com/office/powerpoint/2010/main" val="102117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A17951-E63A-483A-92B2-6FEFA234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skupiny – závodní celek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0FABC5-0F81-4EA1-ACF0-8805403B6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452544" cy="379545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jedinci od kategorie U13 ( 11 – 12 let)</a:t>
            </a:r>
          </a:p>
          <a:p>
            <a:r>
              <a:rPr lang="cs-CZ" dirty="0"/>
              <a:t>Pokročilé gymnastické prvky</a:t>
            </a:r>
          </a:p>
          <a:p>
            <a:r>
              <a:rPr lang="cs-CZ" dirty="0"/>
              <a:t>Kondiční příprava</a:t>
            </a:r>
          </a:p>
          <a:p>
            <a:r>
              <a:rPr lang="cs-CZ" dirty="0"/>
              <a:t>Rozvoj pokročilých judo technik a jejich kombinace</a:t>
            </a:r>
          </a:p>
          <a:p>
            <a:r>
              <a:rPr lang="cs-CZ" dirty="0"/>
              <a:t>disciplína a ochota se maximálně rozvíjet po všech stránkách </a:t>
            </a:r>
          </a:p>
          <a:p>
            <a:r>
              <a:rPr lang="cs-CZ" dirty="0"/>
              <a:t>Soustředění a přípravné campy</a:t>
            </a:r>
          </a:p>
          <a:p>
            <a:r>
              <a:rPr lang="cs-CZ" dirty="0"/>
              <a:t>Výběrové turnaje v rámci ČR i zahraničí</a:t>
            </a:r>
          </a:p>
          <a:p>
            <a:r>
              <a:rPr lang="cs-CZ" dirty="0"/>
              <a:t>Tréninky probíhají 4x týdně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19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F9B03-642A-4761-92C9-96F188BF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skupiny – dospělí začátečníci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E71D20-46BB-4D89-92F6-72A61065A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Děti starší 15 let (začátečníci)</a:t>
            </a:r>
          </a:p>
          <a:p>
            <a:r>
              <a:rPr lang="cs-CZ" dirty="0"/>
              <a:t>Zaměření především na judo a sebeobranu</a:t>
            </a:r>
          </a:p>
          <a:p>
            <a:r>
              <a:rPr lang="cs-CZ" dirty="0"/>
              <a:t>Výuka pádových technik</a:t>
            </a:r>
          </a:p>
          <a:p>
            <a:r>
              <a:rPr lang="cs-CZ" dirty="0"/>
              <a:t>Výuka technik hodů a porazů</a:t>
            </a:r>
          </a:p>
          <a:p>
            <a:r>
              <a:rPr lang="cs-CZ" dirty="0"/>
              <a:t>Technika držení, škrcení a páčení končetin</a:t>
            </a:r>
          </a:p>
          <a:p>
            <a:r>
              <a:rPr lang="cs-CZ" dirty="0"/>
              <a:t>Nácvik sebeobrany se stínovými údery</a:t>
            </a:r>
          </a:p>
          <a:p>
            <a:r>
              <a:rPr lang="cs-CZ" dirty="0"/>
              <a:t>Tréninky probíhají 2x týdně</a:t>
            </a:r>
          </a:p>
        </p:txBody>
      </p:sp>
    </p:spTree>
    <p:extLst>
      <p:ext uri="{BB962C8B-B14F-4D97-AF65-F5344CB8AC3E}">
        <p14:creationId xmlns:p14="http://schemas.microsoft.com/office/powerpoint/2010/main" val="89476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3C8E17-A139-4EFD-A536-48D5DBB9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613922-58FD-4F34-AD05-10DB51F2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85" y="609600"/>
            <a:ext cx="4754022" cy="1326321"/>
          </a:xfrm>
        </p:spPr>
        <p:txBody>
          <a:bodyPr>
            <a:normAutofit/>
          </a:bodyPr>
          <a:lstStyle/>
          <a:p>
            <a:r>
              <a:rPr lang="cs-CZ" dirty="0"/>
              <a:t>Soustředění a campy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456A4-22FF-430E-9FEC-1AAFF91CF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85" y="2096063"/>
            <a:ext cx="4754022" cy="3648891"/>
          </a:xfrm>
        </p:spPr>
        <p:txBody>
          <a:bodyPr>
            <a:normAutofit/>
          </a:bodyPr>
          <a:lstStyle/>
          <a:p>
            <a:r>
              <a:rPr lang="cs-CZ" dirty="0"/>
              <a:t>Každoroční soustředění pro členy oddílu </a:t>
            </a:r>
          </a:p>
          <a:p>
            <a:r>
              <a:rPr lang="cs-CZ" dirty="0"/>
              <a:t>Víkendové akce spojené s přespáním v </a:t>
            </a:r>
            <a:r>
              <a:rPr lang="cs-CZ" dirty="0" err="1"/>
              <a:t>doju</a:t>
            </a:r>
            <a:endParaRPr lang="cs-CZ" dirty="0"/>
          </a:p>
          <a:p>
            <a:r>
              <a:rPr lang="cs-CZ" dirty="0"/>
              <a:t>Tréninkové campy pořádané českým svazem juda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5E43AF-3D61-485D-923A-AB968BBD1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0"/>
          <a:stretch/>
        </p:blipFill>
        <p:spPr>
          <a:xfrm>
            <a:off x="6096000" y="2651760"/>
            <a:ext cx="6096000" cy="4206240"/>
          </a:xfrm>
          <a:prstGeom prst="rect">
            <a:avLst/>
          </a:prstGeom>
        </p:spPr>
      </p:pic>
      <p:pic>
        <p:nvPicPr>
          <p:cNvPr id="6" name="Obrázek 5" descr="Obsah obrázku interiér&#10;&#10;Popis byl vytvořen automaticky">
            <a:extLst>
              <a:ext uri="{FF2B5EF4-FFF2-40B4-BE49-F238E27FC236}">
                <a16:creationId xmlns:a16="http://schemas.microsoft.com/office/drawing/2014/main" id="{31A95B76-C418-43A4-93E5-FB1458566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0" r="2" b="10792"/>
          <a:stretch/>
        </p:blipFill>
        <p:spPr>
          <a:xfrm>
            <a:off x="6181725" y="10"/>
            <a:ext cx="6010275" cy="26602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5D48A8-2626-43C2-A49F-191CD45CA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79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75621-6601-4396-8E56-BD74F48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7C6D41-5EEB-4DE2-BDF0-8B319932A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Rádi bychom, aby se náš oddíl v budoucnosti probojoval mezi 15 nejlepších oddílů v ČR dle získaných medailí z mistrovských soutěží</a:t>
            </a:r>
          </a:p>
          <a:p>
            <a:r>
              <a:rPr lang="cs-CZ" dirty="0"/>
              <a:t>Zaměřujeme se na zkvalitnění zázemí a výuky</a:t>
            </a:r>
          </a:p>
          <a:p>
            <a:r>
              <a:rPr lang="cs-CZ" dirty="0"/>
              <a:t>Snažíme se o zkvalitnění práce trenérů a zlepšení komunikace mezi nimi, tak aby naše výuka byla jednotná a smysluplná</a:t>
            </a:r>
          </a:p>
          <a:p>
            <a:r>
              <a:rPr lang="cs-CZ" dirty="0"/>
              <a:t>Vedle výkonnostních cílů máme i cíl sociální, tj. spolupracovat na charitativních akcích a prezentovat morální hodnoty judo mezi veřejností</a:t>
            </a:r>
          </a:p>
        </p:txBody>
      </p:sp>
    </p:spTree>
    <p:extLst>
      <p:ext uri="{BB962C8B-B14F-4D97-AF65-F5344CB8AC3E}">
        <p14:creationId xmlns:p14="http://schemas.microsoft.com/office/powerpoint/2010/main" val="183392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6534E-83A5-46C2-9A51-4BED6093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1329E-12E0-4C9F-9E7A-43F6E0946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http://www.judokolin.cz/www/historie-judo/</a:t>
            </a:r>
            <a:endParaRPr lang="cs-CZ" dirty="0"/>
          </a:p>
          <a:p>
            <a:r>
              <a:rPr lang="cs-CZ" dirty="0">
                <a:hlinkClick r:id="rId3"/>
              </a:rPr>
              <a:t>https://www.facebook.com/judo.kolin/photos/?ref=page_internal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3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FFF62-37F4-4DA6-93B8-7B64F3D8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046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0503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3A182-A973-41E2-9FB9-064E7463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cs-CZ" dirty="0"/>
              <a:t>Představení oddílu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DF966-1D2C-4D87-BFA0-80F3CF0A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r>
              <a:rPr lang="cs-CZ" dirty="0"/>
              <a:t>První zmínky o judu v Kolíně v roce 1969</a:t>
            </a:r>
          </a:p>
          <a:p>
            <a:r>
              <a:rPr lang="cs-CZ" dirty="0"/>
              <a:t>V roce 1988 vznik oddílu TJ START KOLÍN při ZŠ</a:t>
            </a:r>
          </a:p>
          <a:p>
            <a:r>
              <a:rPr lang="cs-CZ" dirty="0"/>
              <a:t>Judo pro děti i dospělé</a:t>
            </a:r>
          </a:p>
          <a:p>
            <a:r>
              <a:rPr lang="cs-CZ" dirty="0"/>
              <a:t>V současné době kolem 130 členů</a:t>
            </a:r>
          </a:p>
          <a:p>
            <a:r>
              <a:rPr lang="cs-CZ" dirty="0"/>
              <a:t>Výuka bojové umění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1B411E-CEFF-4F49-B1F2-BD3198360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95" y="2210935"/>
            <a:ext cx="3493180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03128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DED59-BE3F-46A2-8F68-F0386202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Naše úspěchy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249EB2-B25C-4C43-8D0C-78AA1ED1D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Michal Horák – několikanásobný mistr ČR a současný reprezentant</a:t>
            </a:r>
          </a:p>
          <a:p>
            <a:r>
              <a:rPr lang="cs-CZ" dirty="0"/>
              <a:t>Jana Horáková – několikanásobná mistryně ČR</a:t>
            </a:r>
          </a:p>
          <a:p>
            <a:r>
              <a:rPr lang="cs-CZ" dirty="0"/>
              <a:t>Nela Benešová – mistryně ČR v (U13, U15)</a:t>
            </a:r>
          </a:p>
          <a:p>
            <a:r>
              <a:rPr lang="cs-CZ" dirty="0"/>
              <a:t>Jakub Paroulek – bronzový medailista na MČR (U13)</a:t>
            </a:r>
          </a:p>
          <a:p>
            <a:r>
              <a:rPr lang="cs-CZ" dirty="0"/>
              <a:t>Michaela Duchanová – několikanásobná medailistka z MČR (U18,U21)</a:t>
            </a:r>
          </a:p>
          <a:p>
            <a:r>
              <a:rPr lang="cs-CZ" dirty="0"/>
              <a:t>Aneta Holečková – několikanásobná medailistka z MČR (U18,U21)</a:t>
            </a:r>
          </a:p>
          <a:p>
            <a:r>
              <a:rPr lang="cs-CZ" dirty="0"/>
              <a:t>Pavel </a:t>
            </a:r>
            <a:r>
              <a:rPr lang="cs-CZ" dirty="0" err="1"/>
              <a:t>Škarvada</a:t>
            </a:r>
            <a:r>
              <a:rPr lang="cs-CZ" dirty="0"/>
              <a:t> – několikanásobný medailista z MČR (U21)</a:t>
            </a:r>
          </a:p>
          <a:p>
            <a:r>
              <a:rPr lang="cs-CZ" dirty="0"/>
              <a:t>Lenka Slunečková – bronzová medailistka na MČR (U21)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33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03C8E17-A139-4EFD-A536-48D5DBB9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DE184A-CB23-437F-847B-824DEDA8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85" y="609600"/>
            <a:ext cx="4754022" cy="1326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Zázemí</a:t>
            </a:r>
            <a:r>
              <a:rPr lang="en-US" dirty="0"/>
              <a:t> </a:t>
            </a:r>
            <a:r>
              <a:rPr lang="en-US" dirty="0" err="1"/>
              <a:t>oddílu</a:t>
            </a:r>
            <a:r>
              <a:rPr lang="en-US" dirty="0"/>
              <a:t> – </a:t>
            </a:r>
            <a:r>
              <a:rPr lang="en-US" dirty="0" err="1"/>
              <a:t>hala</a:t>
            </a:r>
            <a:r>
              <a:rPr lang="en-US" dirty="0"/>
              <a:t> bios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01DCD-414D-40E0-8B2A-8D545F87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85" y="2096063"/>
            <a:ext cx="4754022" cy="36488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tréninky</a:t>
            </a:r>
            <a:r>
              <a:rPr lang="en-US" dirty="0"/>
              <a:t> </a:t>
            </a:r>
            <a:r>
              <a:rPr lang="en-US" dirty="0" err="1"/>
              <a:t>dětí</a:t>
            </a:r>
            <a:r>
              <a:rPr lang="en-US" dirty="0"/>
              <a:t> a </a:t>
            </a:r>
            <a:r>
              <a:rPr lang="en-US" dirty="0" err="1"/>
              <a:t>závodního</a:t>
            </a:r>
            <a:r>
              <a:rPr lang="en-US" dirty="0"/>
              <a:t> </a:t>
            </a:r>
            <a:r>
              <a:rPr lang="en-US" dirty="0" err="1"/>
              <a:t>celku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D66E08-0870-48DC-8D99-DA0B3C947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00"/>
          <a:stretch/>
        </p:blipFill>
        <p:spPr>
          <a:xfrm>
            <a:off x="6096000" y="2651760"/>
            <a:ext cx="6096000" cy="4206240"/>
          </a:xfrm>
          <a:prstGeom prst="rect">
            <a:avLst/>
          </a:prstGeom>
        </p:spPr>
      </p:pic>
      <p:pic>
        <p:nvPicPr>
          <p:cNvPr id="6" name="Obrázek 5" descr="Obsah obrázku strop, interiér, lidé, střecha&#10;&#10;Popis byl vytvořen automaticky">
            <a:extLst>
              <a:ext uri="{FF2B5EF4-FFF2-40B4-BE49-F238E27FC236}">
                <a16:creationId xmlns:a16="http://schemas.microsoft.com/office/drawing/2014/main" id="{854716BA-10B0-4B93-BF18-607AED41F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5" r="2" b="24821"/>
          <a:stretch/>
        </p:blipFill>
        <p:spPr>
          <a:xfrm>
            <a:off x="6181725" y="10"/>
            <a:ext cx="6010275" cy="266021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75D48A8-2626-43C2-A49F-191CD45CA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03C8E17-A139-4EFD-A536-48D5DBB9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7A54D6-E365-45F5-9380-A96EF537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85" y="609600"/>
            <a:ext cx="4754022" cy="1326321"/>
          </a:xfrm>
        </p:spPr>
        <p:txBody>
          <a:bodyPr>
            <a:normAutofit/>
          </a:bodyPr>
          <a:lstStyle/>
          <a:p>
            <a:r>
              <a:rPr lang="cs-CZ" dirty="0"/>
              <a:t>Zázemí oddílu – </a:t>
            </a:r>
            <a:r>
              <a:rPr lang="cs-CZ" dirty="0" err="1"/>
              <a:t>dojo</a:t>
            </a:r>
            <a:r>
              <a:rPr lang="cs-CZ" dirty="0"/>
              <a:t> Koruna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09F3DF-6937-4710-A4FC-5A74B71CC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485" y="2096063"/>
            <a:ext cx="4754022" cy="3648891"/>
          </a:xfrm>
        </p:spPr>
        <p:txBody>
          <a:bodyPr>
            <a:normAutofit/>
          </a:bodyPr>
          <a:lstStyle/>
          <a:p>
            <a:r>
              <a:rPr lang="cs-CZ" dirty="0"/>
              <a:t>judo školička a ostatní tréninky</a:t>
            </a:r>
          </a:p>
          <a:p>
            <a:r>
              <a:rPr lang="cs-CZ" dirty="0"/>
              <a:t>Vybaveno nastálo postavenou žíněnkou a tréninkovými pomůckami pro zkvalitnění metodiky výuky pádů a hodů</a:t>
            </a:r>
          </a:p>
        </p:txBody>
      </p:sp>
      <p:pic>
        <p:nvPicPr>
          <p:cNvPr id="7" name="Obrázek 6" descr="Obsah obrázku zeď, interiér, osoba, pózování&#10;&#10;Popis byl vytvořen automaticky">
            <a:extLst>
              <a:ext uri="{FF2B5EF4-FFF2-40B4-BE49-F238E27FC236}">
                <a16:creationId xmlns:a16="http://schemas.microsoft.com/office/drawing/2014/main" id="{8C2B8C54-DD61-41EB-A038-1129BEABA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/>
          <a:stretch/>
        </p:blipFill>
        <p:spPr>
          <a:xfrm>
            <a:off x="6096000" y="2651760"/>
            <a:ext cx="6096000" cy="4206240"/>
          </a:xfrm>
          <a:prstGeom prst="rect">
            <a:avLst/>
          </a:prstGeom>
        </p:spPr>
      </p:pic>
      <p:pic>
        <p:nvPicPr>
          <p:cNvPr id="5" name="Obrázek 4" descr="Obsah obrázku strop, interiér, patro, budova&#10;&#10;Popis byl vytvořen automaticky">
            <a:extLst>
              <a:ext uri="{FF2B5EF4-FFF2-40B4-BE49-F238E27FC236}">
                <a16:creationId xmlns:a16="http://schemas.microsoft.com/office/drawing/2014/main" id="{FD28612E-63AF-4DEA-981C-FE14ADE7CE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1" r="2" b="20275"/>
          <a:stretch/>
        </p:blipFill>
        <p:spPr>
          <a:xfrm>
            <a:off x="6181725" y="10"/>
            <a:ext cx="6010275" cy="266021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5D48A8-2626-43C2-A49F-191CD45CA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88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F7C37-B576-4D99-94F7-86B71F0F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skupiny - školička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C8026-C0FD-4647-83A6-4D409EE0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Děti od 4 do 6 let </a:t>
            </a:r>
          </a:p>
          <a:p>
            <a:r>
              <a:rPr lang="cs-CZ" dirty="0"/>
              <a:t>Výuka základních pohybových dovedností</a:t>
            </a:r>
          </a:p>
          <a:p>
            <a:r>
              <a:rPr lang="cs-CZ" dirty="0"/>
              <a:t>Základy pádové techniky</a:t>
            </a:r>
          </a:p>
          <a:p>
            <a:r>
              <a:rPr lang="cs-CZ" dirty="0"/>
              <a:t>Základy technik judo (cviky probíhají z kolen z důvodu bezpečnosti)</a:t>
            </a:r>
          </a:p>
          <a:p>
            <a:r>
              <a:rPr lang="cs-CZ" dirty="0"/>
              <a:t>Výuka probíhá formou hry </a:t>
            </a:r>
          </a:p>
          <a:p>
            <a:r>
              <a:rPr lang="cs-CZ" dirty="0"/>
              <a:t>Rozvoj kloubní pohyblivosti</a:t>
            </a:r>
          </a:p>
          <a:p>
            <a:r>
              <a:rPr lang="cs-CZ" dirty="0"/>
              <a:t>Vytvoření kladného vztahu ke sportu</a:t>
            </a:r>
          </a:p>
          <a:p>
            <a:r>
              <a:rPr lang="cs-CZ" dirty="0"/>
              <a:t>Trénink probíhá 1x týdně </a:t>
            </a:r>
          </a:p>
        </p:txBody>
      </p:sp>
    </p:spTree>
    <p:extLst>
      <p:ext uri="{BB962C8B-B14F-4D97-AF65-F5344CB8AC3E}">
        <p14:creationId xmlns:p14="http://schemas.microsoft.com/office/powerpoint/2010/main" val="228752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7E286-0682-4A25-930B-3D806BEA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skupiny - přípravka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4A0E4-01E2-4FB7-97D7-A5B7D54B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od 6 do 9 let</a:t>
            </a:r>
          </a:p>
          <a:p>
            <a:r>
              <a:rPr lang="cs-CZ" dirty="0"/>
              <a:t>Základy gymnastiky</a:t>
            </a:r>
          </a:p>
          <a:p>
            <a:r>
              <a:rPr lang="cs-CZ" dirty="0"/>
              <a:t>Rozvíjení pohybových dovedností a vlastností</a:t>
            </a:r>
          </a:p>
          <a:p>
            <a:r>
              <a:rPr lang="cs-CZ" dirty="0"/>
              <a:t>Výuka pádových technik</a:t>
            </a:r>
          </a:p>
          <a:p>
            <a:r>
              <a:rPr lang="cs-CZ" dirty="0"/>
              <a:t>Výuka základních technik hodů a porazů z kolen</a:t>
            </a:r>
          </a:p>
          <a:p>
            <a:r>
              <a:rPr lang="cs-CZ" dirty="0"/>
              <a:t>Tréninky probíhají 2x týdně</a:t>
            </a:r>
          </a:p>
        </p:txBody>
      </p:sp>
    </p:spTree>
    <p:extLst>
      <p:ext uri="{BB962C8B-B14F-4D97-AF65-F5344CB8AC3E}">
        <p14:creationId xmlns:p14="http://schemas.microsoft.com/office/powerpoint/2010/main" val="294117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F0F0B-96B4-4C85-B12C-38DEB55B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skupiny - mláďata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9362E-2E82-4DEC-97D8-4EB9CBB17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Navazuje na výuku z předešlého roku</a:t>
            </a:r>
          </a:p>
          <a:p>
            <a:r>
              <a:rPr lang="cs-CZ" dirty="0"/>
              <a:t>Základní gymnastické prvky</a:t>
            </a:r>
          </a:p>
          <a:p>
            <a:r>
              <a:rPr lang="cs-CZ" dirty="0"/>
              <a:t>Výuka pádové techniky</a:t>
            </a:r>
          </a:p>
          <a:p>
            <a:r>
              <a:rPr lang="cs-CZ" dirty="0"/>
              <a:t>Techniky hodů a porazů, které se již provádí ze stoje</a:t>
            </a:r>
          </a:p>
          <a:p>
            <a:r>
              <a:rPr lang="cs-CZ" dirty="0"/>
              <a:t>Různé </a:t>
            </a:r>
            <a:r>
              <a:rPr lang="cs-CZ" dirty="0" err="1"/>
              <a:t>úpolové</a:t>
            </a:r>
            <a:r>
              <a:rPr lang="cs-CZ" dirty="0"/>
              <a:t> hry a cvičné praní na zemi tzv. „</a:t>
            </a:r>
            <a:r>
              <a:rPr lang="cs-CZ" dirty="0" err="1"/>
              <a:t>randori</a:t>
            </a:r>
            <a:r>
              <a:rPr lang="cs-CZ" dirty="0"/>
              <a:t>“</a:t>
            </a:r>
          </a:p>
          <a:p>
            <a:r>
              <a:rPr lang="cs-CZ" dirty="0"/>
              <a:t>Maximální rozvoj pohybu a radost z něj</a:t>
            </a:r>
          </a:p>
          <a:p>
            <a:r>
              <a:rPr lang="cs-CZ" dirty="0"/>
              <a:t>Pro děti jsou připravovány oddílové turnaje</a:t>
            </a:r>
          </a:p>
          <a:p>
            <a:r>
              <a:rPr lang="cs-CZ" dirty="0"/>
              <a:t>Tréninky 2x – 3x týdně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6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9076D-6912-4D67-8799-62A0ABCC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Tréninkové skupiny - žactvo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8E172-81AD-49CA-9903-4BFCF5D71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1" cy="385332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Děti, které navštěvují judo min. 2 roky </a:t>
            </a:r>
          </a:p>
          <a:p>
            <a:r>
              <a:rPr lang="cs-CZ" dirty="0"/>
              <a:t>Zvládnutí gymnastických prvků a pádové techniky</a:t>
            </a:r>
          </a:p>
          <a:p>
            <a:r>
              <a:rPr lang="cs-CZ" dirty="0"/>
              <a:t>Znalost základních držení a hodů</a:t>
            </a:r>
          </a:p>
          <a:p>
            <a:r>
              <a:rPr lang="cs-CZ" dirty="0"/>
              <a:t>Pokročilejší gymnastické prvky, kondiční příprava</a:t>
            </a:r>
          </a:p>
          <a:p>
            <a:r>
              <a:rPr lang="cs-CZ" dirty="0"/>
              <a:t>Další techniky hodů a porazů, ke zvýšení technické výkonnosti</a:t>
            </a:r>
          </a:p>
          <a:p>
            <a:r>
              <a:rPr lang="cs-CZ" dirty="0"/>
              <a:t>Osvojování techniky přímo v zápase a jejich kombinace</a:t>
            </a:r>
          </a:p>
          <a:p>
            <a:r>
              <a:rPr lang="cs-CZ" dirty="0"/>
              <a:t>Účast na turnajích v rámci regionálních soutěží</a:t>
            </a:r>
          </a:p>
          <a:p>
            <a:r>
              <a:rPr lang="cs-CZ" dirty="0"/>
              <a:t>Tréninky probíhají 2 – 3x týdně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23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110</TotalTime>
  <Words>588</Words>
  <Application>Microsoft Office PowerPoint</Application>
  <PresentationFormat>Širokoúhlá obrazovka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Rockwell</vt:lpstr>
      <vt:lpstr>Damask</vt:lpstr>
      <vt:lpstr>TJ START KOLÍN</vt:lpstr>
      <vt:lpstr>Představení oddílu</vt:lpstr>
      <vt:lpstr>Naše úspěchy</vt:lpstr>
      <vt:lpstr>Zázemí oddílu – hala bios</vt:lpstr>
      <vt:lpstr>Zázemí oddílu – dojo Koruna</vt:lpstr>
      <vt:lpstr>Tréninkové skupiny - školička</vt:lpstr>
      <vt:lpstr>Tréninkové skupiny - přípravka</vt:lpstr>
      <vt:lpstr>Tréninkové skupiny - mláďata</vt:lpstr>
      <vt:lpstr>Tréninkové skupiny - žactvo</vt:lpstr>
      <vt:lpstr>Tréninkové skupiny – závodní celek</vt:lpstr>
      <vt:lpstr>Tréninkové skupiny – dospělí začátečníci</vt:lpstr>
      <vt:lpstr>Soustředění a campy</vt:lpstr>
      <vt:lpstr>Naše cíle</vt:lpstr>
      <vt:lpstr>Zdroje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 START KOLÍN</dc:title>
  <dc:creator>Duchanová Michaela</dc:creator>
  <cp:lastModifiedBy>Duchanová Michaela</cp:lastModifiedBy>
  <cp:revision>11</cp:revision>
  <dcterms:created xsi:type="dcterms:W3CDTF">2021-04-30T22:44:49Z</dcterms:created>
  <dcterms:modified xsi:type="dcterms:W3CDTF">2021-05-01T00:35:30Z</dcterms:modified>
</cp:coreProperties>
</file>