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e666aba62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e666aba62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e666aba62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e666aba62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e666aba62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e666aba62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e666aba62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e666aba62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e666aba62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e666aba62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e666aba62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e666aba62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e666aba62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e666aba62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d400b43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d400b43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62800"/>
            <a:ext cx="8520600" cy="174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Moje činnost                              ve školní družině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Lucie Robová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studentka 3 r. - Bc. obor vychovatelství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30600" y="413925"/>
            <a:ext cx="8482800" cy="70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700"/>
              <a:t>Naše školní </a:t>
            </a:r>
            <a:r>
              <a:rPr b="1" lang="cs" sz="3700"/>
              <a:t>družina</a:t>
            </a:r>
            <a:endParaRPr b="1" sz="37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675" y="1455575"/>
            <a:ext cx="3901548" cy="2926182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025" y="1455575"/>
            <a:ext cx="3901548" cy="2926176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Aktivity</a:t>
            </a:r>
            <a:endParaRPr b="1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017725"/>
            <a:ext cx="3610500" cy="3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 činností družiny je zájmové vzdělávání žáků</a:t>
            </a: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</a:t>
            </a: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dpočinkové,</a:t>
            </a:r>
            <a:b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relaxační,</a:t>
            </a:r>
            <a:b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společenské,</a:t>
            </a:r>
            <a:b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zájmové činnosti, </a:t>
            </a:r>
            <a:b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 příprava na vyučování.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Tyto činnosti jsou systematické </a:t>
            </a:r>
            <a:b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střídají se tak, aby odpovídaly potřebám dětí.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724" y="364550"/>
            <a:ext cx="3310800" cy="441441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412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cs" sz="1800"/>
              <a:t>Ve výchově mimo vyučování se klade důraz na aktivitu, iniciativu a samostatnost dětí a rozvíjení jejich tvořivosti. 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247425" y="1152475"/>
            <a:ext cx="3117300" cy="31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Způsoby práce by měly být pokud možno odlišné od vyučování. </a:t>
            </a:r>
            <a:br>
              <a:rPr lang="c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Příprava na vyučování souvisí se zájmovými činnostmi, při kterých mají děti možnost praktické aplikace vědomostí i jejich rozšiřování a prohlubování.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6775" y="1152475"/>
            <a:ext cx="4722099" cy="3541302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3020"/>
              <a:t>Vychovatel</a:t>
            </a:r>
            <a:endParaRPr b="1" sz="3020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3226800" cy="35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Vychovatelé ovlivňují kvalitu přípravy na vyučování jejím vhodným zařazením do režimu dne, </a:t>
            </a:r>
            <a:b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vytvořením optimálních podmínek pro učení, individuálním přístupem </a:t>
            </a:r>
            <a:b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dětem, </a:t>
            </a:r>
            <a:b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navázáním spolupráce s učiteli a rodiči dětí.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0" y="0"/>
            <a:ext cx="893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550" y="1268750"/>
            <a:ext cx="4478900" cy="3354850"/>
          </a:xfrm>
          <a:prstGeom prst="rect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387150"/>
            <a:ext cx="3991500" cy="13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Inspirace Montessori pedagogikou</a:t>
            </a:r>
            <a:endParaRPr b="1"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698250"/>
            <a:ext cx="3215400" cy="28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307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Vzdělávání je celistvý, celoživotní proces. </a:t>
            </a:r>
            <a:b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Montessori je vzdělání pro život. </a:t>
            </a:r>
            <a:b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Dává smysl. </a:t>
            </a:r>
            <a:b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Vychází z reality a je pro každodenní reálný svět.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225" y="428225"/>
            <a:ext cx="4050400" cy="40504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235275" y="227325"/>
            <a:ext cx="8303700" cy="2466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" sz="1900"/>
              <a:t>Žádný člověk nemůže svým působením zvnějšku dítě přimět, aby se soustředilo. Jen ono samo toho může dosáhnout a nikomu z nás se nepodaří to udělat za něj.</a:t>
            </a:r>
            <a:br>
              <a:rPr b="1" i="1" lang="cs" sz="1900"/>
            </a:br>
            <a:r>
              <a:rPr i="1" lang="cs" sz="1900"/>
              <a:t>Maria Montessori</a:t>
            </a:r>
            <a:endParaRPr i="1"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 sz="1900"/>
          </a:p>
        </p:txBody>
      </p:sp>
      <p:sp>
        <p:nvSpPr>
          <p:cNvPr id="97" name="Google Shape;97;p19"/>
          <p:cNvSpPr txBox="1"/>
          <p:nvPr/>
        </p:nvSpPr>
        <p:spPr>
          <a:xfrm>
            <a:off x="235275" y="1905550"/>
            <a:ext cx="4083900" cy="23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Podpora samostatnosti a nezávislosti je klíčová v životě všech.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Děti se nejlépe učí to, o co projevují soustředěný zájem.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Potřebují řád v činnostech, poznávat začátek, prostředek a konec aktivity.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200" y="1582337"/>
            <a:ext cx="4109676" cy="2741137"/>
          </a:xfrm>
          <a:prstGeom prst="rect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542500"/>
            <a:ext cx="4455300" cy="3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356"/>
              <a:t>Co neprojde rukou či jinými smysly, nemůže být v hlavě.</a:t>
            </a:r>
            <a:endParaRPr sz="2614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311"/>
              <a:t>Děti chápou uchopením. </a:t>
            </a:r>
            <a:br>
              <a:rPr lang="cs" sz="2311"/>
            </a:br>
            <a:r>
              <a:rPr lang="cs" sz="2311"/>
              <a:t>Ty, které mohou při svém vlastním vzdělávání využívat svých rukou a manipulovat s výukovým materiálem, vykazují ve svém vývoji velké pokroky.</a:t>
            </a:r>
            <a:endParaRPr sz="2311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250" y="542500"/>
            <a:ext cx="3733376" cy="3733375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12375"/>
            <a:ext cx="8111100" cy="5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820"/>
              <a:t>Shrnutí</a:t>
            </a:r>
            <a:endParaRPr b="1" sz="2820"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Spolupráce vychovatele s třídním učitelem je velmi důležitá a pro úspěch doplnění, procvičení, doučení látky nepostradatelná.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 mé práci jsem měla velké štěstí na kolegyni, která mě vede, nasměrovává a podporuje ve všech mých aktivitách věnovaným našim společným svěřencům.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Takže za pomoci mých kolegů a inspirace v Montessori principech hodlám pokračovat v pomoci dětem.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Děkuji za pozornost.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