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notesSlides/notesSlide1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gif" ContentType="image/gif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15"/>
  </p:notesMasterIdLst>
  <p:sldIdLst>
    <p:sldId id="256" r:id="rId2"/>
    <p:sldId id="257" r:id="rId3"/>
    <p:sldId id="259" r:id="rId4"/>
    <p:sldId id="269" r:id="rId5"/>
    <p:sldId id="264" r:id="rId6"/>
    <p:sldId id="268" r:id="rId7"/>
    <p:sldId id="260" r:id="rId8"/>
    <p:sldId id="258" r:id="rId9"/>
    <p:sldId id="262" r:id="rId10"/>
    <p:sldId id="265" r:id="rId11"/>
    <p:sldId id="263" r:id="rId12"/>
    <p:sldId id="267" r:id="rId13"/>
    <p:sldId id="266" r:id="rId14"/>
  </p:sldIdLst>
  <p:sldSz cx="9144000" cy="6858000" type="screen4x3"/>
  <p:notesSz cx="6858000" cy="9144000"/>
  <p:defaultTextStyle>
    <a:defPPr>
      <a:defRPr lang="cs-CZ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9779" autoAdjust="0"/>
    <p:restoredTop sz="94660"/>
  </p:normalViewPr>
  <p:slideViewPr>
    <p:cSldViewPr>
      <p:cViewPr varScale="1">
        <p:scale>
          <a:sx n="68" d="100"/>
          <a:sy n="68" d="100"/>
        </p:scale>
        <p:origin x="-744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záhlaví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cs-CZ"/>
          </a:p>
        </p:txBody>
      </p:sp>
      <p:sp>
        <p:nvSpPr>
          <p:cNvPr id="3" name="Zástupný symbol pro datum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5912AEA-4230-4527-981A-7490AA3E9AE9}" type="datetimeFigureOut">
              <a:rPr lang="cs-CZ" smtClean="0"/>
              <a:t>05.12.2020</a:t>
            </a:fld>
            <a:endParaRPr lang="cs-CZ"/>
          </a:p>
        </p:txBody>
      </p:sp>
      <p:sp>
        <p:nvSpPr>
          <p:cNvPr id="4" name="Zástupný symbol pro obrázek snímku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cs-CZ"/>
          </a:p>
        </p:txBody>
      </p:sp>
      <p:sp>
        <p:nvSpPr>
          <p:cNvPr id="5" name="Zástupný symbol pro poznámky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AA99A5A-F5F1-49C4-AAE2-D645C58FFBCD}" type="slidenum">
              <a:rPr lang="cs-CZ" smtClean="0"/>
              <a:t>‹#›</a:t>
            </a:fld>
            <a:endParaRPr lang="cs-CZ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obrázek snímku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Zástupný symbol pro poznámky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cs-CZ" dirty="0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AA99A5A-F5F1-49C4-AAE2-D645C58FFBCD}" type="slidenum">
              <a:rPr lang="cs-CZ" smtClean="0"/>
              <a:t>9</a:t>
            </a:fld>
            <a:endParaRPr lang="cs-CZ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Úvodní snímek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Obdélník 11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13" name="Zaoblený obdélník 12"/>
          <p:cNvSpPr/>
          <p:nvPr/>
        </p:nvSpPr>
        <p:spPr>
          <a:xfrm>
            <a:off x="65313" y="69755"/>
            <a:ext cx="9013372" cy="6692201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Podnadpis 8"/>
          <p:cNvSpPr>
            <a:spLocks noGrp="1"/>
          </p:cNvSpPr>
          <p:nvPr>
            <p:ph type="subTitle" idx="1"/>
          </p:nvPr>
        </p:nvSpPr>
        <p:spPr>
          <a:xfrm>
            <a:off x="1295400" y="3200400"/>
            <a:ext cx="6400800" cy="1600200"/>
          </a:xfrm>
        </p:spPr>
        <p:txBody>
          <a:bodyPr/>
          <a:lstStyle>
            <a:lvl1pPr marL="0" indent="0" algn="ctr">
              <a:buNone/>
              <a:defRPr sz="260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cs-CZ" smtClean="0"/>
              <a:t>Klepnutím lze upravit styl předlohy podnadpisů.</a:t>
            </a:r>
            <a:endParaRPr kumimoji="0" lang="en-US"/>
          </a:p>
        </p:txBody>
      </p:sp>
      <p:sp>
        <p:nvSpPr>
          <p:cNvPr id="28" name="Zástupný symbol pro datum 2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8326AD-14F7-48B1-B3C9-5612256CCD84}" type="datetimeFigureOut">
              <a:rPr lang="cs-CZ" smtClean="0"/>
              <a:pPr/>
              <a:t>05.12.2020</a:t>
            </a:fld>
            <a:endParaRPr lang="cs-CZ"/>
          </a:p>
        </p:txBody>
      </p:sp>
      <p:sp>
        <p:nvSpPr>
          <p:cNvPr id="17" name="Zástupný symbol pro zápatí 1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29" name="Zástupný symbol pro číslo snímku 28"/>
          <p:cNvSpPr>
            <a:spLocks noGrp="1"/>
          </p:cNvSpPr>
          <p:nvPr>
            <p:ph type="sldNum" sz="quarter" idx="12"/>
          </p:nvPr>
        </p:nvSpPr>
        <p:spPr/>
        <p:txBody>
          <a:bodyPr lIns="0" tIns="0" rIns="0" bIns="0">
            <a:noAutofit/>
          </a:bodyPr>
          <a:lstStyle>
            <a:lvl1pPr>
              <a:defRPr sz="1400">
                <a:solidFill>
                  <a:srgbClr val="FFFFFF"/>
                </a:solidFill>
              </a:defRPr>
            </a:lvl1pPr>
          </a:lstStyle>
          <a:p>
            <a:fld id="{7C59A071-8704-4601-A0BB-59875C2E2A82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7" name="Obdélník 6"/>
          <p:cNvSpPr/>
          <p:nvPr/>
        </p:nvSpPr>
        <p:spPr>
          <a:xfrm>
            <a:off x="62931" y="1449303"/>
            <a:ext cx="9021537" cy="1527349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Obdélník 9"/>
          <p:cNvSpPr/>
          <p:nvPr/>
        </p:nvSpPr>
        <p:spPr>
          <a:xfrm>
            <a:off x="62931" y="1396720"/>
            <a:ext cx="9021537" cy="120580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Obdélník 10"/>
          <p:cNvSpPr/>
          <p:nvPr/>
        </p:nvSpPr>
        <p:spPr>
          <a:xfrm>
            <a:off x="62931" y="2976649"/>
            <a:ext cx="9021537" cy="110532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Nadpis 7"/>
          <p:cNvSpPr>
            <a:spLocks noGrp="1"/>
          </p:cNvSpPr>
          <p:nvPr>
            <p:ph type="ctrTitle"/>
          </p:nvPr>
        </p:nvSpPr>
        <p:spPr>
          <a:xfrm>
            <a:off x="457200" y="1505930"/>
            <a:ext cx="8229600" cy="1470025"/>
          </a:xfrm>
        </p:spPr>
        <p:txBody>
          <a:bodyPr anchor="ctr"/>
          <a:lstStyle>
            <a:lvl1pPr algn="ctr">
              <a:defRPr lang="en-US" dirty="0">
                <a:solidFill>
                  <a:srgbClr val="FFFFFF"/>
                </a:solidFill>
              </a:defRPr>
            </a:lvl1pPr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8326AD-14F7-48B1-B3C9-5612256CCD84}" type="datetimeFigureOut">
              <a:rPr lang="cs-CZ" smtClean="0"/>
              <a:pPr/>
              <a:t>05.12.2020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9A071-8704-4601-A0BB-59875C2E2A82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8" name="Zástupný symbol pro obsah 7"/>
          <p:cNvSpPr>
            <a:spLocks noGrp="1"/>
          </p:cNvSpPr>
          <p:nvPr>
            <p:ph sz="quarter" idx="1"/>
          </p:nvPr>
        </p:nvSpPr>
        <p:spPr>
          <a:xfrm>
            <a:off x="914400" y="1447800"/>
            <a:ext cx="7772400" cy="4572000"/>
          </a:xfrm>
        </p:spPr>
        <p:txBody>
          <a:bodyPr vert="horz"/>
          <a:lstStyle/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Záhlaví části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Obdélník 10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10" name="Zaoblený obdélník 9"/>
          <p:cNvSpPr/>
          <p:nvPr/>
        </p:nvSpPr>
        <p:spPr>
          <a:xfrm>
            <a:off x="65313" y="69755"/>
            <a:ext cx="9013372" cy="6692201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3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952500"/>
            <a:ext cx="7772400" cy="1362075"/>
          </a:xfrm>
        </p:spPr>
        <p:txBody>
          <a:bodyPr anchor="b" anchorCtr="0"/>
          <a:lstStyle>
            <a:lvl1pPr algn="l">
              <a:buNone/>
              <a:defRPr sz="4000" b="0" cap="none"/>
            </a:lvl1pPr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722313" y="2547938"/>
            <a:ext cx="7772400" cy="1338262"/>
          </a:xfrm>
        </p:spPr>
        <p:txBody>
          <a:bodyPr anchor="t" anchorCtr="0"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8326AD-14F7-48B1-B3C9-5612256CCD84}" type="datetimeFigureOut">
              <a:rPr lang="cs-CZ" smtClean="0"/>
              <a:pPr/>
              <a:t>05.12.2020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>
          <a:xfrm>
            <a:off x="800100" y="6172200"/>
            <a:ext cx="4000500" cy="457200"/>
          </a:xfrm>
        </p:spPr>
        <p:txBody>
          <a:bodyPr/>
          <a:lstStyle/>
          <a:p>
            <a:endParaRPr lang="cs-CZ"/>
          </a:p>
        </p:txBody>
      </p:sp>
      <p:sp>
        <p:nvSpPr>
          <p:cNvPr id="7" name="Obdélník 6"/>
          <p:cNvSpPr/>
          <p:nvPr/>
        </p:nvSpPr>
        <p:spPr>
          <a:xfrm flipV="1">
            <a:off x="69412" y="2376830"/>
            <a:ext cx="9013515" cy="9144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Obdélník 7"/>
          <p:cNvSpPr/>
          <p:nvPr/>
        </p:nvSpPr>
        <p:spPr>
          <a:xfrm>
            <a:off x="69146" y="2341475"/>
            <a:ext cx="9013781" cy="45719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Obdélník 8"/>
          <p:cNvSpPr/>
          <p:nvPr/>
        </p:nvSpPr>
        <p:spPr>
          <a:xfrm>
            <a:off x="68306" y="2468880"/>
            <a:ext cx="9014621" cy="45720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>
          <a:xfrm>
            <a:off x="146304" y="6208776"/>
            <a:ext cx="457200" cy="457200"/>
          </a:xfrm>
        </p:spPr>
        <p:txBody>
          <a:bodyPr/>
          <a:lstStyle/>
          <a:p>
            <a:fld id="{7C59A071-8704-4601-A0BB-59875C2E2A82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8326AD-14F7-48B1-B3C9-5612256CCD84}" type="datetimeFigureOut">
              <a:rPr lang="cs-CZ" smtClean="0"/>
              <a:pPr/>
              <a:t>05.12.2020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9A071-8704-4601-A0BB-59875C2E2A82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9" name="Zástupný symbol pro obsah 8"/>
          <p:cNvSpPr>
            <a:spLocks noGrp="1"/>
          </p:cNvSpPr>
          <p:nvPr>
            <p:ph sz="quarter" idx="1"/>
          </p:nvPr>
        </p:nvSpPr>
        <p:spPr>
          <a:xfrm>
            <a:off x="914400" y="1447800"/>
            <a:ext cx="3749040" cy="4572000"/>
          </a:xfrm>
        </p:spPr>
        <p:txBody>
          <a:bodyPr vert="horz"/>
          <a:lstStyle/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11" name="Zástupný symbol pro obsah 10"/>
          <p:cNvSpPr>
            <a:spLocks noGrp="1"/>
          </p:cNvSpPr>
          <p:nvPr>
            <p:ph sz="quarter" idx="2"/>
          </p:nvPr>
        </p:nvSpPr>
        <p:spPr>
          <a:xfrm>
            <a:off x="4933950" y="1447800"/>
            <a:ext cx="3749040" cy="4572000"/>
          </a:xfrm>
        </p:spPr>
        <p:txBody>
          <a:bodyPr vert="horz"/>
          <a:lstStyle/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914400" y="273050"/>
            <a:ext cx="7772400" cy="1143000"/>
          </a:xfrm>
        </p:spPr>
        <p:txBody>
          <a:bodyPr anchor="b" anchorCtr="0"/>
          <a:lstStyle>
            <a:lvl1pPr>
              <a:defRPr/>
            </a:lvl1pPr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914400" y="1447800"/>
            <a:ext cx="3733800" cy="762000"/>
          </a:xfrm>
          <a:noFill/>
          <a:ln w="12700" cap="sq" cmpd="sng" algn="ctr">
            <a:noFill/>
            <a:prstDash val="solid"/>
          </a:ln>
        </p:spPr>
        <p:txBody>
          <a:bodyPr lIns="91440" anchor="b" anchorCtr="0">
            <a:noAutofit/>
          </a:bodyPr>
          <a:lstStyle>
            <a:lvl1pPr marL="0" indent="0">
              <a:buNone/>
              <a:defRPr sz="2400" b="1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3"/>
          </p:nvPr>
        </p:nvSpPr>
        <p:spPr>
          <a:xfrm>
            <a:off x="4953000" y="1447800"/>
            <a:ext cx="3733800" cy="762000"/>
          </a:xfrm>
          <a:noFill/>
          <a:ln w="12700" cap="sq" cmpd="sng" algn="ctr">
            <a:noFill/>
            <a:prstDash val="solid"/>
          </a:ln>
        </p:spPr>
        <p:txBody>
          <a:bodyPr lIns="91440" anchor="b" anchorCtr="0">
            <a:noAutofit/>
          </a:bodyPr>
          <a:lstStyle>
            <a:lvl1pPr marL="0" indent="0">
              <a:buNone/>
              <a:defRPr sz="2400" b="1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8326AD-14F7-48B1-B3C9-5612256CCD84}" type="datetimeFigureOut">
              <a:rPr lang="cs-CZ" smtClean="0"/>
              <a:pPr/>
              <a:t>05.12.2020</a:t>
            </a:fld>
            <a:endParaRPr lang="cs-CZ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9A071-8704-4601-A0BB-59875C2E2A82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11" name="Zástupný symbol pro obsah 10"/>
          <p:cNvSpPr>
            <a:spLocks noGrp="1"/>
          </p:cNvSpPr>
          <p:nvPr>
            <p:ph sz="half" idx="2"/>
          </p:nvPr>
        </p:nvSpPr>
        <p:spPr>
          <a:xfrm>
            <a:off x="914400" y="2247900"/>
            <a:ext cx="3733800" cy="3886200"/>
          </a:xfrm>
        </p:spPr>
        <p:txBody>
          <a:bodyPr vert="horz"/>
          <a:lstStyle/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13" name="Zástupný symbol pro obsah 12"/>
          <p:cNvSpPr>
            <a:spLocks noGrp="1"/>
          </p:cNvSpPr>
          <p:nvPr>
            <p:ph sz="half" idx="4"/>
          </p:nvPr>
        </p:nvSpPr>
        <p:spPr>
          <a:xfrm>
            <a:off x="4953000" y="2247900"/>
            <a:ext cx="3733800" cy="3886200"/>
          </a:xfrm>
        </p:spPr>
        <p:txBody>
          <a:bodyPr vert="horz"/>
          <a:lstStyle/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8326AD-14F7-48B1-B3C9-5612256CCD84}" type="datetimeFigureOut">
              <a:rPr lang="cs-CZ" smtClean="0"/>
              <a:pPr/>
              <a:t>05.12.2020</a:t>
            </a:fld>
            <a:endParaRPr lang="cs-CZ"/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9A071-8704-4601-A0BB-59875C2E2A82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8326AD-14F7-48B1-B3C9-5612256CCD84}" type="datetimeFigureOut">
              <a:rPr lang="cs-CZ" smtClean="0"/>
              <a:pPr/>
              <a:t>05.12.2020</a:t>
            </a:fld>
            <a:endParaRPr lang="cs-CZ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9A071-8704-4601-A0BB-59875C2E2A82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Obdélník 7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9" name="Zaoblený obdélník 8"/>
          <p:cNvSpPr/>
          <p:nvPr/>
        </p:nvSpPr>
        <p:spPr>
          <a:xfrm>
            <a:off x="64008" y="69755"/>
            <a:ext cx="9013372" cy="6693408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914400" y="273050"/>
            <a:ext cx="7772400" cy="1143000"/>
          </a:xfrm>
        </p:spPr>
        <p:txBody>
          <a:bodyPr anchor="b" anchorCtr="0"/>
          <a:lstStyle>
            <a:lvl1pPr algn="l">
              <a:buNone/>
              <a:defRPr sz="4000" b="0"/>
            </a:lvl1pPr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2"/>
          </p:nvPr>
        </p:nvSpPr>
        <p:spPr>
          <a:xfrm>
            <a:off x="914400" y="1600200"/>
            <a:ext cx="1905000" cy="4495800"/>
          </a:xfrm>
        </p:spPr>
        <p:txBody>
          <a:bodyPr/>
          <a:lstStyle>
            <a:lvl1pPr marL="0" indent="0"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8326AD-14F7-48B1-B3C9-5612256CCD84}" type="datetimeFigureOut">
              <a:rPr lang="cs-CZ" smtClean="0"/>
              <a:pPr/>
              <a:t>05.12.2020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9A071-8704-4601-A0BB-59875C2E2A82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11" name="Zástupný symbol pro obsah 10"/>
          <p:cNvSpPr>
            <a:spLocks noGrp="1"/>
          </p:cNvSpPr>
          <p:nvPr>
            <p:ph sz="quarter" idx="1"/>
          </p:nvPr>
        </p:nvSpPr>
        <p:spPr>
          <a:xfrm>
            <a:off x="2971800" y="1600200"/>
            <a:ext cx="5715000" cy="4495800"/>
          </a:xfrm>
        </p:spPr>
        <p:txBody>
          <a:bodyPr vert="horz"/>
          <a:lstStyle/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914400" y="4900550"/>
            <a:ext cx="7315200" cy="522288"/>
          </a:xfrm>
        </p:spPr>
        <p:txBody>
          <a:bodyPr anchor="ctr">
            <a:noAutofit/>
          </a:bodyPr>
          <a:lstStyle>
            <a:lvl1pPr algn="l">
              <a:buNone/>
              <a:defRPr sz="2800" b="0"/>
            </a:lvl1pPr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914400" y="5445825"/>
            <a:ext cx="7315200" cy="685800"/>
          </a:xfrm>
        </p:spPr>
        <p:txBody>
          <a:bodyPr/>
          <a:lstStyle>
            <a:lvl1pPr marL="0" indent="0">
              <a:buFontTx/>
              <a:buNone/>
              <a:defRPr sz="16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8326AD-14F7-48B1-B3C9-5612256CCD84}" type="datetimeFigureOut">
              <a:rPr lang="cs-CZ" smtClean="0"/>
              <a:pPr/>
              <a:t>05.12.2020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>
          <a:xfrm>
            <a:off x="914400" y="6172200"/>
            <a:ext cx="3886200" cy="457200"/>
          </a:xfrm>
        </p:spPr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>
          <a:xfrm>
            <a:off x="146304" y="6208776"/>
            <a:ext cx="457200" cy="457200"/>
          </a:xfrm>
        </p:spPr>
        <p:txBody>
          <a:bodyPr/>
          <a:lstStyle/>
          <a:p>
            <a:fld id="{7C59A071-8704-4601-A0BB-59875C2E2A82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11" name="Obdélník 10"/>
          <p:cNvSpPr/>
          <p:nvPr/>
        </p:nvSpPr>
        <p:spPr>
          <a:xfrm flipV="1">
            <a:off x="68307" y="4683555"/>
            <a:ext cx="9006840" cy="9144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Obdélník 11"/>
          <p:cNvSpPr/>
          <p:nvPr/>
        </p:nvSpPr>
        <p:spPr>
          <a:xfrm>
            <a:off x="68508" y="4650474"/>
            <a:ext cx="9006639" cy="45719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Obdélník 12"/>
          <p:cNvSpPr/>
          <p:nvPr/>
        </p:nvSpPr>
        <p:spPr>
          <a:xfrm>
            <a:off x="68510" y="4773224"/>
            <a:ext cx="9006637" cy="48807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68308" y="66675"/>
            <a:ext cx="9001873" cy="4581525"/>
          </a:xfrm>
          <a:prstGeom prst="round2SameRect">
            <a:avLst>
              <a:gd name="adj1" fmla="val 7101"/>
              <a:gd name="adj2" fmla="val 0"/>
            </a:avLst>
          </a:prstGeom>
          <a:solidFill>
            <a:schemeClr val="bg2"/>
          </a:solidFill>
          <a:ln w="6350">
            <a:solidFill>
              <a:schemeClr val="tx1"/>
            </a:solidFill>
          </a:ln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cs-CZ" smtClean="0"/>
              <a:t>Klepnutím na ikonu přidáte obrázek.</a:t>
            </a:r>
            <a:endParaRPr kumimoji="0"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8326AD-14F7-48B1-B3C9-5612256CCD84}" type="datetimeFigureOut">
              <a:rPr lang="cs-CZ" smtClean="0"/>
              <a:pPr/>
              <a:t>05.12.2020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9A071-8704-4601-A0BB-59875C2E2A82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629400" y="274641"/>
            <a:ext cx="2011680" cy="5851525"/>
          </a:xfrm>
        </p:spPr>
        <p:txBody>
          <a:bodyPr vert="eaVert"/>
          <a:lstStyle/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914400" y="274640"/>
            <a:ext cx="5562600" cy="5851525"/>
          </a:xfrm>
        </p:spPr>
        <p:txBody>
          <a:bodyPr vert="eaVert"/>
          <a:lstStyle/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8326AD-14F7-48B1-B3C9-5612256CCD84}" type="datetimeFigureOut">
              <a:rPr lang="cs-CZ" smtClean="0"/>
              <a:pPr/>
              <a:t>05.12.2020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9A071-8704-4601-A0BB-59875C2E2A82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Obdélník 8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8" name="Zaoblený obdélník 7"/>
          <p:cNvSpPr/>
          <p:nvPr/>
        </p:nvSpPr>
        <p:spPr>
          <a:xfrm>
            <a:off x="64008" y="69755"/>
            <a:ext cx="9013372" cy="6693408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2" name="Zástupný symbol pro nadpis 21"/>
          <p:cNvSpPr>
            <a:spLocks noGrp="1"/>
          </p:cNvSpPr>
          <p:nvPr>
            <p:ph type="title"/>
          </p:nvPr>
        </p:nvSpPr>
        <p:spPr>
          <a:xfrm>
            <a:off x="914400" y="274638"/>
            <a:ext cx="7772400" cy="1143000"/>
          </a:xfrm>
          <a:prstGeom prst="rect">
            <a:avLst/>
          </a:prstGeom>
        </p:spPr>
        <p:txBody>
          <a:bodyPr bIns="91440" anchor="b" anchorCtr="0">
            <a:normAutofit/>
          </a:bodyPr>
          <a:lstStyle/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13" name="Zástupný symbol pro text 12"/>
          <p:cNvSpPr>
            <a:spLocks noGrp="1"/>
          </p:cNvSpPr>
          <p:nvPr>
            <p:ph type="body" idx="1"/>
          </p:nvPr>
        </p:nvSpPr>
        <p:spPr>
          <a:xfrm>
            <a:off x="914400" y="1447800"/>
            <a:ext cx="7772400" cy="4572000"/>
          </a:xfrm>
          <a:prstGeom prst="rect">
            <a:avLst/>
          </a:prstGeom>
        </p:spPr>
        <p:txBody>
          <a:bodyPr>
            <a:normAutofit/>
          </a:bodyPr>
          <a:lstStyle/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  <a:p>
            <a:pPr lvl="1" eaLnBrk="1" latinLnBrk="0" hangingPunct="1"/>
            <a:r>
              <a:rPr kumimoji="0" lang="cs-CZ" smtClean="0"/>
              <a:t>Druhá úroveň</a:t>
            </a:r>
          </a:p>
          <a:p>
            <a:pPr lvl="2" eaLnBrk="1" latinLnBrk="0" hangingPunct="1"/>
            <a:r>
              <a:rPr kumimoji="0" lang="cs-CZ" smtClean="0"/>
              <a:t>Třetí úroveň</a:t>
            </a:r>
          </a:p>
          <a:p>
            <a:pPr lvl="3" eaLnBrk="1" latinLnBrk="0" hangingPunct="1"/>
            <a:r>
              <a:rPr kumimoji="0" lang="cs-CZ" smtClean="0"/>
              <a:t>Čtvrtá úroveň</a:t>
            </a:r>
          </a:p>
          <a:p>
            <a:pPr lvl="4" eaLnBrk="1" latinLnBrk="0" hangingPunct="1"/>
            <a:r>
              <a:rPr kumimoji="0" lang="cs-CZ" smtClean="0"/>
              <a:t>Pátá úroveň</a:t>
            </a:r>
            <a:endParaRPr kumimoji="0" lang="en-US"/>
          </a:p>
        </p:txBody>
      </p:sp>
      <p:sp>
        <p:nvSpPr>
          <p:cNvPr id="14" name="Zástupný symbol pro datum 13"/>
          <p:cNvSpPr>
            <a:spLocks noGrp="1"/>
          </p:cNvSpPr>
          <p:nvPr>
            <p:ph type="dt" sz="half" idx="2"/>
          </p:nvPr>
        </p:nvSpPr>
        <p:spPr>
          <a:xfrm>
            <a:off x="6172200" y="6191250"/>
            <a:ext cx="2476500" cy="476250"/>
          </a:xfrm>
          <a:prstGeom prst="rect">
            <a:avLst/>
          </a:prstGeom>
        </p:spPr>
        <p:txBody>
          <a:bodyPr anchor="ctr" anchorCtr="0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488326AD-14F7-48B1-B3C9-5612256CCD84}" type="datetimeFigureOut">
              <a:rPr lang="cs-CZ" smtClean="0"/>
              <a:pPr/>
              <a:t>05.12.2020</a:t>
            </a:fld>
            <a:endParaRPr lang="cs-CZ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3"/>
          </p:nvPr>
        </p:nvSpPr>
        <p:spPr>
          <a:xfrm>
            <a:off x="914400" y="6172200"/>
            <a:ext cx="3962400" cy="457200"/>
          </a:xfrm>
          <a:prstGeom prst="rect">
            <a:avLst/>
          </a:prstGeom>
        </p:spPr>
        <p:txBody>
          <a:bodyPr anchor="ctr" anchorCtr="0"/>
          <a:lstStyle>
            <a:lvl1pPr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cs-CZ"/>
          </a:p>
        </p:txBody>
      </p:sp>
      <p:sp>
        <p:nvSpPr>
          <p:cNvPr id="23" name="Zástupný symbol pro číslo snímku 22"/>
          <p:cNvSpPr>
            <a:spLocks noGrp="1"/>
          </p:cNvSpPr>
          <p:nvPr>
            <p:ph type="sldNum" sz="quarter" idx="4"/>
          </p:nvPr>
        </p:nvSpPr>
        <p:spPr>
          <a:xfrm>
            <a:off x="146304" y="6210300"/>
            <a:ext cx="457200" cy="457200"/>
          </a:xfrm>
          <a:prstGeom prst="ellipse">
            <a:avLst/>
          </a:prstGeom>
          <a:solidFill>
            <a:schemeClr val="accent1"/>
          </a:solidFill>
        </p:spPr>
        <p:txBody>
          <a:bodyPr wrap="none" lIns="0" tIns="0" rIns="0" bIns="0" anchor="ctr" anchorCtr="1">
            <a:noAutofit/>
          </a:bodyPr>
          <a:lstStyle>
            <a:lvl1pPr algn="ctr" eaLnBrk="1" latinLnBrk="0" hangingPunct="1">
              <a:defRPr kumimoji="0" sz="1400">
                <a:solidFill>
                  <a:srgbClr val="FFFFFF"/>
                </a:solidFill>
                <a:latin typeface="+mj-lt"/>
                <a:ea typeface="+mj-ea"/>
                <a:cs typeface="+mj-cs"/>
              </a:defRPr>
            </a:lvl1pPr>
          </a:lstStyle>
          <a:p>
            <a:fld id="{7C59A071-8704-4601-A0BB-59875C2E2A82}" type="slidenum">
              <a:rPr lang="cs-CZ" smtClean="0"/>
              <a:pPr/>
              <a:t>‹#›</a:t>
            </a:fld>
            <a:endParaRPr lang="cs-CZ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40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ts val="580"/>
        </a:spcBef>
        <a:buClr>
          <a:schemeClr val="accent1"/>
        </a:buClr>
        <a:buSzPct val="8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548640" indent="-228600" algn="l" rtl="0" eaLnBrk="1" latinLnBrk="0" hangingPunct="1">
        <a:spcBef>
          <a:spcPts val="370"/>
        </a:spcBef>
        <a:buClr>
          <a:schemeClr val="accent2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822960" indent="-228600" algn="l" rtl="0" eaLnBrk="1" latinLnBrk="0" hangingPunct="1">
        <a:spcBef>
          <a:spcPts val="370"/>
        </a:spcBef>
        <a:buClr>
          <a:schemeClr val="accent1">
            <a:tint val="60000"/>
          </a:schemeClr>
        </a:buClr>
        <a:buSzPct val="8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97280" indent="-228600" algn="l" rtl="0" eaLnBrk="1" latinLnBrk="0" hangingPunct="1">
        <a:spcBef>
          <a:spcPts val="370"/>
        </a:spcBef>
        <a:buClr>
          <a:schemeClr val="accent3"/>
        </a:buClr>
        <a:buSzPct val="80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ts val="370"/>
        </a:spcBef>
        <a:buClr>
          <a:schemeClr val="accent3"/>
        </a:buClr>
        <a:buFontTx/>
        <a:buChar char="o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645920" indent="-228600" algn="l" rtl="0" eaLnBrk="1" latinLnBrk="0" hangingPunct="1">
        <a:spcBef>
          <a:spcPts val="370"/>
        </a:spcBef>
        <a:buClr>
          <a:schemeClr val="accent3"/>
        </a:buClr>
        <a:buChar char="•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228600" algn="l" rtl="0" eaLnBrk="1" latinLnBrk="0" hangingPunct="1">
        <a:spcBef>
          <a:spcPts val="370"/>
        </a:spcBef>
        <a:buClr>
          <a:schemeClr val="accent2"/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228600" algn="l" rtl="0" eaLnBrk="1" latinLnBrk="0" hangingPunct="1">
        <a:spcBef>
          <a:spcPts val="370"/>
        </a:spcBef>
        <a:buClr>
          <a:schemeClr val="accent1">
            <a:tint val="60000"/>
          </a:schemeClr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228600" algn="l" rtl="0" eaLnBrk="1" latinLnBrk="0" hangingPunct="1">
        <a:spcBef>
          <a:spcPts val="370"/>
        </a:spcBef>
        <a:buClr>
          <a:schemeClr val="accent2">
            <a:tint val="60000"/>
          </a:schemeClr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gif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gif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.gif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canstockphoto.cz/ilustrace/d%C4%9Bti.html" TargetMode="External"/><Relationship Id="rId2" Type="http://schemas.openxmlformats.org/officeDocument/2006/relationships/hyperlink" Target="https://www.ulita.cz/prohlidka" TargetMode="External"/><Relationship Id="rId1" Type="http://schemas.openxmlformats.org/officeDocument/2006/relationships/slideLayout" Target="../slideLayouts/slideLayout2.xml"/><Relationship Id="rId5" Type="http://schemas.openxmlformats.org/officeDocument/2006/relationships/hyperlink" Target="https://www.ulita.cz/krouzky/5867-lego" TargetMode="External"/><Relationship Id="rId4" Type="http://schemas.openxmlformats.org/officeDocument/2006/relationships/hyperlink" Target="https://www.ulita.cz/o-nas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403648" y="4149080"/>
            <a:ext cx="6400800" cy="1600200"/>
          </a:xfrm>
        </p:spPr>
        <p:txBody>
          <a:bodyPr>
            <a:noAutofit/>
          </a:bodyPr>
          <a:lstStyle/>
          <a:p>
            <a:r>
              <a:rPr lang="cs-CZ" sz="2800" b="1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Autor prezentace</a:t>
            </a:r>
            <a:r>
              <a:rPr lang="cs-CZ" sz="2800" b="1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:</a:t>
            </a:r>
            <a:endParaRPr lang="cs-CZ" sz="2800" b="1" dirty="0" smtClean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cs-CZ" sz="36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Kateřina Teplá</a:t>
            </a:r>
          </a:p>
          <a:p>
            <a:r>
              <a:rPr lang="cs-CZ" sz="28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Učitelství pro 1. stupeň </a:t>
            </a:r>
            <a:r>
              <a:rPr lang="cs-CZ" sz="28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ZŠ </a:t>
            </a:r>
            <a:endParaRPr lang="cs-CZ" sz="2800" dirty="0" smtClean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0" y="1484784"/>
            <a:ext cx="5760640" cy="1470025"/>
          </a:xfrm>
        </p:spPr>
        <p:txBody>
          <a:bodyPr>
            <a:normAutofit/>
          </a:bodyPr>
          <a:lstStyle/>
          <a:p>
            <a:r>
              <a:rPr lang="cs-CZ" sz="6600" dirty="0" smtClean="0">
                <a:latin typeface="Times New Roman" pitchFamily="18" charset="0"/>
                <a:cs typeface="Times New Roman" pitchFamily="18" charset="0"/>
              </a:rPr>
              <a:t>Lego kroužek</a:t>
            </a:r>
            <a:endParaRPr lang="cs-CZ" sz="66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4338" name="AutoShape 2" descr="Lego Clip Art Free - ClipArt Best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s-CZ"/>
          </a:p>
        </p:txBody>
      </p:sp>
      <p:sp>
        <p:nvSpPr>
          <p:cNvPr id="14340" name="AutoShape 4" descr="Lego Clip Art Free - ClipArt Best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cs-CZ"/>
          </a:p>
        </p:txBody>
      </p:sp>
      <p:pic>
        <p:nvPicPr>
          <p:cNvPr id="7" name="Obrázek 6" descr="unnamed.gif"/>
          <p:cNvPicPr>
            <a:picLocks noChangeAspect="1"/>
          </p:cNvPicPr>
          <p:nvPr/>
        </p:nvPicPr>
        <p:blipFill>
          <a:blip r:embed="rId2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5292080" y="1556792"/>
            <a:ext cx="1560173" cy="1404156"/>
          </a:xfrm>
          <a:prstGeom prst="rect">
            <a:avLst/>
          </a:prstGeom>
        </p:spPr>
      </p:pic>
      <p:pic>
        <p:nvPicPr>
          <p:cNvPr id="8" name="Obrázek 7" descr="images.png"/>
          <p:cNvPicPr>
            <a:picLocks noChangeAspect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3059" t="7754" r="5157" b="10975"/>
          <a:stretch>
            <a:fillRect/>
          </a:stretch>
        </p:blipFill>
        <p:spPr>
          <a:xfrm>
            <a:off x="6732240" y="1556792"/>
            <a:ext cx="2160240" cy="1440160"/>
          </a:xfrm>
          <a:prstGeom prst="rect">
            <a:avLst/>
          </a:prstGeom>
          <a:ln>
            <a:noFill/>
          </a:ln>
        </p:spPr>
      </p:pic>
      <p:sp>
        <p:nvSpPr>
          <p:cNvPr id="9" name="TextovéPole 8"/>
          <p:cNvSpPr txBox="1"/>
          <p:nvPr/>
        </p:nvSpPr>
        <p:spPr>
          <a:xfrm>
            <a:off x="2303240" y="2708920"/>
            <a:ext cx="6840760" cy="123110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cs-CZ" sz="32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cs-CZ" sz="2400" dirty="0" smtClean="0">
                <a:latin typeface="Times New Roman" pitchFamily="18" charset="0"/>
                <a:cs typeface="Times New Roman" pitchFamily="18" charset="0"/>
              </a:rPr>
              <a:t>Pedagogická praxe v mimoškolních aktivitách 2020</a:t>
            </a:r>
          </a:p>
          <a:p>
            <a:endParaRPr lang="cs-CZ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cs-CZ" sz="5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Obsah prezentace</a:t>
            </a:r>
            <a:endParaRPr lang="cs-CZ" sz="54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>
          <a:xfrm>
            <a:off x="467544" y="1844824"/>
            <a:ext cx="7772400" cy="4572000"/>
          </a:xfrm>
        </p:spPr>
        <p:txBody>
          <a:bodyPr>
            <a:normAutofit/>
          </a:bodyPr>
          <a:lstStyle/>
          <a:p>
            <a:r>
              <a:rPr lang="cs-CZ" sz="3200" b="1" dirty="0" smtClean="0">
                <a:latin typeface="Times New Roman" pitchFamily="18" charset="0"/>
                <a:cs typeface="Times New Roman" pitchFamily="18" charset="0"/>
              </a:rPr>
              <a:t>Informace o zařízení</a:t>
            </a:r>
          </a:p>
          <a:p>
            <a:pPr lvl="1"/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prostor</a:t>
            </a:r>
          </a:p>
          <a:p>
            <a:pPr lvl="1"/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informace o </a:t>
            </a:r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DDM</a:t>
            </a:r>
          </a:p>
          <a:p>
            <a:pPr lvl="1"/>
            <a:endParaRPr lang="cs-CZ" sz="32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cs-CZ" sz="3200" b="1" dirty="0" smtClean="0">
                <a:latin typeface="Times New Roman" pitchFamily="18" charset="0"/>
                <a:cs typeface="Times New Roman" pitchFamily="18" charset="0"/>
              </a:rPr>
              <a:t>Zájmová činnost</a:t>
            </a:r>
          </a:p>
          <a:p>
            <a:pPr lvl="1"/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cíl kroužku</a:t>
            </a:r>
          </a:p>
          <a:p>
            <a:pPr lvl="1"/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Průběh setkání</a:t>
            </a:r>
          </a:p>
        </p:txBody>
      </p:sp>
      <p:pic>
        <p:nvPicPr>
          <p:cNvPr id="4" name="Obrázek 3" descr="děti-klipartový-vektor_csp7469216.jpg"/>
          <p:cNvPicPr>
            <a:picLocks noChangeAspect="1"/>
          </p:cNvPicPr>
          <p:nvPr/>
        </p:nvPicPr>
        <p:blipFill>
          <a:blip r:embed="rId2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r="1027" b="6456"/>
          <a:stretch>
            <a:fillRect/>
          </a:stretch>
        </p:blipFill>
        <p:spPr>
          <a:xfrm>
            <a:off x="4283968" y="2420888"/>
            <a:ext cx="4288476" cy="288032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cs-CZ" sz="48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DDM Ulita</a:t>
            </a:r>
            <a:endParaRPr lang="cs-CZ" sz="48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>
          <a:xfrm>
            <a:off x="611560" y="1700808"/>
            <a:ext cx="7772400" cy="4572000"/>
          </a:xfrm>
        </p:spPr>
        <p:txBody>
          <a:bodyPr>
            <a:normAutofit/>
          </a:bodyPr>
          <a:lstStyle/>
          <a:p>
            <a:r>
              <a:rPr lang="cs-CZ" b="1" dirty="0" smtClean="0">
                <a:latin typeface="Times New Roman" pitchFamily="18" charset="0"/>
                <a:cs typeface="Times New Roman" pitchFamily="18" charset="0"/>
              </a:rPr>
              <a:t>Adresa</a:t>
            </a:r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: Praha 3</a:t>
            </a:r>
            <a:br>
              <a:rPr lang="cs-CZ" dirty="0" smtClean="0">
                <a:latin typeface="Times New Roman" pitchFamily="18" charset="0"/>
                <a:cs typeface="Times New Roman" pitchFamily="18" charset="0"/>
              </a:rPr>
            </a:br>
            <a:r>
              <a:rPr lang="cs-CZ" b="1" dirty="0" smtClean="0">
                <a:latin typeface="Times New Roman" pitchFamily="18" charset="0"/>
                <a:cs typeface="Times New Roman" pitchFamily="18" charset="0"/>
              </a:rPr>
              <a:t>Typ </a:t>
            </a:r>
            <a:r>
              <a:rPr lang="cs-CZ" b="1" dirty="0" smtClean="0">
                <a:latin typeface="Times New Roman" pitchFamily="18" charset="0"/>
                <a:cs typeface="Times New Roman" pitchFamily="18" charset="0"/>
              </a:rPr>
              <a:t>zařízení:</a:t>
            </a:r>
            <a:endParaRPr lang="cs-CZ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středisko </a:t>
            </a:r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volného času</a:t>
            </a:r>
          </a:p>
          <a:p>
            <a:r>
              <a:rPr lang="cs-CZ" sz="2400" dirty="0" smtClean="0">
                <a:latin typeface="Times New Roman" pitchFamily="18" charset="0"/>
                <a:cs typeface="Times New Roman" pitchFamily="18" charset="0"/>
              </a:rPr>
              <a:t>příspěvková organizace</a:t>
            </a:r>
          </a:p>
          <a:p>
            <a:r>
              <a:rPr lang="cs-CZ" sz="2400" dirty="0" smtClean="0">
                <a:latin typeface="Times New Roman" pitchFamily="18" charset="0"/>
                <a:cs typeface="Times New Roman" pitchFamily="18" charset="0"/>
              </a:rPr>
              <a:t>vedená magistrátem hl. m. </a:t>
            </a:r>
            <a:r>
              <a:rPr lang="cs-CZ" sz="2400" dirty="0" smtClean="0">
                <a:latin typeface="Times New Roman" pitchFamily="18" charset="0"/>
                <a:cs typeface="Times New Roman" pitchFamily="18" charset="0"/>
              </a:rPr>
              <a:t>Prahy</a:t>
            </a:r>
          </a:p>
          <a:p>
            <a:endParaRPr lang="cs-CZ" sz="24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cs-CZ" b="1" dirty="0" smtClean="0">
                <a:latin typeface="Times New Roman" pitchFamily="18" charset="0"/>
                <a:cs typeface="Times New Roman" pitchFamily="18" charset="0"/>
              </a:rPr>
              <a:t>Ř</a:t>
            </a:r>
            <a:r>
              <a:rPr lang="cs-CZ" sz="2400" b="1" dirty="0" smtClean="0">
                <a:latin typeface="Times New Roman" pitchFamily="18" charset="0"/>
                <a:cs typeface="Times New Roman" pitchFamily="18" charset="0"/>
              </a:rPr>
              <a:t>editelka</a:t>
            </a:r>
            <a:r>
              <a:rPr lang="cs-CZ" sz="2400" dirty="0" smtClean="0">
                <a:latin typeface="Times New Roman" pitchFamily="18" charset="0"/>
                <a:cs typeface="Times New Roman" pitchFamily="18" charset="0"/>
              </a:rPr>
              <a:t>: Mgr. Kateřina Jarošová. </a:t>
            </a:r>
          </a:p>
          <a:p>
            <a:r>
              <a:rPr lang="cs-CZ" sz="2400" dirty="0" smtClean="0">
                <a:latin typeface="Times New Roman" pitchFamily="18" charset="0"/>
                <a:cs typeface="Times New Roman" pitchFamily="18" charset="0"/>
              </a:rPr>
              <a:t>DDM Ulita působí přes </a:t>
            </a:r>
            <a:r>
              <a:rPr lang="cs-CZ" sz="2400" b="1" dirty="0" smtClean="0">
                <a:latin typeface="Times New Roman" pitchFamily="18" charset="0"/>
                <a:cs typeface="Times New Roman" pitchFamily="18" charset="0"/>
              </a:rPr>
              <a:t>60 let</a:t>
            </a:r>
          </a:p>
          <a:p>
            <a:endParaRPr lang="cs-CZ" dirty="0" smtClean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" name="Obrázek 3" descr="logo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5220072" y="1268760"/>
            <a:ext cx="3068167" cy="2016224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cs-CZ" sz="48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DDM Ulita</a:t>
            </a:r>
            <a:endParaRPr lang="cs-CZ" sz="4800" dirty="0"/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>
          <a:xfrm>
            <a:off x="395536" y="1700808"/>
            <a:ext cx="9346232" cy="6597352"/>
          </a:xfrm>
        </p:spPr>
        <p:txBody>
          <a:bodyPr>
            <a:normAutofit/>
          </a:bodyPr>
          <a:lstStyle/>
          <a:p>
            <a:r>
              <a:rPr lang="cs-CZ" sz="2800" b="1" dirty="0" smtClean="0">
                <a:latin typeface="Times New Roman" pitchFamily="18" charset="0"/>
                <a:cs typeface="Times New Roman" pitchFamily="18" charset="0"/>
              </a:rPr>
              <a:t>Poskytované </a:t>
            </a:r>
            <a:r>
              <a:rPr lang="cs-CZ" sz="2800" b="1" dirty="0" smtClean="0">
                <a:latin typeface="Times New Roman" pitchFamily="18" charset="0"/>
                <a:cs typeface="Times New Roman" pitchFamily="18" charset="0"/>
              </a:rPr>
              <a:t>služby:</a:t>
            </a:r>
          </a:p>
          <a:p>
            <a:pPr lvl="1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zájmová vzdělávací činnost</a:t>
            </a:r>
          </a:p>
          <a:p>
            <a:pPr lvl="1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sportovní a vědomostní soutěže</a:t>
            </a:r>
          </a:p>
          <a:p>
            <a:pPr lvl="1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otevřené kluby, otevřené dílny</a:t>
            </a:r>
          </a:p>
          <a:p>
            <a:pPr lvl="1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prázdninové akce a letní </a:t>
            </a:r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tábory</a:t>
            </a:r>
          </a:p>
          <a:p>
            <a:pPr lvl="1"/>
            <a:endParaRPr lang="cs-CZ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Všechny věkové skupiny</a:t>
            </a:r>
          </a:p>
          <a:p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Např. </a:t>
            </a:r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keramické </a:t>
            </a:r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studio</a:t>
            </a:r>
          </a:p>
          <a:p>
            <a:pPr lvl="1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děti od 6 let</a:t>
            </a:r>
          </a:p>
          <a:p>
            <a:pPr lvl="1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v jiných skupinách i jako </a:t>
            </a:r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dospělí</a:t>
            </a:r>
            <a:r>
              <a:rPr lang="cs-CZ" dirty="0" smtClean="0"/>
              <a:t/>
            </a:r>
            <a:br>
              <a:rPr lang="cs-CZ" dirty="0" smtClean="0"/>
            </a:br>
            <a:endParaRPr lang="cs-CZ" dirty="0" smtClean="0">
              <a:latin typeface="Times New Roman" pitchFamily="18" charset="0"/>
              <a:cs typeface="Times New Roman" pitchFamily="18" charset="0"/>
            </a:endParaRPr>
          </a:p>
          <a:p>
            <a:endParaRPr lang="cs-CZ" dirty="0"/>
          </a:p>
        </p:txBody>
      </p:sp>
      <p:pic>
        <p:nvPicPr>
          <p:cNvPr id="4" name="Obrázek 3" descr="unnamed (1).gif"/>
          <p:cNvPicPr>
            <a:picLocks noChangeAspect="1"/>
          </p:cNvPicPr>
          <p:nvPr/>
        </p:nvPicPr>
        <p:blipFill>
          <a:blip r:embed="rId2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5940152" y="572628"/>
            <a:ext cx="2808312" cy="3275297"/>
          </a:xfrm>
          <a:prstGeom prst="ellipse">
            <a:avLst/>
          </a:prstGeom>
          <a:ln>
            <a:noFill/>
          </a:ln>
        </p:spPr>
      </p:pic>
      <p:pic>
        <p:nvPicPr>
          <p:cNvPr id="5" name="Obrázek 4" descr="camp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3923928" y="2924944"/>
            <a:ext cx="3672408" cy="265637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67544" y="0"/>
            <a:ext cx="7772400" cy="1143000"/>
          </a:xfrm>
        </p:spPr>
        <p:txBody>
          <a:bodyPr>
            <a:normAutofit/>
          </a:bodyPr>
          <a:lstStyle/>
          <a:p>
            <a:r>
              <a:rPr lang="cs-CZ" sz="5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Dostupné prostory</a:t>
            </a:r>
            <a:endParaRPr lang="cs-CZ" sz="54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>
          <a:xfrm>
            <a:off x="5220072" y="1484784"/>
            <a:ext cx="8314184" cy="5184576"/>
          </a:xfrm>
        </p:spPr>
        <p:txBody>
          <a:bodyPr>
            <a:normAutofit/>
          </a:bodyPr>
          <a:lstStyle/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bezpečný </a:t>
            </a:r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prostor</a:t>
            </a:r>
          </a:p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klidné </a:t>
            </a:r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prostředí</a:t>
            </a:r>
          </a:p>
          <a:p>
            <a:endParaRPr lang="cs-CZ" sz="28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na klidném </a:t>
            </a:r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místě</a:t>
            </a:r>
          </a:p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s rozlehlou </a:t>
            </a:r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zahradou</a:t>
            </a:r>
          </a:p>
          <a:p>
            <a:endParaRPr lang="cs-CZ" sz="28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cs-CZ" sz="2800" b="1" dirty="0" smtClean="0">
                <a:latin typeface="Times New Roman" pitchFamily="18" charset="0"/>
                <a:cs typeface="Times New Roman" pitchFamily="18" charset="0"/>
              </a:rPr>
              <a:t>Vybavení místnosti:</a:t>
            </a:r>
          </a:p>
          <a:p>
            <a:pPr lvl="1"/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Tabule</a:t>
            </a:r>
          </a:p>
          <a:p>
            <a:pPr lvl="1"/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Podložky</a:t>
            </a:r>
          </a:p>
          <a:p>
            <a:pPr lvl="1"/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několik </a:t>
            </a:r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sad s legem</a:t>
            </a:r>
          </a:p>
        </p:txBody>
      </p:sp>
      <p:pic>
        <p:nvPicPr>
          <p:cNvPr id="11265" name="Picture 1"/>
          <p:cNvPicPr>
            <a:picLocks noChangeAspect="1" noChangeArrowheads="1"/>
          </p:cNvPicPr>
          <p:nvPr/>
        </p:nvPicPr>
        <p:blipFill>
          <a:blip r:embed="rId2" cstate="print"/>
          <a:srcRect l="27944" t="33065" r="24461" b="12766"/>
          <a:stretch>
            <a:fillRect/>
          </a:stretch>
        </p:blipFill>
        <p:spPr bwMode="auto">
          <a:xfrm>
            <a:off x="899592" y="1340768"/>
            <a:ext cx="4320481" cy="2764598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11266" name="Picture 2"/>
          <p:cNvPicPr>
            <a:picLocks noChangeAspect="1" noChangeArrowheads="1"/>
          </p:cNvPicPr>
          <p:nvPr/>
        </p:nvPicPr>
        <p:blipFill>
          <a:blip r:embed="rId3" cstate="print"/>
          <a:srcRect l="32290" t="26693" r="29149" b="28725"/>
          <a:stretch>
            <a:fillRect/>
          </a:stretch>
        </p:blipFill>
        <p:spPr bwMode="auto">
          <a:xfrm>
            <a:off x="179512" y="3717032"/>
            <a:ext cx="4320480" cy="2808312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Obrázek 4" descr="1276688179.jpg"/>
          <p:cNvPicPr>
            <a:picLocks noChangeAspect="1"/>
          </p:cNvPicPr>
          <p:nvPr/>
        </p:nvPicPr>
        <p:blipFill>
          <a:blip r:embed="rId2" cstate="print"/>
          <a:srcRect t="9594" r="1788" b="15252"/>
          <a:stretch>
            <a:fillRect/>
          </a:stretch>
        </p:blipFill>
        <p:spPr>
          <a:xfrm>
            <a:off x="3113713" y="188640"/>
            <a:ext cx="5850775" cy="3353493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323528" y="260648"/>
            <a:ext cx="2808312" cy="2245642"/>
          </a:xfrm>
        </p:spPr>
        <p:txBody>
          <a:bodyPr>
            <a:normAutofit fontScale="90000"/>
          </a:bodyPr>
          <a:lstStyle/>
          <a:p>
            <a:r>
              <a:rPr lang="cs-CZ" sz="48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Prostory DDM Ulita</a:t>
            </a:r>
            <a:endParaRPr lang="cs-CZ" sz="48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" name="Zástupný symbol pro obsah 3" descr="866J39.jpeg"/>
          <p:cNvPicPr>
            <a:picLocks noGrp="1" noChangeAspect="1"/>
          </p:cNvPicPr>
          <p:nvPr>
            <p:ph sz="quarter" idx="1"/>
          </p:nvPr>
        </p:nvPicPr>
        <p:blipFill>
          <a:blip r:embed="rId3" cstate="print"/>
          <a:srcRect l="6097" t="14634" r="2440" b="8536"/>
          <a:stretch>
            <a:fillRect/>
          </a:stretch>
        </p:blipFill>
        <p:spPr>
          <a:xfrm>
            <a:off x="251520" y="3429000"/>
            <a:ext cx="5786357" cy="324036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cs-CZ" sz="5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Lego kroužek</a:t>
            </a:r>
            <a:endParaRPr lang="cs-CZ" sz="54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>
          <a:xfrm>
            <a:off x="611560" y="1628800"/>
            <a:ext cx="7772400" cy="4572000"/>
          </a:xfrm>
        </p:spPr>
        <p:txBody>
          <a:bodyPr/>
          <a:lstStyle/>
          <a:p>
            <a:r>
              <a:rPr lang="cs-CZ" sz="2800" b="1" dirty="0" smtClean="0">
                <a:latin typeface="Times New Roman" pitchFamily="18" charset="0"/>
                <a:cs typeface="Times New Roman" pitchFamily="18" charset="0"/>
              </a:rPr>
              <a:t>Cíl:</a:t>
            </a:r>
          </a:p>
          <a:p>
            <a:pPr lvl="1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rozšíření </a:t>
            </a:r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dovedností </a:t>
            </a:r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v prostorové orientaci</a:t>
            </a:r>
          </a:p>
          <a:p>
            <a:pPr lvl="1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rozvíjení fantazie</a:t>
            </a:r>
          </a:p>
          <a:p>
            <a:pPr lvl="1"/>
            <a:endParaRPr lang="cs-CZ" dirty="0" smtClean="0"/>
          </a:p>
          <a:p>
            <a:r>
              <a:rPr lang="cs-CZ" sz="2400" dirty="0" smtClean="0">
                <a:latin typeface="Times New Roman" pitchFamily="18" charset="0"/>
                <a:cs typeface="Times New Roman" pitchFamily="18" charset="0"/>
              </a:rPr>
              <a:t>15 žáků ve věku 8-12 </a:t>
            </a:r>
            <a:r>
              <a:rPr lang="cs-CZ" sz="2400" dirty="0" smtClean="0">
                <a:latin typeface="Times New Roman" pitchFamily="18" charset="0"/>
                <a:cs typeface="Times New Roman" pitchFamily="18" charset="0"/>
              </a:rPr>
              <a:t>let</a:t>
            </a:r>
          </a:p>
          <a:p>
            <a:endParaRPr lang="cs-CZ" sz="24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Přihlášky</a:t>
            </a:r>
          </a:p>
          <a:p>
            <a:pPr lvl="1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Online</a:t>
            </a:r>
          </a:p>
          <a:p>
            <a:pPr lvl="1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Na recepci v DDM</a:t>
            </a:r>
            <a:endParaRPr lang="cs-CZ" dirty="0" smtClean="0">
              <a:latin typeface="Times New Roman" pitchFamily="18" charset="0"/>
              <a:cs typeface="Times New Roman" pitchFamily="18" charset="0"/>
            </a:endParaRPr>
          </a:p>
          <a:p>
            <a:endParaRPr lang="cs-CZ" dirty="0" smtClean="0"/>
          </a:p>
        </p:txBody>
      </p:sp>
      <p:pic>
        <p:nvPicPr>
          <p:cNvPr id="6" name="Obrázek 5" descr="toy-block-designer-cartoon-child-boy-playing-with-blocks.jpg"/>
          <p:cNvPicPr>
            <a:picLocks noChangeAspect="1"/>
          </p:cNvPicPr>
          <p:nvPr/>
        </p:nvPicPr>
        <p:blipFill>
          <a:blip r:embed="rId2" cstate="print">
            <a:clrChange>
              <a:clrFrom>
                <a:srgbClr val="DDDDDD"/>
              </a:clrFrom>
              <a:clrTo>
                <a:srgbClr val="DDDDDD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067944" y="2636912"/>
            <a:ext cx="4842538" cy="387403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7" name="Picture 3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 cstate="print"/>
          <a:srcRect l="13289" t="19622" r="21972" b="25826"/>
          <a:stretch>
            <a:fillRect/>
          </a:stretch>
        </p:blipFill>
        <p:spPr bwMode="auto">
          <a:xfrm>
            <a:off x="0" y="404664"/>
            <a:ext cx="9144000" cy="597666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Obrázek 4" descr="images.png"/>
          <p:cNvPicPr>
            <a:picLocks noChangeAspect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4545" t="6037" r="4546" b="12459"/>
          <a:stretch>
            <a:fillRect/>
          </a:stretch>
        </p:blipFill>
        <p:spPr>
          <a:xfrm>
            <a:off x="5652120" y="2708920"/>
            <a:ext cx="2592288" cy="1749795"/>
          </a:xfrm>
          <a:prstGeom prst="rect">
            <a:avLst/>
          </a:prstGeom>
        </p:spPr>
      </p:pic>
      <p:pic>
        <p:nvPicPr>
          <p:cNvPr id="4" name="Obrázek 3" descr="unnamed.gif"/>
          <p:cNvPicPr>
            <a:picLocks noChangeAspect="1"/>
          </p:cNvPicPr>
          <p:nvPr/>
        </p:nvPicPr>
        <p:blipFill>
          <a:blip r:embed="rId4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716016" y="620688"/>
            <a:ext cx="2160240" cy="1944216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55576" y="188640"/>
            <a:ext cx="7772400" cy="1143000"/>
          </a:xfrm>
        </p:spPr>
        <p:txBody>
          <a:bodyPr>
            <a:normAutofit/>
          </a:bodyPr>
          <a:lstStyle/>
          <a:p>
            <a:r>
              <a:rPr lang="cs-CZ" sz="48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Průběh setkání</a:t>
            </a:r>
            <a:endParaRPr lang="cs-CZ" sz="48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>
          <a:xfrm>
            <a:off x="827584" y="836712"/>
            <a:ext cx="3816424" cy="5400600"/>
          </a:xfrm>
        </p:spPr>
        <p:txBody>
          <a:bodyPr>
            <a:noAutofit/>
          </a:bodyPr>
          <a:lstStyle/>
          <a:p>
            <a:pPr>
              <a:buNone/>
            </a:pPr>
            <a:endParaRPr lang="cs-CZ" sz="2400" dirty="0" smtClean="0"/>
          </a:p>
          <a:p>
            <a:r>
              <a:rPr lang="cs-CZ" sz="2400" b="1" dirty="0" smtClean="0">
                <a:latin typeface="Times New Roman" pitchFamily="18" charset="0"/>
                <a:cs typeface="Times New Roman" pitchFamily="18" charset="0"/>
              </a:rPr>
              <a:t>Úvodní</a:t>
            </a:r>
          </a:p>
          <a:p>
            <a:pPr lvl="1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Seznamovací hry,</a:t>
            </a:r>
          </a:p>
          <a:p>
            <a:pPr lvl="1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Seznámení s plánem kroužku</a:t>
            </a:r>
          </a:p>
          <a:p>
            <a:pPr lvl="1"/>
            <a:endParaRPr lang="cs-CZ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cs-CZ" sz="2400" b="1" dirty="0" smtClean="0">
                <a:latin typeface="Times New Roman" pitchFamily="18" charset="0"/>
                <a:cs typeface="Times New Roman" pitchFamily="18" charset="0"/>
              </a:rPr>
              <a:t>Druhé setkání</a:t>
            </a:r>
          </a:p>
          <a:p>
            <a:pPr lvl="1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Stavba </a:t>
            </a:r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geometrických tvarů</a:t>
            </a:r>
            <a:endParaRPr lang="cs-CZ" dirty="0" smtClean="0">
              <a:latin typeface="Times New Roman" pitchFamily="18" charset="0"/>
              <a:cs typeface="Times New Roman" pitchFamily="18" charset="0"/>
            </a:endParaRPr>
          </a:p>
          <a:p>
            <a:pPr lvl="1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Pojmenování jednotlivých </a:t>
            </a:r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výtvorů</a:t>
            </a:r>
          </a:p>
          <a:p>
            <a:pPr lvl="1"/>
            <a:endParaRPr lang="cs-CZ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cs-CZ" sz="2400" dirty="0" smtClean="0">
                <a:latin typeface="Times New Roman" pitchFamily="18" charset="0"/>
                <a:cs typeface="Times New Roman" pitchFamily="18" charset="0"/>
              </a:rPr>
              <a:t>Poté činnost DDM přerušena.</a:t>
            </a:r>
            <a:endParaRPr lang="cs-CZ" sz="2400" dirty="0" smtClean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" name="Obrázek 3" descr="stažený soubor (1)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4572000" y="1052736"/>
            <a:ext cx="4032448" cy="5376597"/>
          </a:xfrm>
          <a:prstGeom prst="round2Diag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cs-CZ" sz="48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Průběh setkání</a:t>
            </a:r>
            <a:endParaRPr lang="cs-CZ" sz="48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>
          <a:xfrm>
            <a:off x="467544" y="1700808"/>
            <a:ext cx="3888432" cy="4680520"/>
          </a:xfrm>
        </p:spPr>
        <p:txBody>
          <a:bodyPr>
            <a:normAutofit/>
          </a:bodyPr>
          <a:lstStyle/>
          <a:p>
            <a:r>
              <a:rPr lang="cs-CZ" b="1" dirty="0" smtClean="0">
                <a:latin typeface="Times New Roman" pitchFamily="18" charset="0"/>
                <a:cs typeface="Times New Roman" pitchFamily="18" charset="0"/>
              </a:rPr>
              <a:t>Elektronická třídnice</a:t>
            </a:r>
          </a:p>
          <a:p>
            <a:pPr lvl="1"/>
            <a:r>
              <a:rPr lang="cs-CZ" sz="2600" dirty="0" smtClean="0">
                <a:latin typeface="Times New Roman" pitchFamily="18" charset="0"/>
                <a:cs typeface="Times New Roman" pitchFamily="18" charset="0"/>
              </a:rPr>
              <a:t>Jednotlivá témata</a:t>
            </a:r>
          </a:p>
          <a:p>
            <a:pPr lvl="1"/>
            <a:r>
              <a:rPr lang="cs-CZ" sz="2600" dirty="0" smtClean="0">
                <a:latin typeface="Times New Roman" pitchFamily="18" charset="0"/>
                <a:cs typeface="Times New Roman" pitchFamily="18" charset="0"/>
              </a:rPr>
              <a:t>Docházka</a:t>
            </a:r>
          </a:p>
          <a:p>
            <a:pPr lvl="1"/>
            <a:endParaRPr lang="cs-CZ" sz="26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cs-CZ" b="1" dirty="0" smtClean="0">
                <a:latin typeface="Times New Roman" pitchFamily="18" charset="0"/>
                <a:cs typeface="Times New Roman" pitchFamily="18" charset="0"/>
              </a:rPr>
              <a:t>Vedoucí kroužku by měl:</a:t>
            </a:r>
          </a:p>
          <a:p>
            <a:pPr lvl="1"/>
            <a:r>
              <a:rPr lang="cs-CZ" sz="2600" dirty="0" smtClean="0">
                <a:latin typeface="Times New Roman" pitchFamily="18" charset="0"/>
                <a:cs typeface="Times New Roman" pitchFamily="18" charset="0"/>
              </a:rPr>
              <a:t>Zaujmout výkladem</a:t>
            </a:r>
          </a:p>
          <a:p>
            <a:pPr lvl="1"/>
            <a:r>
              <a:rPr lang="cs-CZ" sz="2600" dirty="0" smtClean="0">
                <a:latin typeface="Times New Roman" pitchFamily="18" charset="0"/>
                <a:cs typeface="Times New Roman" pitchFamily="18" charset="0"/>
              </a:rPr>
              <a:t>Motivovat k seberealizaci</a:t>
            </a:r>
          </a:p>
          <a:p>
            <a:pPr lvl="1"/>
            <a:r>
              <a:rPr lang="cs-CZ" sz="2600" dirty="0" smtClean="0">
                <a:latin typeface="Times New Roman" pitchFamily="18" charset="0"/>
                <a:cs typeface="Times New Roman" pitchFamily="18" charset="0"/>
              </a:rPr>
              <a:t>Vytvořit lekci zábavnou</a:t>
            </a:r>
          </a:p>
          <a:p>
            <a:endParaRPr lang="cs-CZ" dirty="0" smtClean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" name="Obrázek 3" descr="stažený soubor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 rot="21061715">
            <a:off x="4427984" y="3020955"/>
            <a:ext cx="2520280" cy="3360373"/>
          </a:xfrm>
          <a:prstGeom prst="rect">
            <a:avLst/>
          </a:prstGeom>
          <a:ln w="76200">
            <a:solidFill>
              <a:schemeClr val="tx1">
                <a:lumMod val="65000"/>
                <a:lumOff val="35000"/>
              </a:schemeClr>
            </a:solidFill>
          </a:ln>
        </p:spPr>
      </p:pic>
      <p:pic>
        <p:nvPicPr>
          <p:cNvPr id="5" name="Obrázek 4" descr="db35d4dcd4e2ff2e2d8f10c81cb77493.jpg"/>
          <p:cNvPicPr>
            <a:picLocks noChangeAspect="1"/>
          </p:cNvPicPr>
          <p:nvPr/>
        </p:nvPicPr>
        <p:blipFill>
          <a:blip r:embed="rId3" cstate="print">
            <a:clrChange>
              <a:clrFrom>
                <a:srgbClr val="F6F6F6"/>
              </a:clrFrom>
              <a:clrTo>
                <a:srgbClr val="F6F6F6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847126" y="188640"/>
            <a:ext cx="4296874" cy="4581128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907704" y="1268760"/>
            <a:ext cx="7772400" cy="1143000"/>
          </a:xfrm>
        </p:spPr>
        <p:txBody>
          <a:bodyPr>
            <a:normAutofit/>
          </a:bodyPr>
          <a:lstStyle/>
          <a:p>
            <a:r>
              <a:rPr lang="cs-CZ" sz="5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Závěr</a:t>
            </a:r>
            <a:endParaRPr lang="cs-CZ" sz="54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>
          <a:xfrm>
            <a:off x="395536" y="2708920"/>
            <a:ext cx="7772400" cy="4464496"/>
          </a:xfrm>
        </p:spPr>
        <p:txBody>
          <a:bodyPr>
            <a:normAutofit/>
          </a:bodyPr>
          <a:lstStyle/>
          <a:p>
            <a:r>
              <a:rPr lang="cs-CZ" sz="2800" b="1" dirty="0" smtClean="0">
                <a:latin typeface="Times New Roman" pitchFamily="18" charset="0"/>
                <a:cs typeface="Times New Roman" pitchFamily="18" charset="0"/>
              </a:rPr>
              <a:t>Kroužek by měl být:</a:t>
            </a:r>
          </a:p>
          <a:p>
            <a:r>
              <a:rPr lang="cs-CZ" u="sng" dirty="0" smtClean="0">
                <a:latin typeface="Times New Roman" pitchFamily="18" charset="0"/>
                <a:cs typeface="Times New Roman" pitchFamily="18" charset="0"/>
              </a:rPr>
              <a:t>Přínosný</a:t>
            </a:r>
          </a:p>
          <a:p>
            <a:pPr lvl="1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jasný </a:t>
            </a:r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plán s </a:t>
            </a:r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tématy</a:t>
            </a:r>
          </a:p>
          <a:p>
            <a:pPr lvl="1">
              <a:buNone/>
            </a:pPr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a </a:t>
            </a:r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náplní jednotlivých </a:t>
            </a:r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lekcí</a:t>
            </a:r>
          </a:p>
          <a:p>
            <a:r>
              <a:rPr lang="cs-CZ" u="sng" dirty="0" smtClean="0">
                <a:latin typeface="Times New Roman" pitchFamily="18" charset="0"/>
                <a:cs typeface="Times New Roman" pitchFamily="18" charset="0"/>
              </a:rPr>
              <a:t>Zábavný</a:t>
            </a:r>
          </a:p>
          <a:p>
            <a:pPr lvl="1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z</a:t>
            </a:r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jistit, co děti baví</a:t>
            </a:r>
          </a:p>
          <a:p>
            <a:pPr lvl="1"/>
            <a:endParaRPr lang="cs-CZ" dirty="0" smtClean="0"/>
          </a:p>
        </p:txBody>
      </p:sp>
      <p:pic>
        <p:nvPicPr>
          <p:cNvPr id="4" name="Obrázek 3" descr="děti-hraní-šťastný-klipartový-vektor_csp27750055.jpg"/>
          <p:cNvPicPr>
            <a:picLocks noChangeAspect="1"/>
          </p:cNvPicPr>
          <p:nvPr/>
        </p:nvPicPr>
        <p:blipFill>
          <a:blip r:embed="rId2" cstate="print">
            <a:clrChange>
              <a:clrFrom>
                <a:srgbClr val="FFFFFA"/>
              </a:clrFrom>
              <a:clrTo>
                <a:srgbClr val="FFFFFA">
                  <a:alpha val="0"/>
                </a:srgbClr>
              </a:clrTo>
            </a:clrChange>
          </a:blip>
          <a:srcRect r="1099" b="44056"/>
          <a:stretch>
            <a:fillRect/>
          </a:stretch>
        </p:blipFill>
        <p:spPr>
          <a:xfrm>
            <a:off x="755576" y="-171400"/>
            <a:ext cx="7409382" cy="1916832"/>
          </a:xfrm>
          <a:prstGeom prst="rect">
            <a:avLst/>
          </a:prstGeom>
        </p:spPr>
      </p:pic>
      <p:sp>
        <p:nvSpPr>
          <p:cNvPr id="5" name="TextovéPole 4"/>
          <p:cNvSpPr txBox="1"/>
          <p:nvPr/>
        </p:nvSpPr>
        <p:spPr>
          <a:xfrm>
            <a:off x="4644008" y="2852936"/>
            <a:ext cx="4499992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1"/>
            <a:endParaRPr lang="cs-CZ" sz="2400" dirty="0" smtClean="0"/>
          </a:p>
          <a:p>
            <a:r>
              <a:rPr lang="cs-CZ" sz="2400" dirty="0" smtClean="0">
                <a:latin typeface="Times New Roman" pitchFamily="18" charset="0"/>
                <a:cs typeface="Times New Roman" pitchFamily="18" charset="0"/>
              </a:rPr>
              <a:t>Řešení problematiky</a:t>
            </a:r>
          </a:p>
          <a:p>
            <a:pPr>
              <a:buNone/>
            </a:pPr>
            <a:r>
              <a:rPr lang="cs-CZ" sz="2400" dirty="0" smtClean="0">
                <a:latin typeface="Times New Roman" pitchFamily="18" charset="0"/>
                <a:cs typeface="Times New Roman" pitchFamily="18" charset="0"/>
              </a:rPr>
              <a:t>jazykové bariéry</a:t>
            </a:r>
          </a:p>
          <a:p>
            <a:endParaRPr lang="cs-CZ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979712" y="2780928"/>
            <a:ext cx="7772400" cy="1143000"/>
          </a:xfrm>
        </p:spPr>
        <p:txBody>
          <a:bodyPr>
            <a:normAutofit/>
          </a:bodyPr>
          <a:lstStyle/>
          <a:p>
            <a:r>
              <a:rPr lang="cs-CZ" sz="48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Děkuji za pozornost</a:t>
            </a:r>
            <a:endParaRPr lang="cs-CZ" sz="48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cs-CZ" sz="60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Zdroje</a:t>
            </a:r>
            <a:endParaRPr lang="cs-CZ" sz="60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>
          <a:xfrm>
            <a:off x="467544" y="1916832"/>
            <a:ext cx="7772400" cy="4572000"/>
          </a:xfrm>
        </p:spPr>
        <p:txBody>
          <a:bodyPr/>
          <a:lstStyle/>
          <a:p>
            <a:r>
              <a:rPr lang="cs-CZ" dirty="0" smtClean="0">
                <a:hlinkClick r:id="rId2"/>
              </a:rPr>
              <a:t>https://</a:t>
            </a:r>
            <a:r>
              <a:rPr lang="cs-CZ" dirty="0" smtClean="0">
                <a:hlinkClick r:id="rId2"/>
              </a:rPr>
              <a:t>www.ulita.cz/prohlidka</a:t>
            </a:r>
            <a:endParaRPr lang="cs-CZ" dirty="0" smtClean="0"/>
          </a:p>
          <a:p>
            <a:r>
              <a:rPr lang="cs-CZ" dirty="0" smtClean="0">
                <a:hlinkClick r:id="rId3"/>
              </a:rPr>
              <a:t>https://</a:t>
            </a:r>
            <a:r>
              <a:rPr lang="cs-CZ" dirty="0" smtClean="0">
                <a:hlinkClick r:id="rId3"/>
              </a:rPr>
              <a:t>www.canstockphoto.cz/ilustrace/d%C4%9Bti.html</a:t>
            </a:r>
            <a:endParaRPr lang="cs-CZ" dirty="0" smtClean="0"/>
          </a:p>
          <a:p>
            <a:r>
              <a:rPr lang="cs-CZ" dirty="0" smtClean="0">
                <a:hlinkClick r:id="rId4"/>
              </a:rPr>
              <a:t>https://</a:t>
            </a:r>
            <a:r>
              <a:rPr lang="cs-CZ" dirty="0" smtClean="0">
                <a:hlinkClick r:id="rId4"/>
              </a:rPr>
              <a:t>www.ulita.cz/o-nas</a:t>
            </a:r>
            <a:endParaRPr lang="cs-CZ" dirty="0" smtClean="0"/>
          </a:p>
          <a:p>
            <a:r>
              <a:rPr lang="cs-CZ" dirty="0" smtClean="0">
                <a:hlinkClick r:id="rId5"/>
              </a:rPr>
              <a:t>https://</a:t>
            </a:r>
            <a:r>
              <a:rPr lang="cs-CZ" dirty="0" smtClean="0">
                <a:hlinkClick r:id="rId5"/>
              </a:rPr>
              <a:t>www.ulita.cz/krouzky/5867-lego</a:t>
            </a:r>
            <a:endParaRPr lang="cs-CZ" dirty="0" smtClean="0"/>
          </a:p>
          <a:p>
            <a:endParaRPr lang="cs-CZ" dirty="0" smtClean="0"/>
          </a:p>
          <a:p>
            <a:endParaRPr lang="cs-CZ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Jmění">
  <a:themeElements>
    <a:clrScheme name="Jmění">
      <a:dk1>
        <a:sysClr val="windowText" lastClr="000000"/>
      </a:dk1>
      <a:lt1>
        <a:sysClr val="window" lastClr="FFFFFF"/>
      </a:lt1>
      <a:dk2>
        <a:srgbClr val="696464"/>
      </a:dk2>
      <a:lt2>
        <a:srgbClr val="E9E5DC"/>
      </a:lt2>
      <a:accent1>
        <a:srgbClr val="D34817"/>
      </a:accent1>
      <a:accent2>
        <a:srgbClr val="9B2D1F"/>
      </a:accent2>
      <a:accent3>
        <a:srgbClr val="A28E6A"/>
      </a:accent3>
      <a:accent4>
        <a:srgbClr val="956251"/>
      </a:accent4>
      <a:accent5>
        <a:srgbClr val="918485"/>
      </a:accent5>
      <a:accent6>
        <a:srgbClr val="855D5D"/>
      </a:accent6>
      <a:hlink>
        <a:srgbClr val="CC9900"/>
      </a:hlink>
      <a:folHlink>
        <a:srgbClr val="96A9A9"/>
      </a:folHlink>
    </a:clrScheme>
    <a:fontScheme name="Jmění">
      <a:majorFont>
        <a:latin typeface="Franklin Gothic Book"/>
        <a:ea typeface=""/>
        <a:cs typeface=""/>
        <a:font script="Grek" typeface="Calibri"/>
        <a:font script="Cyrl" typeface="Calibri"/>
        <a:font script="Jpan" typeface="HGｺﾞｼｯｸM"/>
        <a:font script="Hang" typeface="바탕"/>
        <a:font script="Hans" typeface="幼圆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Perpetua"/>
        <a:ea typeface=""/>
        <a:cs typeface=""/>
        <a:font script="Grek" typeface="Cambria"/>
        <a:font script="Cyrl" typeface="Cambria"/>
        <a:font script="Jpan" typeface="HG創英ﾌﾟﾚｾﾞﾝｽEB"/>
        <a:font script="Hang" typeface="맑은 고딕"/>
        <a:font script="Hans" typeface="宋体"/>
        <a:font script="Hant" typeface="新細明體"/>
        <a:font script="Arab" typeface="Times New Roman"/>
        <a:font script="Hebr" typeface="Aharoni"/>
        <a:font script="Thai" typeface="Eucrosia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Jmění">
      <a: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tint val="30000"/>
                <a:satMod val="300000"/>
              </a:schemeClr>
              <a:schemeClr val="phClr">
                <a:tint val="40000"/>
                <a:satMod val="200000"/>
              </a:schemeClr>
            </a:duotone>
          </a:blip>
          <a:tile tx="0" ty="0" sx="70000" sy="70000" flip="none" algn="ctr"/>
        </a:blipFill>
        <a:blipFill>
          <a:blip xmlns:r="http://schemas.openxmlformats.org/officeDocument/2006/relationships" r:embed="rId1">
            <a:duotone>
              <a:schemeClr val="phClr">
                <a:shade val="22000"/>
                <a:satMod val="160000"/>
              </a:schemeClr>
              <a:schemeClr val="phClr">
                <a:shade val="45000"/>
                <a:satMod val="100000"/>
              </a:schemeClr>
            </a:duotone>
          </a:blip>
          <a:tile tx="0" ty="0" sx="65000" sy="65000" flip="none" algn="ctr"/>
        </a:blipFill>
      </a:fillStyleLst>
      <a:lnStyleLst>
        <a:ln w="9525" cap="flat" cmpd="sng" algn="ctr">
          <a:solidFill>
            <a:schemeClr val="phClr">
              <a:shade val="60000"/>
              <a:satMod val="110000"/>
            </a:schemeClr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38100" dist="25400" dir="54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50800" dir="5400000" algn="t" rotWithShape="0">
              <a:srgbClr val="000000">
                <a:alpha val="60000"/>
              </a:srgbClr>
            </a:outerShdw>
          </a:effectLst>
          <a:scene3d>
            <a:camera prst="isometricBottomUp" fov="0">
              <a:rot lat="0" lon="0" rev="0"/>
            </a:camera>
            <a:lightRig rig="soft" dir="b">
              <a:rot lat="0" lon="0" rev="9000000"/>
            </a:lightRig>
          </a:scene3d>
          <a:sp3d contourW="35000" prstMaterial="matte">
            <a:bevelT w="45000" h="38100" prst="convex"/>
            <a:contourClr>
              <a:schemeClr val="phClr">
                <a:tint val="10000"/>
                <a:satMod val="1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40000"/>
                <a:satMod val="165000"/>
              </a:schemeClr>
            </a:gs>
            <a:gs pos="50000">
              <a:schemeClr val="phClr">
                <a:shade val="80000"/>
                <a:satMod val="155000"/>
              </a:schemeClr>
            </a:gs>
            <a:gs pos="100000">
              <a:schemeClr val="phClr">
                <a:tint val="95000"/>
                <a:satMod val="200000"/>
              </a:schemeClr>
            </a:gs>
          </a:gsLst>
          <a:lin ang="16200000" scaled="1"/>
        </a:gradFill>
        <a:blipFill>
          <a:blip xmlns:r="http://schemas.openxmlformats.org/officeDocument/2006/relationships" r:embed="rId1">
            <a:duotone>
              <a:schemeClr val="phClr">
                <a:tint val="95000"/>
                <a:satMod val="200000"/>
              </a:schemeClr>
              <a:schemeClr val="phClr">
                <a:shade val="80000"/>
                <a:satMod val="100000"/>
              </a:schemeClr>
            </a:duotone>
          </a:blip>
          <a:tile tx="0" ty="0" sx="55000" sy="5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Motiv sady Office">
  <a:themeElements>
    <a:clrScheme name="Kancelář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Kancelář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Kancelář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</Template>
  <TotalTime>342</TotalTime>
  <Words>195</Words>
  <Application>Microsoft Office PowerPoint</Application>
  <PresentationFormat>Předvádění na obrazovce (4:3)</PresentationFormat>
  <Paragraphs>92</Paragraphs>
  <Slides>13</Slides>
  <Notes>1</Notes>
  <HiddenSlides>0</HiddenSlides>
  <MMClips>0</MMClips>
  <ScaleCrop>false</ScaleCrop>
  <HeadingPairs>
    <vt:vector size="4" baseType="variant">
      <vt:variant>
        <vt:lpstr>Motiv</vt:lpstr>
      </vt:variant>
      <vt:variant>
        <vt:i4>1</vt:i4>
      </vt:variant>
      <vt:variant>
        <vt:lpstr>Nadpisy snímků</vt:lpstr>
      </vt:variant>
      <vt:variant>
        <vt:i4>13</vt:i4>
      </vt:variant>
    </vt:vector>
  </HeadingPairs>
  <TitlesOfParts>
    <vt:vector size="14" baseType="lpstr">
      <vt:lpstr>Jmění</vt:lpstr>
      <vt:lpstr>Lego kroužek</vt:lpstr>
      <vt:lpstr>Obsah prezentace</vt:lpstr>
      <vt:lpstr>DDM Ulita</vt:lpstr>
      <vt:lpstr>DDM Ulita</vt:lpstr>
      <vt:lpstr>Dostupné prostory</vt:lpstr>
      <vt:lpstr>Prostory DDM Ulita</vt:lpstr>
      <vt:lpstr>Lego kroužek</vt:lpstr>
      <vt:lpstr>Snímek 8</vt:lpstr>
      <vt:lpstr>Průběh setkání</vt:lpstr>
      <vt:lpstr>Průběh setkání</vt:lpstr>
      <vt:lpstr>Závěr</vt:lpstr>
      <vt:lpstr>Děkuji za pozornost</vt:lpstr>
      <vt:lpstr>Zdroje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Snímek 1</dc:title>
  <dc:creator>Kačenka</dc:creator>
  <cp:lastModifiedBy>Kačenka</cp:lastModifiedBy>
  <cp:revision>25</cp:revision>
  <dcterms:created xsi:type="dcterms:W3CDTF">2020-12-04T10:23:44Z</dcterms:created>
  <dcterms:modified xsi:type="dcterms:W3CDTF">2020-12-05T14:35:51Z</dcterms:modified>
</cp:coreProperties>
</file>