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0" r:id="rId9"/>
    <p:sldId id="262" r:id="rId10"/>
    <p:sldId id="263" r:id="rId11"/>
    <p:sldId id="264" r:id="rId12"/>
    <p:sldId id="267" r:id="rId13"/>
    <p:sldId id="265" r:id="rId14"/>
    <p:sldId id="268" r:id="rId15"/>
    <p:sldId id="26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863F0-A411-42BE-88D4-B64F3F1B8E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E76141-BAFC-4084-85BE-46EB81D4C4E0}">
      <dgm:prSet/>
      <dgm:spPr/>
      <dgm:t>
        <a:bodyPr/>
        <a:lstStyle/>
        <a:p>
          <a:r>
            <a:rPr lang="cs-CZ"/>
            <a:t>Skoky</a:t>
          </a:r>
          <a:endParaRPr lang="en-US"/>
        </a:p>
      </dgm:t>
    </dgm:pt>
    <dgm:pt modelId="{40A8375C-AF50-4D0D-9F0F-46314FAFD6C3}" type="parTrans" cxnId="{7519F5FD-23DC-4CBF-B206-FA5002197A26}">
      <dgm:prSet/>
      <dgm:spPr/>
      <dgm:t>
        <a:bodyPr/>
        <a:lstStyle/>
        <a:p>
          <a:endParaRPr lang="en-US"/>
        </a:p>
      </dgm:t>
    </dgm:pt>
    <dgm:pt modelId="{3A011346-3484-4F8D-BF36-6F8E6FB59F7C}" type="sibTrans" cxnId="{7519F5FD-23DC-4CBF-B206-FA5002197A26}">
      <dgm:prSet/>
      <dgm:spPr/>
      <dgm:t>
        <a:bodyPr/>
        <a:lstStyle/>
        <a:p>
          <a:endParaRPr lang="en-US"/>
        </a:p>
      </dgm:t>
    </dgm:pt>
    <dgm:pt modelId="{58212E5B-242C-439E-9CBF-EA50B5C52359}">
      <dgm:prSet/>
      <dgm:spPr/>
      <dgm:t>
        <a:bodyPr/>
        <a:lstStyle/>
        <a:p>
          <a:r>
            <a:rPr lang="cs-CZ"/>
            <a:t>Stunty</a:t>
          </a:r>
          <a:endParaRPr lang="en-US"/>
        </a:p>
      </dgm:t>
    </dgm:pt>
    <dgm:pt modelId="{F3C87A66-90F5-4D44-8C4E-EA5535A507F2}" type="parTrans" cxnId="{838C0ACC-C795-40B0-A51B-8813E9052863}">
      <dgm:prSet/>
      <dgm:spPr/>
      <dgm:t>
        <a:bodyPr/>
        <a:lstStyle/>
        <a:p>
          <a:endParaRPr lang="en-US"/>
        </a:p>
      </dgm:t>
    </dgm:pt>
    <dgm:pt modelId="{6696004B-686E-415D-927B-1D5B540FF778}" type="sibTrans" cxnId="{838C0ACC-C795-40B0-A51B-8813E9052863}">
      <dgm:prSet/>
      <dgm:spPr/>
      <dgm:t>
        <a:bodyPr/>
        <a:lstStyle/>
        <a:p>
          <a:endParaRPr lang="en-US"/>
        </a:p>
      </dgm:t>
    </dgm:pt>
    <dgm:pt modelId="{6387A665-4557-4A33-B965-9276BF274BE2}">
      <dgm:prSet/>
      <dgm:spPr/>
      <dgm:t>
        <a:bodyPr/>
        <a:lstStyle/>
        <a:p>
          <a:r>
            <a:rPr lang="cs-CZ"/>
            <a:t>Akrobacie </a:t>
          </a:r>
          <a:endParaRPr lang="en-US"/>
        </a:p>
      </dgm:t>
    </dgm:pt>
    <dgm:pt modelId="{DA4698B8-CC4B-40DB-8847-802B5FEC3FCC}" type="parTrans" cxnId="{352486BE-6D73-4E26-8F49-81963FE714A3}">
      <dgm:prSet/>
      <dgm:spPr/>
      <dgm:t>
        <a:bodyPr/>
        <a:lstStyle/>
        <a:p>
          <a:endParaRPr lang="en-US"/>
        </a:p>
      </dgm:t>
    </dgm:pt>
    <dgm:pt modelId="{4978C6CD-94F7-4681-838D-AB2BA678B1B2}" type="sibTrans" cxnId="{352486BE-6D73-4E26-8F49-81963FE714A3}">
      <dgm:prSet/>
      <dgm:spPr/>
      <dgm:t>
        <a:bodyPr/>
        <a:lstStyle/>
        <a:p>
          <a:endParaRPr lang="en-US"/>
        </a:p>
      </dgm:t>
    </dgm:pt>
    <dgm:pt modelId="{91A445B9-F3C3-44C5-AA6C-69C48E45BAC0}">
      <dgm:prSet/>
      <dgm:spPr/>
      <dgm:t>
        <a:bodyPr/>
        <a:lstStyle/>
        <a:p>
          <a:r>
            <a:rPr lang="cs-CZ"/>
            <a:t>Pokřik</a:t>
          </a:r>
          <a:endParaRPr lang="en-US"/>
        </a:p>
      </dgm:t>
    </dgm:pt>
    <dgm:pt modelId="{D5F061C7-D2F2-47B8-8A82-AB9A6B1A3D5A}" type="parTrans" cxnId="{54608F0D-5CCD-4EB7-8AE7-015E17A466A7}">
      <dgm:prSet/>
      <dgm:spPr/>
      <dgm:t>
        <a:bodyPr/>
        <a:lstStyle/>
        <a:p>
          <a:endParaRPr lang="en-US"/>
        </a:p>
      </dgm:t>
    </dgm:pt>
    <dgm:pt modelId="{35E5A7A7-4CCE-4618-9F3A-7539B9E29272}" type="sibTrans" cxnId="{54608F0D-5CCD-4EB7-8AE7-015E17A466A7}">
      <dgm:prSet/>
      <dgm:spPr/>
      <dgm:t>
        <a:bodyPr/>
        <a:lstStyle/>
        <a:p>
          <a:endParaRPr lang="en-US"/>
        </a:p>
      </dgm:t>
    </dgm:pt>
    <dgm:pt modelId="{DEC8DEB3-A7E8-481B-A30C-960AF5860CAD}">
      <dgm:prSet/>
      <dgm:spPr/>
      <dgm:t>
        <a:bodyPr/>
        <a:lstStyle/>
        <a:p>
          <a:r>
            <a:rPr lang="cs-CZ"/>
            <a:t>Tanec</a:t>
          </a:r>
          <a:endParaRPr lang="en-US"/>
        </a:p>
      </dgm:t>
    </dgm:pt>
    <dgm:pt modelId="{1DB68A4D-6BF8-4FD9-9AC8-0086A2AE57EB}" type="parTrans" cxnId="{9286AD6A-3DCA-4204-99A5-FD6DB63828E1}">
      <dgm:prSet/>
      <dgm:spPr/>
      <dgm:t>
        <a:bodyPr/>
        <a:lstStyle/>
        <a:p>
          <a:endParaRPr lang="en-US"/>
        </a:p>
      </dgm:t>
    </dgm:pt>
    <dgm:pt modelId="{E24CA527-D5B0-4C14-9C57-5FF5B3EB145C}" type="sibTrans" cxnId="{9286AD6A-3DCA-4204-99A5-FD6DB63828E1}">
      <dgm:prSet/>
      <dgm:spPr/>
      <dgm:t>
        <a:bodyPr/>
        <a:lstStyle/>
        <a:p>
          <a:endParaRPr lang="en-US"/>
        </a:p>
      </dgm:t>
    </dgm:pt>
    <dgm:pt modelId="{B89E875C-46E8-448D-90F0-8881166A9167}" type="pres">
      <dgm:prSet presAssocID="{A3A863F0-A411-42BE-88D4-B64F3F1B8EE3}" presName="linear" presStyleCnt="0">
        <dgm:presLayoutVars>
          <dgm:animLvl val="lvl"/>
          <dgm:resizeHandles val="exact"/>
        </dgm:presLayoutVars>
      </dgm:prSet>
      <dgm:spPr/>
    </dgm:pt>
    <dgm:pt modelId="{D3550EFA-8A92-4069-B0F7-4F72DEF68514}" type="pres">
      <dgm:prSet presAssocID="{68E76141-BAFC-4084-85BE-46EB81D4C4E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EED0A84-2E83-45CD-8E66-1888BF10BE5C}" type="pres">
      <dgm:prSet presAssocID="{3A011346-3484-4F8D-BF36-6F8E6FB59F7C}" presName="spacer" presStyleCnt="0"/>
      <dgm:spPr/>
    </dgm:pt>
    <dgm:pt modelId="{EE2D5AD7-0430-4609-888D-D319CEB6DFE3}" type="pres">
      <dgm:prSet presAssocID="{58212E5B-242C-439E-9CBF-EA50B5C5235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163D19A-C02F-4DBB-BBA2-55E600CC0A93}" type="pres">
      <dgm:prSet presAssocID="{6696004B-686E-415D-927B-1D5B540FF778}" presName="spacer" presStyleCnt="0"/>
      <dgm:spPr/>
    </dgm:pt>
    <dgm:pt modelId="{D170B979-AA3F-4C4E-8ACC-20A1346A7762}" type="pres">
      <dgm:prSet presAssocID="{6387A665-4557-4A33-B965-9276BF274BE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CE55036-EDB2-43F1-8F87-4C85C3549B6B}" type="pres">
      <dgm:prSet presAssocID="{4978C6CD-94F7-4681-838D-AB2BA678B1B2}" presName="spacer" presStyleCnt="0"/>
      <dgm:spPr/>
    </dgm:pt>
    <dgm:pt modelId="{F7C143D9-3D0B-4450-8B30-5549E730F57C}" type="pres">
      <dgm:prSet presAssocID="{91A445B9-F3C3-44C5-AA6C-69C48E45BAC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816C4F-B4D2-4C09-9B33-8E7513083B5C}" type="pres">
      <dgm:prSet presAssocID="{35E5A7A7-4CCE-4618-9F3A-7539B9E29272}" presName="spacer" presStyleCnt="0"/>
      <dgm:spPr/>
    </dgm:pt>
    <dgm:pt modelId="{CB6F3271-45BF-4908-A045-E44F0B1B33C8}" type="pres">
      <dgm:prSet presAssocID="{DEC8DEB3-A7E8-481B-A30C-960AF5860CA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4608F0D-5CCD-4EB7-8AE7-015E17A466A7}" srcId="{A3A863F0-A411-42BE-88D4-B64F3F1B8EE3}" destId="{91A445B9-F3C3-44C5-AA6C-69C48E45BAC0}" srcOrd="3" destOrd="0" parTransId="{D5F061C7-D2F2-47B8-8A82-AB9A6B1A3D5A}" sibTransId="{35E5A7A7-4CCE-4618-9F3A-7539B9E29272}"/>
    <dgm:cxn modelId="{E6595920-71F4-4A5D-87BC-F5509BB65F9D}" type="presOf" srcId="{A3A863F0-A411-42BE-88D4-B64F3F1B8EE3}" destId="{B89E875C-46E8-448D-90F0-8881166A9167}" srcOrd="0" destOrd="0" presId="urn:microsoft.com/office/officeart/2005/8/layout/vList2"/>
    <dgm:cxn modelId="{9286AD6A-3DCA-4204-99A5-FD6DB63828E1}" srcId="{A3A863F0-A411-42BE-88D4-B64F3F1B8EE3}" destId="{DEC8DEB3-A7E8-481B-A30C-960AF5860CAD}" srcOrd="4" destOrd="0" parTransId="{1DB68A4D-6BF8-4FD9-9AC8-0086A2AE57EB}" sibTransId="{E24CA527-D5B0-4C14-9C57-5FF5B3EB145C}"/>
    <dgm:cxn modelId="{BF644BA2-AB85-47C1-AB4F-15E343248EE8}" type="presOf" srcId="{58212E5B-242C-439E-9CBF-EA50B5C52359}" destId="{EE2D5AD7-0430-4609-888D-D319CEB6DFE3}" srcOrd="0" destOrd="0" presId="urn:microsoft.com/office/officeart/2005/8/layout/vList2"/>
    <dgm:cxn modelId="{EE9052B6-8D82-4933-9665-F4B2961997D7}" type="presOf" srcId="{68E76141-BAFC-4084-85BE-46EB81D4C4E0}" destId="{D3550EFA-8A92-4069-B0F7-4F72DEF68514}" srcOrd="0" destOrd="0" presId="urn:microsoft.com/office/officeart/2005/8/layout/vList2"/>
    <dgm:cxn modelId="{34E881B7-82FE-4CF6-B453-5469D8DBC15D}" type="presOf" srcId="{6387A665-4557-4A33-B965-9276BF274BE2}" destId="{D170B979-AA3F-4C4E-8ACC-20A1346A7762}" srcOrd="0" destOrd="0" presId="urn:microsoft.com/office/officeart/2005/8/layout/vList2"/>
    <dgm:cxn modelId="{352486BE-6D73-4E26-8F49-81963FE714A3}" srcId="{A3A863F0-A411-42BE-88D4-B64F3F1B8EE3}" destId="{6387A665-4557-4A33-B965-9276BF274BE2}" srcOrd="2" destOrd="0" parTransId="{DA4698B8-CC4B-40DB-8847-802B5FEC3FCC}" sibTransId="{4978C6CD-94F7-4681-838D-AB2BA678B1B2}"/>
    <dgm:cxn modelId="{838C0ACC-C795-40B0-A51B-8813E9052863}" srcId="{A3A863F0-A411-42BE-88D4-B64F3F1B8EE3}" destId="{58212E5B-242C-439E-9CBF-EA50B5C52359}" srcOrd="1" destOrd="0" parTransId="{F3C87A66-90F5-4D44-8C4E-EA5535A507F2}" sibTransId="{6696004B-686E-415D-927B-1D5B540FF778}"/>
    <dgm:cxn modelId="{C1D55AD5-5307-42BB-A956-135D73A36EDA}" type="presOf" srcId="{91A445B9-F3C3-44C5-AA6C-69C48E45BAC0}" destId="{F7C143D9-3D0B-4450-8B30-5549E730F57C}" srcOrd="0" destOrd="0" presId="urn:microsoft.com/office/officeart/2005/8/layout/vList2"/>
    <dgm:cxn modelId="{05A1E6E4-975C-4273-B6FE-A8FD4326BE49}" type="presOf" srcId="{DEC8DEB3-A7E8-481B-A30C-960AF5860CAD}" destId="{CB6F3271-45BF-4908-A045-E44F0B1B33C8}" srcOrd="0" destOrd="0" presId="urn:microsoft.com/office/officeart/2005/8/layout/vList2"/>
    <dgm:cxn modelId="{7519F5FD-23DC-4CBF-B206-FA5002197A26}" srcId="{A3A863F0-A411-42BE-88D4-B64F3F1B8EE3}" destId="{68E76141-BAFC-4084-85BE-46EB81D4C4E0}" srcOrd="0" destOrd="0" parTransId="{40A8375C-AF50-4D0D-9F0F-46314FAFD6C3}" sibTransId="{3A011346-3484-4F8D-BF36-6F8E6FB59F7C}"/>
    <dgm:cxn modelId="{A1BEDC01-B21C-4D9B-AFE9-05BCC00E8054}" type="presParOf" srcId="{B89E875C-46E8-448D-90F0-8881166A9167}" destId="{D3550EFA-8A92-4069-B0F7-4F72DEF68514}" srcOrd="0" destOrd="0" presId="urn:microsoft.com/office/officeart/2005/8/layout/vList2"/>
    <dgm:cxn modelId="{976411AE-AC9D-434B-AE79-0AB44D169323}" type="presParOf" srcId="{B89E875C-46E8-448D-90F0-8881166A9167}" destId="{EEED0A84-2E83-45CD-8E66-1888BF10BE5C}" srcOrd="1" destOrd="0" presId="urn:microsoft.com/office/officeart/2005/8/layout/vList2"/>
    <dgm:cxn modelId="{FBAD4A98-A9B7-494B-A015-D7C25B39B824}" type="presParOf" srcId="{B89E875C-46E8-448D-90F0-8881166A9167}" destId="{EE2D5AD7-0430-4609-888D-D319CEB6DFE3}" srcOrd="2" destOrd="0" presId="urn:microsoft.com/office/officeart/2005/8/layout/vList2"/>
    <dgm:cxn modelId="{6B8C8636-8B8F-4DBC-A001-AE251ED3A444}" type="presParOf" srcId="{B89E875C-46E8-448D-90F0-8881166A9167}" destId="{F163D19A-C02F-4DBB-BBA2-55E600CC0A93}" srcOrd="3" destOrd="0" presId="urn:microsoft.com/office/officeart/2005/8/layout/vList2"/>
    <dgm:cxn modelId="{7D5CAD84-6CA3-41C9-8F37-9731B0761853}" type="presParOf" srcId="{B89E875C-46E8-448D-90F0-8881166A9167}" destId="{D170B979-AA3F-4C4E-8ACC-20A1346A7762}" srcOrd="4" destOrd="0" presId="urn:microsoft.com/office/officeart/2005/8/layout/vList2"/>
    <dgm:cxn modelId="{869651B3-8EF0-4EF8-853E-659B620ED4E5}" type="presParOf" srcId="{B89E875C-46E8-448D-90F0-8881166A9167}" destId="{4CE55036-EDB2-43F1-8F87-4C85C3549B6B}" srcOrd="5" destOrd="0" presId="urn:microsoft.com/office/officeart/2005/8/layout/vList2"/>
    <dgm:cxn modelId="{E0A0D3F4-3649-4900-9F8F-A6AD7BB692ED}" type="presParOf" srcId="{B89E875C-46E8-448D-90F0-8881166A9167}" destId="{F7C143D9-3D0B-4450-8B30-5549E730F57C}" srcOrd="6" destOrd="0" presId="urn:microsoft.com/office/officeart/2005/8/layout/vList2"/>
    <dgm:cxn modelId="{2015DABE-AE53-4366-A625-920C726C3E04}" type="presParOf" srcId="{B89E875C-46E8-448D-90F0-8881166A9167}" destId="{7C816C4F-B4D2-4C09-9B33-8E7513083B5C}" srcOrd="7" destOrd="0" presId="urn:microsoft.com/office/officeart/2005/8/layout/vList2"/>
    <dgm:cxn modelId="{8E77B000-ACF6-46AA-9227-0ED88537C909}" type="presParOf" srcId="{B89E875C-46E8-448D-90F0-8881166A9167}" destId="{CB6F3271-45BF-4908-A045-E44F0B1B33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50EFA-8A92-4069-B0F7-4F72DEF68514}">
      <dsp:nvSpPr>
        <dsp:cNvPr id="0" name=""/>
        <dsp:cNvSpPr/>
      </dsp:nvSpPr>
      <dsp:spPr>
        <a:xfrm>
          <a:off x="0" y="51010"/>
          <a:ext cx="621231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Skoky</a:t>
          </a:r>
          <a:endParaRPr lang="en-US" sz="3700" kern="1200"/>
        </a:p>
      </dsp:txBody>
      <dsp:txXfrm>
        <a:off x="42265" y="93275"/>
        <a:ext cx="6127780" cy="781270"/>
      </dsp:txXfrm>
    </dsp:sp>
    <dsp:sp modelId="{EE2D5AD7-0430-4609-888D-D319CEB6DFE3}">
      <dsp:nvSpPr>
        <dsp:cNvPr id="0" name=""/>
        <dsp:cNvSpPr/>
      </dsp:nvSpPr>
      <dsp:spPr>
        <a:xfrm>
          <a:off x="0" y="1023370"/>
          <a:ext cx="621231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Stunty</a:t>
          </a:r>
          <a:endParaRPr lang="en-US" sz="3700" kern="1200"/>
        </a:p>
      </dsp:txBody>
      <dsp:txXfrm>
        <a:off x="42265" y="1065635"/>
        <a:ext cx="6127780" cy="781270"/>
      </dsp:txXfrm>
    </dsp:sp>
    <dsp:sp modelId="{D170B979-AA3F-4C4E-8ACC-20A1346A7762}">
      <dsp:nvSpPr>
        <dsp:cNvPr id="0" name=""/>
        <dsp:cNvSpPr/>
      </dsp:nvSpPr>
      <dsp:spPr>
        <a:xfrm>
          <a:off x="0" y="1995731"/>
          <a:ext cx="621231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Akrobacie </a:t>
          </a:r>
          <a:endParaRPr lang="en-US" sz="3700" kern="1200"/>
        </a:p>
      </dsp:txBody>
      <dsp:txXfrm>
        <a:off x="42265" y="2037996"/>
        <a:ext cx="6127780" cy="781270"/>
      </dsp:txXfrm>
    </dsp:sp>
    <dsp:sp modelId="{F7C143D9-3D0B-4450-8B30-5549E730F57C}">
      <dsp:nvSpPr>
        <dsp:cNvPr id="0" name=""/>
        <dsp:cNvSpPr/>
      </dsp:nvSpPr>
      <dsp:spPr>
        <a:xfrm>
          <a:off x="0" y="2968091"/>
          <a:ext cx="621231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Pokřik</a:t>
          </a:r>
          <a:endParaRPr lang="en-US" sz="3700" kern="1200"/>
        </a:p>
      </dsp:txBody>
      <dsp:txXfrm>
        <a:off x="42265" y="3010356"/>
        <a:ext cx="6127780" cy="781270"/>
      </dsp:txXfrm>
    </dsp:sp>
    <dsp:sp modelId="{CB6F3271-45BF-4908-A045-E44F0B1B33C8}">
      <dsp:nvSpPr>
        <dsp:cNvPr id="0" name=""/>
        <dsp:cNvSpPr/>
      </dsp:nvSpPr>
      <dsp:spPr>
        <a:xfrm>
          <a:off x="0" y="3940451"/>
          <a:ext cx="621231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Tanec</a:t>
          </a:r>
          <a:endParaRPr lang="en-US" sz="3700" kern="1200"/>
        </a:p>
      </dsp:txBody>
      <dsp:txXfrm>
        <a:off x="42265" y="3982716"/>
        <a:ext cx="6127780" cy="781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12/9/20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9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8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4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7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9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7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4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12/9/20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37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1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7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h.cz/" TargetMode="External"/><Relationship Id="rId2" Type="http://schemas.openxmlformats.org/officeDocument/2006/relationships/hyperlink" Target="https://ddmpraha.cz/ddm/O_nas/si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X2jUQ15ldI" TargetMode="External"/><Relationship Id="rId4" Type="http://schemas.openxmlformats.org/officeDocument/2006/relationships/hyperlink" Target="https://www.krabiceodbot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X2jUQ15ld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osoba, pózování, skupina, lidé&#10;&#10;Popis se vygeneroval automaticky.">
            <a:extLst>
              <a:ext uri="{FF2B5EF4-FFF2-40B4-BE49-F238E27FC236}">
                <a16:creationId xmlns:a16="http://schemas.microsoft.com/office/drawing/2014/main" id="{2FE99438-783D-4809-B2DC-7627F3C8C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4373" b="62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1" name="Rectangle 16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BSH CHEERLEADERS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69532" y="4299538"/>
            <a:ext cx="8644762" cy="9373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  <a:cs typeface="Calibri" panose="020F0502020204030204"/>
              </a:rPr>
              <a:t>AUTOR: GABRIELA ROSENTHALEROVÁ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  <a:cs typeface="Calibri" panose="020F0502020204030204"/>
              </a:rPr>
              <a:t>PŘEDMĚT: </a:t>
            </a:r>
            <a:r>
              <a:rPr lang="cs-CZ" sz="1400" b="1" cap="all" dirty="0">
                <a:solidFill>
                  <a:schemeClr val="tx1"/>
                </a:solidFill>
                <a:ea typeface="+mn-lt"/>
                <a:cs typeface="+mn-lt"/>
              </a:rPr>
              <a:t>: </a:t>
            </a:r>
            <a:r>
              <a:rPr lang="cs-CZ" sz="1400" cap="all" dirty="0">
                <a:solidFill>
                  <a:schemeClr val="tx1"/>
                </a:solidFill>
                <a:ea typeface="+mn-lt"/>
                <a:cs typeface="+mn-lt"/>
              </a:rPr>
              <a:t>Pedagogická praxe v mimoškolních aktivitách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1400" cap="all" dirty="0">
                <a:solidFill>
                  <a:schemeClr val="tx1"/>
                </a:solidFill>
                <a:cs typeface="Calibri" panose="020F0502020204030204"/>
              </a:rPr>
              <a:t>OBOR: UČITELSTVÍ PRO 1. STUPEŇ ZŠ</a:t>
            </a: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CE49EB-6CAF-4479-B93F-85773D92A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5" descr="Obsah obrázku hra, voda, stůl, kurt&#10;&#10;Popis se vygeneroval automaticky.">
            <a:extLst>
              <a:ext uri="{FF2B5EF4-FFF2-40B4-BE49-F238E27FC236}">
                <a16:creationId xmlns:a16="http://schemas.microsoft.com/office/drawing/2014/main" id="{880E8361-3BC1-43A4-A128-0E93DF56A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96" r="-3" b="29479"/>
          <a:stretch/>
        </p:blipFill>
        <p:spPr>
          <a:xfrm>
            <a:off x="321733" y="321733"/>
            <a:ext cx="2161630" cy="2464210"/>
          </a:xfrm>
          <a:prstGeom prst="rect">
            <a:avLst/>
          </a:prstGeom>
        </p:spPr>
      </p:pic>
      <p:pic>
        <p:nvPicPr>
          <p:cNvPr id="3" name="Obrázek 3" descr="Obsah obrázku osoba, silnice, budova, držení&#10;&#10;Popis se vygeneroval automaticky.">
            <a:extLst>
              <a:ext uri="{FF2B5EF4-FFF2-40B4-BE49-F238E27FC236}">
                <a16:creationId xmlns:a16="http://schemas.microsoft.com/office/drawing/2014/main" id="{5A08D6D5-6F6A-47F2-AF6B-A27D8CAA8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" b="3667"/>
          <a:stretch/>
        </p:blipFill>
        <p:spPr>
          <a:xfrm>
            <a:off x="2675889" y="321730"/>
            <a:ext cx="2052924" cy="2464210"/>
          </a:xfrm>
          <a:prstGeom prst="rect">
            <a:avLst/>
          </a:prstGeom>
        </p:spPr>
      </p:pic>
      <p:pic>
        <p:nvPicPr>
          <p:cNvPr id="4" name="Obrázek 4" descr="Obsah obrázku osoba, pózování, exteriér, skupina&#10;&#10;Popis se vygeneroval automaticky.">
            <a:extLst>
              <a:ext uri="{FF2B5EF4-FFF2-40B4-BE49-F238E27FC236}">
                <a16:creationId xmlns:a16="http://schemas.microsoft.com/office/drawing/2014/main" id="{CFE7AB0A-A1DE-4472-A4B5-FB30DA0AF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7" r="409" b="-3"/>
          <a:stretch/>
        </p:blipFill>
        <p:spPr>
          <a:xfrm>
            <a:off x="321733" y="2957666"/>
            <a:ext cx="4407080" cy="3343134"/>
          </a:xfrm>
          <a:prstGeom prst="rect">
            <a:avLst/>
          </a:prstGeom>
        </p:spPr>
      </p:pic>
      <p:pic>
        <p:nvPicPr>
          <p:cNvPr id="2" name="Obrázek 2" descr="Obsah obrázku osoba, žena, exteriér, držení&#10;&#10;Popis se vygeneroval automaticky.">
            <a:extLst>
              <a:ext uri="{FF2B5EF4-FFF2-40B4-BE49-F238E27FC236}">
                <a16:creationId xmlns:a16="http://schemas.microsoft.com/office/drawing/2014/main" id="{11447A75-51DE-4BA8-9B10-C35877CDD6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30521"/>
          <a:stretch/>
        </p:blipFill>
        <p:spPr>
          <a:xfrm>
            <a:off x="4921339" y="321733"/>
            <a:ext cx="6948927" cy="59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0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5" descr="Obsah obrázku osoba, exteriér, skupina, lidé&#10;&#10;Popis se vygeneroval automaticky.">
            <a:extLst>
              <a:ext uri="{FF2B5EF4-FFF2-40B4-BE49-F238E27FC236}">
                <a16:creationId xmlns:a16="http://schemas.microsoft.com/office/drawing/2014/main" id="{53A2B88C-D827-4249-AAF3-DE5E4C627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23" r="-1" b="-1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4" name="Obrázek 4" descr="Obsah obrázku osoba, žena, držení, vsedě&#10;&#10;Popis se vygeneroval automaticky.">
            <a:extLst>
              <a:ext uri="{FF2B5EF4-FFF2-40B4-BE49-F238E27FC236}">
                <a16:creationId xmlns:a16="http://schemas.microsoft.com/office/drawing/2014/main" id="{64420DB5-23AC-4163-BBD0-99E541507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5" r="19802" b="-3"/>
          <a:stretch/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3" name="Obrázek 3" descr="Obsah obrázku osoba, interiér, dítě, držení&#10;&#10;Popis se vygeneroval automaticky.">
            <a:extLst>
              <a:ext uri="{FF2B5EF4-FFF2-40B4-BE49-F238E27FC236}">
                <a16:creationId xmlns:a16="http://schemas.microsoft.com/office/drawing/2014/main" id="{2FE44874-3218-4DB3-9063-D8CB3CA7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819"/>
          <a:stretch/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2" name="Obrázek 2" descr="Obsah obrázku osoba, interiér, dort, narozeniny&#10;&#10;Popis se vygeneroval automaticky.">
            <a:extLst>
              <a:ext uri="{FF2B5EF4-FFF2-40B4-BE49-F238E27FC236}">
                <a16:creationId xmlns:a16="http://schemas.microsoft.com/office/drawing/2014/main" id="{BB29403F-1089-4076-AF71-0635C35E60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73" r="2" b="2"/>
          <a:stretch/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8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Obrázek 14" descr="Obsah obrázku interiér, stůl, vsedě, jídlo&#10;&#10;Popis se vygeneroval automaticky.">
            <a:extLst>
              <a:ext uri="{FF2B5EF4-FFF2-40B4-BE49-F238E27FC236}">
                <a16:creationId xmlns:a16="http://schemas.microsoft.com/office/drawing/2014/main" id="{F9B79629-678E-4BE6-BBE1-F483B79BE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32" y="648231"/>
            <a:ext cx="2412999" cy="3217333"/>
          </a:xfrm>
          <a:prstGeom prst="rect">
            <a:avLst/>
          </a:prstGeom>
        </p:spPr>
      </p:pic>
      <p:pic>
        <p:nvPicPr>
          <p:cNvPr id="15" name="Obrázek 16" descr="Obsah obrázku interiér, stůl, malé, vsedě&#10;&#10;Popis se vygeneroval automaticky.">
            <a:extLst>
              <a:ext uri="{FF2B5EF4-FFF2-40B4-BE49-F238E27FC236}">
                <a16:creationId xmlns:a16="http://schemas.microsoft.com/office/drawing/2014/main" id="{71431836-607D-481B-84DF-1FE857852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205" y="648229"/>
            <a:ext cx="1811680" cy="3220765"/>
          </a:xfrm>
          <a:prstGeom prst="rect">
            <a:avLst/>
          </a:prstGeom>
        </p:spPr>
      </p:pic>
      <p:pic>
        <p:nvPicPr>
          <p:cNvPr id="11" name="Obrázek 12" descr="Obsah obrázku box, vsedě, zakryté, stůl&#10;&#10;Popis se vygeneroval automaticky.">
            <a:extLst>
              <a:ext uri="{FF2B5EF4-FFF2-40B4-BE49-F238E27FC236}">
                <a16:creationId xmlns:a16="http://schemas.microsoft.com/office/drawing/2014/main" id="{385D6800-1E4D-40C1-B3C1-9DF3421BD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954" y="648230"/>
            <a:ext cx="3217333" cy="321733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A0B685E-5162-4E10-98F2-9511FD9E2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4216139"/>
            <a:ext cx="12192000" cy="264186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249" y="4380353"/>
            <a:ext cx="11859768" cy="231343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C963AF-9A33-408A-9836-A6995802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76" y="4495893"/>
            <a:ext cx="5588000" cy="1923571"/>
          </a:xfrm>
        </p:spPr>
        <p:txBody>
          <a:bodyPr>
            <a:normAutofit/>
          </a:bodyPr>
          <a:lstStyle/>
          <a:p>
            <a:pPr algn="r"/>
            <a:r>
              <a:rPr lang="cs-CZ" sz="4400">
                <a:solidFill>
                  <a:schemeClr val="tx1"/>
                </a:solidFill>
              </a:rPr>
              <a:t>Charita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881334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0A17B2-8757-4341-B1FF-E15DC0FCB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6" y="4495893"/>
            <a:ext cx="5624355" cy="1923570"/>
          </a:xfrm>
        </p:spPr>
        <p:txBody>
          <a:bodyPr anchor="ctr">
            <a:normAutofit/>
          </a:bodyPr>
          <a:lstStyle/>
          <a:p>
            <a:r>
              <a:rPr lang="cs-CZ"/>
              <a:t>Krabice od bot</a:t>
            </a:r>
          </a:p>
          <a:p>
            <a:pPr>
              <a:buClr>
                <a:srgbClr val="262626"/>
              </a:buClr>
            </a:pPr>
            <a:r>
              <a:rPr lang="cs-CZ"/>
              <a:t>Sběr věcí</a:t>
            </a:r>
          </a:p>
        </p:txBody>
      </p:sp>
    </p:spTree>
    <p:extLst>
      <p:ext uri="{BB962C8B-B14F-4D97-AF65-F5344CB8AC3E}">
        <p14:creationId xmlns:p14="http://schemas.microsoft.com/office/powerpoint/2010/main" val="330169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osoba, interiér, žena, vsedě&#10;&#10;Popis se vygeneroval automaticky.">
            <a:extLst>
              <a:ext uri="{FF2B5EF4-FFF2-40B4-BE49-F238E27FC236}">
                <a16:creationId xmlns:a16="http://schemas.microsoft.com/office/drawing/2014/main" id="{C2D723E1-EDAC-468F-802F-C09034C52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3" r="1" b="9517"/>
          <a:stretch/>
        </p:blipFill>
        <p:spPr>
          <a:xfrm>
            <a:off x="887171" y="727628"/>
            <a:ext cx="5048131" cy="541555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0B270F-C0B5-490A-AC34-C2F72745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/>
              <a:t>Já jako trenér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88F157-501D-4D0A-BDAE-BE572EBE9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Zapisovat docházku</a:t>
            </a:r>
          </a:p>
          <a:p>
            <a:pPr>
              <a:buClr>
                <a:srgbClr val="262626"/>
              </a:buClr>
            </a:pPr>
            <a:r>
              <a:rPr lang="cs-CZ" dirty="0"/>
              <a:t>Dohlížet na bezpečí </a:t>
            </a:r>
          </a:p>
          <a:p>
            <a:pPr>
              <a:buClr>
                <a:srgbClr val="262626"/>
              </a:buClr>
              <a:buFont typeface="Garamond"/>
            </a:pPr>
            <a:r>
              <a:rPr lang="cs-CZ" dirty="0"/>
              <a:t>Chodit na schůze trenéru a různá školení</a:t>
            </a:r>
          </a:p>
          <a:p>
            <a:pPr>
              <a:buClr>
                <a:srgbClr val="262626"/>
              </a:buClr>
            </a:pPr>
            <a:r>
              <a:rPr lang="cs-CZ" dirty="0"/>
              <a:t>Naučit je něco nového</a:t>
            </a:r>
          </a:p>
          <a:p>
            <a:pPr>
              <a:buClr>
                <a:srgbClr val="262626"/>
              </a:buClr>
            </a:pPr>
            <a:r>
              <a:rPr lang="cs-CZ" dirty="0"/>
              <a:t>Vymýšlet sestavy</a:t>
            </a:r>
          </a:p>
          <a:p>
            <a:pPr>
              <a:buClr>
                <a:srgbClr val="262626"/>
              </a:buClr>
            </a:pPr>
            <a:r>
              <a:rPr lang="cs-CZ" dirty="0"/>
              <a:t>Komunikovat s rodiči</a:t>
            </a:r>
          </a:p>
          <a:p>
            <a:pPr>
              <a:buClr>
                <a:srgbClr val="262626"/>
              </a:buClr>
            </a:pPr>
            <a:r>
              <a:rPr lang="cs-CZ" dirty="0"/>
              <a:t>Snažit se holky motivovat a udělat z nich team</a:t>
            </a:r>
          </a:p>
          <a:p>
            <a:pPr>
              <a:buClr>
                <a:srgbClr val="262626"/>
              </a:buClr>
            </a:pPr>
            <a:r>
              <a:rPr lang="cs-CZ" dirty="0"/>
              <a:t>Podporovat je </a:t>
            </a:r>
          </a:p>
          <a:p>
            <a:pPr>
              <a:buClr>
                <a:srgbClr val="262626"/>
              </a:buClr>
            </a:pPr>
            <a:r>
              <a:rPr lang="cs-CZ" dirty="0"/>
              <a:t>Autorita/přítel</a:t>
            </a:r>
          </a:p>
          <a:p>
            <a:pPr>
              <a:buClr>
                <a:srgbClr val="262626"/>
              </a:buClr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095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3" descr="Obsah obrázku osoba, pózování, exteriér, fotka&#10;&#10;Popis se vygeneroval automaticky.">
            <a:extLst>
              <a:ext uri="{FF2B5EF4-FFF2-40B4-BE49-F238E27FC236}">
                <a16:creationId xmlns:a16="http://schemas.microsoft.com/office/drawing/2014/main" id="{51AC4A21-EE53-4E02-AB9E-1CF61EDC6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22" b="10949"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AAE19D-A639-4799-B5F4-DA8EBDA5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942110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6FD106-8C7A-4C7E-A61D-612D6EEF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cs-CZ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4B809A-95CE-4562-8B98-188A2C8C3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  <a:hlinkClick r:id="rId2"/>
              </a:rPr>
              <a:t>https://ddmpraha.cz/ddm/O_nas/sip</a:t>
            </a:r>
            <a:endParaRPr lang="cs-CZ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cs-CZ" dirty="0">
                <a:ea typeface="+mn-lt"/>
                <a:cs typeface="+mn-lt"/>
                <a:hlinkClick r:id="rId3"/>
              </a:rPr>
              <a:t>https://www.cach.cz/</a:t>
            </a:r>
            <a:endParaRPr lang="cs-CZ" dirty="0"/>
          </a:p>
          <a:p>
            <a:pPr>
              <a:buClr>
                <a:srgbClr val="262626"/>
              </a:buClr>
            </a:pPr>
            <a:r>
              <a:rPr lang="cs-CZ" dirty="0">
                <a:ea typeface="+mn-lt"/>
                <a:cs typeface="+mn-lt"/>
                <a:hlinkClick r:id="rId4"/>
              </a:rPr>
              <a:t>https://www.krabiceodbot.cz/</a:t>
            </a:r>
          </a:p>
          <a:p>
            <a:pPr>
              <a:buClr>
                <a:srgbClr val="262626"/>
              </a:buClr>
            </a:pPr>
            <a:r>
              <a:rPr lang="cs-CZ" dirty="0">
                <a:ea typeface="+mn-lt"/>
                <a:cs typeface="+mn-lt"/>
                <a:hlinkClick r:id="rId5"/>
              </a:rPr>
              <a:t>https://www.youtube.com/watch?v=nX2jUQ15ldI</a:t>
            </a:r>
          </a:p>
          <a:p>
            <a:pPr>
              <a:buClr>
                <a:srgbClr val="262626"/>
              </a:buClr>
            </a:pPr>
            <a:r>
              <a:rPr lang="cs-CZ" dirty="0">
                <a:ea typeface="+mn-lt"/>
                <a:cs typeface="+mn-lt"/>
              </a:rPr>
              <a:t>Vlastní fotografie</a:t>
            </a:r>
          </a:p>
          <a:p>
            <a:pPr>
              <a:buClr>
                <a:srgbClr val="262626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851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A26D7E-8F22-4742-9C07-584A30D9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cs-CZ" sz="4400">
                <a:solidFill>
                  <a:srgbClr val="FFFFFF"/>
                </a:solidFill>
              </a:rPr>
              <a:t>Dům dětí a mládeže</a:t>
            </a:r>
            <a:br>
              <a:rPr lang="cs-CZ" sz="4400">
                <a:solidFill>
                  <a:srgbClr val="FFFFFF"/>
                </a:solidFill>
              </a:rPr>
            </a:br>
            <a:r>
              <a:rPr lang="cs-CZ" sz="4400">
                <a:solidFill>
                  <a:srgbClr val="FFFFFF"/>
                </a:solidFill>
              </a:rPr>
              <a:t>hl. m. Prahy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01E405-7F67-4322-B58D-5E0C3D02C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48572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</a:pPr>
            <a:r>
              <a:rPr lang="cs-CZ" sz="2000">
                <a:solidFill>
                  <a:srgbClr val="FFFFFF"/>
                </a:solidFill>
                <a:latin typeface="Book Antiqua"/>
              </a:rPr>
              <a:t>Největší volnočasové zařízení v České republice</a:t>
            </a:r>
            <a:endParaRPr lang="en-US" sz="200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  <a:buClr>
                <a:srgbClr val="262626"/>
              </a:buClr>
            </a:pPr>
            <a:r>
              <a:rPr lang="cs-CZ" sz="2000">
                <a:solidFill>
                  <a:srgbClr val="FFFFFF"/>
                </a:solidFill>
                <a:latin typeface="Book Antiqua"/>
              </a:rPr>
              <a:t>Od roku 1950</a:t>
            </a:r>
            <a:endParaRPr lang="en-US" sz="200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  <a:buClr>
                <a:srgbClr val="262626"/>
              </a:buClr>
            </a:pPr>
            <a:r>
              <a:rPr lang="cs-CZ" sz="2000">
                <a:solidFill>
                  <a:srgbClr val="FFFFFF"/>
                </a:solidFill>
                <a:latin typeface="Book Antiqua"/>
              </a:rPr>
              <a:t>Pro všechny věkové kategorie </a:t>
            </a:r>
            <a:endParaRPr lang="en-US" sz="200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  <a:buClr>
                <a:srgbClr val="262626"/>
              </a:buClr>
            </a:pPr>
            <a:r>
              <a:rPr lang="cs-CZ" sz="2000">
                <a:solidFill>
                  <a:srgbClr val="FFFFFF"/>
                </a:solidFill>
                <a:latin typeface="Book Antiqua"/>
              </a:rPr>
              <a:t>Nabízí přes 500 kroužků, ateliérů, kurzů a oddílů</a:t>
            </a:r>
            <a:endParaRPr lang="en-US" sz="200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  <a:buClr>
                <a:srgbClr val="262626"/>
              </a:buClr>
            </a:pPr>
            <a:r>
              <a:rPr lang="cs-CZ" sz="2000">
                <a:solidFill>
                  <a:srgbClr val="FFFFFF"/>
                </a:solidFill>
                <a:latin typeface="Book Antiqua"/>
              </a:rPr>
              <a:t>Vzdělávací a výukové programy a kurzy pro žáky a učitele základních a středních škol.</a:t>
            </a:r>
            <a:endParaRPr lang="en-US" sz="200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  <a:buClr>
                <a:srgbClr val="262626"/>
              </a:buClr>
            </a:pPr>
            <a:r>
              <a:rPr lang="cs-CZ" sz="2000">
                <a:solidFill>
                  <a:srgbClr val="FFFFFF"/>
                </a:solidFill>
                <a:latin typeface="Book Antiqua"/>
              </a:rPr>
              <a:t>Organizujeme akce pro veřejnost</a:t>
            </a:r>
            <a:endParaRPr lang="en-US" sz="200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cs-CZ" sz="2000">
                <a:solidFill>
                  <a:srgbClr val="FFFFFF"/>
                </a:solidFill>
                <a:ea typeface="+mn-lt"/>
                <a:cs typeface="+mn-lt"/>
              </a:rPr>
              <a:t>Vlastní ubytovací zařízení</a:t>
            </a:r>
          </a:p>
          <a:p>
            <a:pPr>
              <a:buClr>
                <a:srgbClr val="262626"/>
              </a:buClr>
            </a:pPr>
            <a:endParaRPr lang="cs-CZ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4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B795FE-15BF-461D-9F54-2A2BAF813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260B1E-F9C9-4E2E-8361-8E735E296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7" descr="Obsah obrázku osoba, plot, pózování, dřevěné&#10;&#10;Popis se vygeneroval automaticky.">
            <a:extLst>
              <a:ext uri="{FF2B5EF4-FFF2-40B4-BE49-F238E27FC236}">
                <a16:creationId xmlns:a16="http://schemas.microsoft.com/office/drawing/2014/main" id="{2FF763FC-6547-45D2-99F2-11C693930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81" r="2" b="2"/>
          <a:stretch/>
        </p:blipFill>
        <p:spPr>
          <a:xfrm>
            <a:off x="20" y="10"/>
            <a:ext cx="5663460" cy="3428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87D49C-6E72-4A4E-AB62-92ADB43F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/>
              <a:t>BSH CHEERLEADERS</a:t>
            </a:r>
          </a:p>
        </p:txBody>
      </p:sp>
      <p:pic>
        <p:nvPicPr>
          <p:cNvPr id="6" name="Obrázek 6" descr="Obsah obrázku osoba, pózování, budova, exteriér&#10;&#10;Popis se vygeneroval automaticky.">
            <a:extLst>
              <a:ext uri="{FF2B5EF4-FFF2-40B4-BE49-F238E27FC236}">
                <a16:creationId xmlns:a16="http://schemas.microsoft.com/office/drawing/2014/main" id="{75E9A43E-2DB8-4707-91B6-CAC8ACCBD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 r="-4" b="-4"/>
          <a:stretch/>
        </p:blipFill>
        <p:spPr>
          <a:xfrm>
            <a:off x="20" y="3429000"/>
            <a:ext cx="2852908" cy="3429000"/>
          </a:xfrm>
          <a:prstGeom prst="rect">
            <a:avLst/>
          </a:prstGeom>
        </p:spPr>
      </p:pic>
      <p:pic>
        <p:nvPicPr>
          <p:cNvPr id="5" name="Obrázek 5" descr="Obsah obrázku osoba, exteriér, pózování, skupina&#10;&#10;Popis se vygeneroval automaticky.">
            <a:extLst>
              <a:ext uri="{FF2B5EF4-FFF2-40B4-BE49-F238E27FC236}">
                <a16:creationId xmlns:a16="http://schemas.microsoft.com/office/drawing/2014/main" id="{0A1F59FD-DC4A-4B72-BFFC-3FF90F79A2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48" r="9157" b="6"/>
          <a:stretch/>
        </p:blipFill>
        <p:spPr>
          <a:xfrm>
            <a:off x="2810552" y="3429000"/>
            <a:ext cx="2852928" cy="3429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8EFE10-CF81-414A-8586-5DE3AECDD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3580" y="2103120"/>
            <a:ext cx="5245269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/>
              <a:t>založen</a:t>
            </a:r>
            <a:r>
              <a:rPr lang="en-US" dirty="0"/>
              <a:t> </a:t>
            </a:r>
            <a:r>
              <a:rPr lang="en-US"/>
              <a:t>na</a:t>
            </a:r>
            <a:r>
              <a:rPr lang="en-US" dirty="0"/>
              <a:t> </a:t>
            </a:r>
            <a:r>
              <a:rPr lang="en-US"/>
              <a:t>začátku</a:t>
            </a:r>
            <a:r>
              <a:rPr lang="en-US" dirty="0"/>
              <a:t> </a:t>
            </a:r>
            <a:r>
              <a:rPr lang="en-US"/>
              <a:t>roku</a:t>
            </a:r>
            <a:r>
              <a:rPr lang="en-US" dirty="0"/>
              <a:t> 2011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/>
              <a:t>4 různé kategorie</a:t>
            </a:r>
            <a:r>
              <a:rPr lang="en-US" dirty="0"/>
              <a:t> :</a:t>
            </a:r>
            <a:endParaRPr lang="en-US"/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      MINIES - 4</a:t>
            </a:r>
            <a:endParaRPr lang="en-US"/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      YOUTH / PEEWEES  - 5-14/11</a:t>
            </a:r>
            <a:endParaRPr lang="en-US"/>
          </a:p>
          <a:p>
            <a:pPr marL="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      JUNIOR – 12-15</a:t>
            </a:r>
            <a:endParaRPr lang="en-US"/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      SENIOR – 16</a:t>
            </a:r>
            <a:endParaRPr lang="en-US"/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/>
              <a:t>Spadá</a:t>
            </a:r>
            <a:r>
              <a:rPr lang="en-US" dirty="0"/>
              <a:t> pod DDM a ČACH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/>
              <a:t>Tréninky</a:t>
            </a:r>
            <a:r>
              <a:rPr lang="en-US" dirty="0"/>
              <a:t> </a:t>
            </a:r>
            <a:r>
              <a:rPr lang="en-US"/>
              <a:t>vždy</a:t>
            </a:r>
            <a:r>
              <a:rPr lang="en-US" dirty="0"/>
              <a:t> 2x </a:t>
            </a:r>
            <a:r>
              <a:rPr lang="en-US"/>
              <a:t>týdně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/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/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62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FB21BC-3E81-48DD-9621-70D586D8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cs-CZ" dirty="0"/>
              <a:t>Má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12517-E533-422D-9BA3-401B19AA0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UNICORNS – PEEWEES/ YOUTH 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cs-CZ" dirty="0"/>
              <a:t>        12 holek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cs-CZ" dirty="0"/>
              <a:t>         6-12 let</a:t>
            </a:r>
          </a:p>
          <a:p>
            <a:pPr marL="285750" indent="-285750"/>
            <a:r>
              <a:rPr lang="cs-CZ" dirty="0"/>
              <a:t>MINIES – 4 roky</a:t>
            </a:r>
          </a:p>
          <a:p>
            <a:pPr>
              <a:buClr>
                <a:srgbClr val="262626"/>
              </a:buClr>
            </a:pPr>
            <a:endParaRPr lang="cs-CZ" dirty="0"/>
          </a:p>
        </p:txBody>
      </p:sp>
      <p:pic>
        <p:nvPicPr>
          <p:cNvPr id="4" name="Obrázek 4" descr="Obsah obrázku osoba, pózování, skupina, lidé&#10;&#10;Popis se vygeneroval automaticky.">
            <a:extLst>
              <a:ext uri="{FF2B5EF4-FFF2-40B4-BE49-F238E27FC236}">
                <a16:creationId xmlns:a16="http://schemas.microsoft.com/office/drawing/2014/main" id="{D0481B16-2E8C-47F3-92AE-E57199FC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432" y="2995612"/>
            <a:ext cx="4529137" cy="3390899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7F8D66CB-4595-4D87-AEB8-AC1CFF76C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244" y="3515648"/>
            <a:ext cx="2743200" cy="2684206"/>
          </a:xfrm>
          <a:prstGeom prst="rect">
            <a:avLst/>
          </a:prstGeom>
        </p:spPr>
      </p:pic>
      <p:pic>
        <p:nvPicPr>
          <p:cNvPr id="6" name="Obrázek 6" descr="Obsah obrázku exteriér, osoba, stojící, dívka&#10;&#10;Popis se vygeneroval automaticky.">
            <a:extLst>
              <a:ext uri="{FF2B5EF4-FFF2-40B4-BE49-F238E27FC236}">
                <a16:creationId xmlns:a16="http://schemas.microsoft.com/office/drawing/2014/main" id="{566F9F3C-56A7-4A76-B44F-5B7EC9101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806" y="226029"/>
            <a:ext cx="3957637" cy="29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9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37C96D-1649-4CFB-9EF4-DED278E7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cs-CZ" sz="4400">
                <a:solidFill>
                  <a:srgbClr val="FFFFFF"/>
                </a:solidFill>
              </a:rPr>
              <a:t> Naše sezóna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36A792-BAC6-42CB-B88C-F311A3414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48572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Tréninky</a:t>
            </a:r>
          </a:p>
          <a:p>
            <a:pPr>
              <a:buClr>
                <a:srgbClr val="262626"/>
              </a:buClr>
            </a:pPr>
            <a:r>
              <a:rPr lang="cs-CZ" sz="2000">
                <a:solidFill>
                  <a:srgbClr val="FFFFFF"/>
                </a:solidFill>
              </a:rPr>
              <a:t>Soutěže</a:t>
            </a:r>
          </a:p>
          <a:p>
            <a:pPr>
              <a:buClr>
                <a:srgbClr val="262626"/>
              </a:buClr>
            </a:pPr>
            <a:r>
              <a:rPr lang="cs-CZ" sz="2000">
                <a:solidFill>
                  <a:srgbClr val="FFFFFF"/>
                </a:solidFill>
              </a:rPr>
              <a:t>Soustředění</a:t>
            </a:r>
          </a:p>
          <a:p>
            <a:pPr>
              <a:buClr>
                <a:srgbClr val="262626"/>
              </a:buClr>
            </a:pPr>
            <a:r>
              <a:rPr lang="cs-CZ" sz="2000">
                <a:solidFill>
                  <a:srgbClr val="FFFFFF"/>
                </a:solidFill>
              </a:rPr>
              <a:t>Teambuilding</a:t>
            </a:r>
          </a:p>
          <a:p>
            <a:pPr>
              <a:buClr>
                <a:srgbClr val="262626"/>
              </a:buClr>
            </a:pPr>
            <a:r>
              <a:rPr lang="cs-CZ" sz="2000" dirty="0">
                <a:solidFill>
                  <a:srgbClr val="FFFFFF"/>
                </a:solidFill>
              </a:rPr>
              <a:t>Charitativní akce</a:t>
            </a:r>
          </a:p>
          <a:p>
            <a:pPr>
              <a:buClr>
                <a:srgbClr val="262626"/>
              </a:buClr>
            </a:pPr>
            <a:endParaRPr lang="cs-CZ" sz="2000">
              <a:solidFill>
                <a:srgbClr val="FFFFFF"/>
              </a:solidFill>
            </a:endParaRPr>
          </a:p>
          <a:p>
            <a:pPr>
              <a:buClr>
                <a:srgbClr val="262626"/>
              </a:buClr>
            </a:pPr>
            <a:endParaRPr lang="cs-CZ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4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54EA07-E40C-47EE-A870-E231D77C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cs-CZ"/>
              <a:t>Trénink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C385AC-6192-409B-9E96-89A119A1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Pravidelně každé úterý a čtvrtek</a:t>
            </a:r>
          </a:p>
          <a:p>
            <a:pPr>
              <a:buClr>
                <a:srgbClr val="262626"/>
              </a:buClr>
            </a:pPr>
            <a:r>
              <a:rPr lang="cs-CZ" dirty="0"/>
              <a:t>Sportovní oblečení, boty, rádio, gymnastické koberce</a:t>
            </a:r>
          </a:p>
          <a:p>
            <a:pPr>
              <a:buClr>
                <a:srgbClr val="262626"/>
              </a:buClr>
            </a:pPr>
            <a:r>
              <a:rPr lang="cs-CZ" dirty="0"/>
              <a:t>Víkendové tréninky</a:t>
            </a:r>
          </a:p>
          <a:p>
            <a:pPr>
              <a:buClr>
                <a:srgbClr val="262626"/>
              </a:buClr>
            </a:pPr>
            <a:r>
              <a:rPr lang="cs-CZ" dirty="0"/>
              <a:t>Tematické tréninky</a:t>
            </a:r>
          </a:p>
          <a:p>
            <a:pPr>
              <a:buClr>
                <a:srgbClr val="262626"/>
              </a:buClr>
            </a:pPr>
            <a:endParaRPr lang="cs-CZ" dirty="0"/>
          </a:p>
        </p:txBody>
      </p:sp>
      <p:pic>
        <p:nvPicPr>
          <p:cNvPr id="5" name="Obrázek 5" descr="Obsah obrázku osoba, vsedě, žena, pózování&#10;&#10;Popis se vygeneroval automaticky.">
            <a:extLst>
              <a:ext uri="{FF2B5EF4-FFF2-40B4-BE49-F238E27FC236}">
                <a16:creationId xmlns:a16="http://schemas.microsoft.com/office/drawing/2014/main" id="{A302E3F1-7BF5-4326-A09C-C5701C58B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181" y="4071747"/>
            <a:ext cx="3278981" cy="2453068"/>
          </a:xfrm>
          <a:prstGeom prst="rect">
            <a:avLst/>
          </a:prstGeom>
        </p:spPr>
      </p:pic>
      <p:pic>
        <p:nvPicPr>
          <p:cNvPr id="6" name="Obrázek 6" descr="Obsah obrázku lyžování, skupina, žena, lidé&#10;&#10;Popis se vygeneroval automaticky.">
            <a:extLst>
              <a:ext uri="{FF2B5EF4-FFF2-40B4-BE49-F238E27FC236}">
                <a16:creationId xmlns:a16="http://schemas.microsoft.com/office/drawing/2014/main" id="{E04B25C6-D8B8-4565-8D18-BA83C4B8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31514"/>
            <a:ext cx="2743200" cy="2037283"/>
          </a:xfrm>
          <a:prstGeom prst="rect">
            <a:avLst/>
          </a:prstGeom>
        </p:spPr>
      </p:pic>
      <p:pic>
        <p:nvPicPr>
          <p:cNvPr id="7" name="Obrázek 8" descr="Obsah obrázku osoba, interiér, stojící, žena&#10;&#10;Popis se vygeneroval automaticky.">
            <a:extLst>
              <a:ext uri="{FF2B5EF4-FFF2-40B4-BE49-F238E27FC236}">
                <a16:creationId xmlns:a16="http://schemas.microsoft.com/office/drawing/2014/main" id="{D21676A5-FF00-48C0-ADD8-CF5396FD1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181" y="3373108"/>
            <a:ext cx="2743200" cy="3397910"/>
          </a:xfrm>
          <a:prstGeom prst="rect">
            <a:avLst/>
          </a:prstGeom>
        </p:spPr>
      </p:pic>
      <p:pic>
        <p:nvPicPr>
          <p:cNvPr id="9" name="Obrázek 10" descr="Obsah obrázku osoba, interiér, žena, pes&#10;&#10;Popis se vygeneroval automaticky.">
            <a:extLst>
              <a:ext uri="{FF2B5EF4-FFF2-40B4-BE49-F238E27FC236}">
                <a16:creationId xmlns:a16="http://schemas.microsoft.com/office/drawing/2014/main" id="{853BAA83-9BEE-4DCE-9266-2804EC2A8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378423"/>
            <a:ext cx="3588543" cy="2649092"/>
          </a:xfrm>
          <a:prstGeom prst="rect">
            <a:avLst/>
          </a:prstGeom>
        </p:spPr>
      </p:pic>
      <p:pic>
        <p:nvPicPr>
          <p:cNvPr id="11" name="Obrázek 11" descr="Obsah obrázku osoba, interiér, okno, žena&#10;&#10;Popis se vygeneroval automaticky.">
            <a:extLst>
              <a:ext uri="{FF2B5EF4-FFF2-40B4-BE49-F238E27FC236}">
                <a16:creationId xmlns:a16="http://schemas.microsoft.com/office/drawing/2014/main" id="{27CD7D49-D9C5-43E6-812D-FACF6FC9C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0337" y="148742"/>
            <a:ext cx="2743200" cy="2750515"/>
          </a:xfrm>
          <a:prstGeom prst="rect">
            <a:avLst/>
          </a:prstGeom>
        </p:spPr>
      </p:pic>
      <p:pic>
        <p:nvPicPr>
          <p:cNvPr id="12" name="Obrázek 12" descr="Obsah obrázku osoba, dítě, interiér, fotka&#10;&#10;Popis se vygeneroval automaticky.">
            <a:extLst>
              <a:ext uri="{FF2B5EF4-FFF2-40B4-BE49-F238E27FC236}">
                <a16:creationId xmlns:a16="http://schemas.microsoft.com/office/drawing/2014/main" id="{B1806F3C-8553-4D2C-B5A4-FE705F785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8775" y="149314"/>
            <a:ext cx="2743200" cy="34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5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32BFAD-274D-470F-9CC6-E32D2A2A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cap="all" spc="-100">
                <a:solidFill>
                  <a:schemeClr val="tx1"/>
                </a:solidFill>
              </a:rPr>
              <a:t>Prvky </a:t>
            </a:r>
            <a:br>
              <a:rPr lang="en-US" sz="3600" cap="all" spc="-100">
                <a:solidFill>
                  <a:schemeClr val="tx1"/>
                </a:solidFill>
              </a:rPr>
            </a:br>
            <a:r>
              <a:rPr lang="en-US" sz="3600" cap="all" spc="-100">
                <a:solidFill>
                  <a:schemeClr val="tx1"/>
                </a:solidFill>
              </a:rPr>
              <a:t>cheeru</a:t>
            </a: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84C34999-5A4C-4F26-BA60-40DBFC5C42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63691" y="1000370"/>
          <a:ext cx="6212310" cy="485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411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D52BF2D1-55F2-4F31-8E81-E5A4BE04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5" r="2" b="2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4" name="Obrázek 4" descr="Obsah obrázku interiér, stůl, dřevěné, raft&#10;&#10;Popis se vygeneroval automaticky.">
            <a:extLst>
              <a:ext uri="{FF2B5EF4-FFF2-40B4-BE49-F238E27FC236}">
                <a16:creationId xmlns:a16="http://schemas.microsoft.com/office/drawing/2014/main" id="{3C11325D-A05C-4A04-B068-1792D4E95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08" r="12699" b="-3"/>
          <a:stretch/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2" name="Obrázek 2" descr="Obsah obrázku interiér, osoba, žena, dort&#10;&#10;Popis se vygeneroval automaticky.">
            <a:extLst>
              <a:ext uri="{FF2B5EF4-FFF2-40B4-BE49-F238E27FC236}">
                <a16:creationId xmlns:a16="http://schemas.microsoft.com/office/drawing/2014/main" id="{7B53C6B7-A5D5-4B84-9C90-EDFEF4479B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39" r="2" b="2"/>
          <a:stretch/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5" name="Obrázek 5" descr="Obsah obrázku osoba, budova, exteriér, skupina&#10;&#10;Popis se vygeneroval automaticky.">
            <a:extLst>
              <a:ext uri="{FF2B5EF4-FFF2-40B4-BE49-F238E27FC236}">
                <a16:creationId xmlns:a16="http://schemas.microsoft.com/office/drawing/2014/main" id="{50E28603-FBA0-48F7-8ED8-03495BA26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65" r="3061" b="2"/>
          <a:stretch/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6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E848BC-10FF-4FFF-9373-345A957C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cs-CZ" sz="4400">
                <a:solidFill>
                  <a:srgbClr val="FFFFFF"/>
                </a:solidFill>
              </a:rPr>
              <a:t>Soutěže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762E53-358F-42BF-B18F-FE1193FE8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48572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Uniforma, bílé tenisky, mašle, týmové oblečení</a:t>
            </a:r>
          </a:p>
          <a:p>
            <a:pPr>
              <a:buClr>
                <a:srgbClr val="262626"/>
              </a:buClr>
            </a:pPr>
            <a:r>
              <a:rPr lang="cs-CZ" sz="2000" dirty="0">
                <a:solidFill>
                  <a:srgbClr val="FFFFFF"/>
                </a:solidFill>
              </a:rPr>
              <a:t>ECB – </a:t>
            </a:r>
            <a:r>
              <a:rPr lang="cs-CZ" sz="2000" dirty="0" err="1">
                <a:solidFill>
                  <a:srgbClr val="FFFFFF"/>
                </a:solidFill>
              </a:rPr>
              <a:t>Evolition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cheer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battle</a:t>
            </a:r>
            <a:endParaRPr lang="cs-CZ" sz="2000" dirty="0">
              <a:solidFill>
                <a:srgbClr val="FFFFFF"/>
              </a:solidFill>
            </a:endParaRPr>
          </a:p>
          <a:p>
            <a:pPr>
              <a:buClr>
                <a:srgbClr val="262626"/>
              </a:buClr>
            </a:pPr>
            <a:r>
              <a:rPr lang="cs-CZ" sz="2000" dirty="0">
                <a:solidFill>
                  <a:srgbClr val="FFFFFF"/>
                </a:solidFill>
              </a:rPr>
              <a:t>PCO – Prague </a:t>
            </a:r>
            <a:r>
              <a:rPr lang="cs-CZ" sz="2000" dirty="0" err="1">
                <a:solidFill>
                  <a:srgbClr val="FFFFFF"/>
                </a:solidFill>
              </a:rPr>
              <a:t>cheer</a:t>
            </a:r>
            <a:r>
              <a:rPr lang="cs-CZ" sz="2000" dirty="0">
                <a:solidFill>
                  <a:srgbClr val="FFFFFF"/>
                </a:solidFill>
              </a:rPr>
              <a:t> open</a:t>
            </a:r>
          </a:p>
          <a:p>
            <a:pPr>
              <a:buClr>
                <a:srgbClr val="262626"/>
              </a:buClr>
            </a:pPr>
            <a:r>
              <a:rPr lang="cs-CZ" sz="2000" dirty="0">
                <a:solidFill>
                  <a:srgbClr val="FFFFFF"/>
                </a:solidFill>
              </a:rPr>
              <a:t>CZCN - Mistrovství ČR</a:t>
            </a:r>
          </a:p>
          <a:p>
            <a:pPr>
              <a:buClr>
                <a:srgbClr val="262626"/>
              </a:buClr>
            </a:pPr>
            <a:r>
              <a:rPr lang="cs-CZ" sz="2000" dirty="0">
                <a:solidFill>
                  <a:srgbClr val="FFFFFF"/>
                </a:solidFill>
              </a:rPr>
              <a:t>ECC – </a:t>
            </a:r>
            <a:r>
              <a:rPr lang="cs-CZ" sz="2000" dirty="0" err="1">
                <a:solidFill>
                  <a:srgbClr val="FFFFFF"/>
                </a:solidFill>
              </a:rPr>
              <a:t>Elite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cheerleading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championship</a:t>
            </a:r>
            <a:endParaRPr lang="cs-CZ" sz="2000" dirty="0">
              <a:solidFill>
                <a:srgbClr val="FFFFFF"/>
              </a:solidFill>
            </a:endParaRPr>
          </a:p>
          <a:p>
            <a:pPr>
              <a:buClr>
                <a:srgbClr val="262626"/>
              </a:buClr>
            </a:pPr>
            <a:r>
              <a:rPr lang="cs-CZ" sz="2000" dirty="0">
                <a:solidFill>
                  <a:srgbClr val="FFFFFF"/>
                </a:solidFill>
              </a:rPr>
              <a:t>Safari</a:t>
            </a:r>
          </a:p>
          <a:p>
            <a:pPr>
              <a:buClr>
                <a:srgbClr val="262626"/>
              </a:buClr>
            </a:pPr>
            <a:r>
              <a:rPr lang="cs-CZ" sz="2000" dirty="0">
                <a:ea typeface="+mn-lt"/>
                <a:cs typeface="+mn-lt"/>
                <a:hlinkClick r:id="rId2"/>
              </a:rPr>
              <a:t>https://www.youtube.com/watch?v=nX2jUQ15ldI</a:t>
            </a:r>
            <a:endParaRPr lang="cs-CZ" sz="2000" dirty="0">
              <a:solidFill>
                <a:srgbClr val="FFFFF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2027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SavonVTI</vt:lpstr>
      <vt:lpstr>BSH CHEERLEADERS</vt:lpstr>
      <vt:lpstr>Dům dětí a mládeže hl. m. Prahy</vt:lpstr>
      <vt:lpstr>BSH CHEERLEADERS</vt:lpstr>
      <vt:lpstr>Má praxe</vt:lpstr>
      <vt:lpstr> Naše sezóna </vt:lpstr>
      <vt:lpstr>Trénink</vt:lpstr>
      <vt:lpstr>Prvky  cheeru</vt:lpstr>
      <vt:lpstr>Prezentace aplikace PowerPoint</vt:lpstr>
      <vt:lpstr>Soutěže</vt:lpstr>
      <vt:lpstr>Prezentace aplikace PowerPoint</vt:lpstr>
      <vt:lpstr>Prezentace aplikace PowerPoint</vt:lpstr>
      <vt:lpstr>Charita</vt:lpstr>
      <vt:lpstr>Já jako trenér</vt:lpstr>
      <vt:lpstr>Děkuji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Gábi Rosenthalerová</cp:lastModifiedBy>
  <cp:revision>614</cp:revision>
  <dcterms:created xsi:type="dcterms:W3CDTF">2020-12-02T08:11:32Z</dcterms:created>
  <dcterms:modified xsi:type="dcterms:W3CDTF">2020-12-09T16:48:05Z</dcterms:modified>
</cp:coreProperties>
</file>