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sldIdLst>
    <p:sldId id="256" r:id="rId2"/>
    <p:sldId id="257" r:id="rId3"/>
    <p:sldId id="283" r:id="rId4"/>
    <p:sldId id="269" r:id="rId5"/>
    <p:sldId id="275" r:id="rId6"/>
    <p:sldId id="290" r:id="rId7"/>
    <p:sldId id="258" r:id="rId8"/>
    <p:sldId id="260" r:id="rId9"/>
    <p:sldId id="265" r:id="rId10"/>
    <p:sldId id="270" r:id="rId11"/>
    <p:sldId id="285" r:id="rId12"/>
    <p:sldId id="288" r:id="rId13"/>
    <p:sldId id="289" r:id="rId14"/>
    <p:sldId id="291" r:id="rId15"/>
    <p:sldId id="280" r:id="rId16"/>
    <p:sldId id="276" r:id="rId17"/>
    <p:sldId id="27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60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8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4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18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750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071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91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91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6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9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8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FE13B7-92EB-8048-B7BF-A7928EB03FA5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9F015C-BB94-AC4C-A6B6-D242E02A0D6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0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kluzivn%C3%AD_vzd&#283;l&#225;v&#225;n%C3%AD" TargetMode="External"/><Relationship Id="rId7" Type="http://schemas.openxmlformats.org/officeDocument/2006/relationships/hyperlink" Target="https://www.msmt.cz/dokumenty/bila-kniha-narodni-program-rozvoje-vzdelavani-v-ceske-republice-formuje-vladni-strategii-v-oblasti-vzdelavani-strategie-odrazi-celospolecenske-zajmy-a-dava-konkretni-podnety-k-praci-skol" TargetMode="External"/><Relationship Id="rId2" Type="http://schemas.openxmlformats.org/officeDocument/2006/relationships/hyperlink" Target="https://cs.wikipedia.org/wiki/Pedocentrism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zdelavani.rytmus.org/kurz/studium-pro-asistenta-pedagoga-praha-12" TargetMode="External"/><Relationship Id="rId5" Type="http://schemas.openxmlformats.org/officeDocument/2006/relationships/hyperlink" Target="https://slovnik-cizich-slov.abz.cz/web.php/slovo/inkluze" TargetMode="External"/><Relationship Id="rId4" Type="http://schemas.openxmlformats.org/officeDocument/2006/relationships/hyperlink" Target="https://www.inkluzivniskola.cz/sites/default/files/uploaded/Otevirani_skoly_-_10_principu_inkluz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F91D6-FCA5-2C41-9A74-A1ECFA3DF8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Inkluze je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55C72-56AE-1940-B0FE-05F73C78D0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,který by měl umožnit všem dětem bez rozdílu plnit povinnou školní docházku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37D8A47-D2C2-374B-8B3A-832206EFA865}"/>
              </a:ext>
            </a:extLst>
          </p:cNvPr>
          <p:cNvSpPr txBox="1"/>
          <p:nvPr/>
        </p:nvSpPr>
        <p:spPr>
          <a:xfrm>
            <a:off x="457200" y="6423177"/>
            <a:ext cx="1173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Petra Veverková, Učitelství pro 1. ročník ZŠ, 2020/2021, Pedagogická praxe v mimoškolních aktivitách žáků 1. stupně ZŠ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9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D4205-439F-C940-ABA3-54836238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hledisko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6C94D-1B4E-5141-9BB0-8FEDC2B8E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-vznik speciální pedagogiky a rozšíření institucionální péče můžeme v Evropě datovat do 18.století</a:t>
            </a:r>
          </a:p>
          <a:p>
            <a:r>
              <a:rPr lang="cs-CZ" dirty="0"/>
              <a:t>-na přelomu 19. a 20. století nastupují tzv. reformní pedagogiky</a:t>
            </a:r>
          </a:p>
          <a:p>
            <a:r>
              <a:rPr lang="cs-CZ" dirty="0"/>
              <a:t>-myšlenky těchto směrů, hlavně pak pedocentrismu, jsou shodné s principy inkluzní pedagogiky</a:t>
            </a:r>
          </a:p>
          <a:p>
            <a:r>
              <a:rPr lang="cs-CZ" dirty="0"/>
              <a:t>-pedocentrismus je pedagogický směr, který podřizuje cíle výchovy a vzdělávání individuálním potřebám dítěte</a:t>
            </a:r>
          </a:p>
          <a:p>
            <a:r>
              <a:rPr lang="cs-CZ" dirty="0"/>
              <a:t>-na první místo staví hlediska biologická a upřednostňuje je před hledisky společenskými</a:t>
            </a:r>
          </a:p>
          <a:p>
            <a:r>
              <a:rPr lang="cs-CZ" dirty="0"/>
              <a:t>-na tomto základě byl odmítnut jako směr jednostranné zaměřený</a:t>
            </a:r>
          </a:p>
        </p:txBody>
      </p:sp>
    </p:spTree>
    <p:extLst>
      <p:ext uri="{BB962C8B-B14F-4D97-AF65-F5344CB8AC3E}">
        <p14:creationId xmlns:p14="http://schemas.microsoft.com/office/powerpoint/2010/main" val="170190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599F7-62EA-DA47-989A-C4045484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inkluzivního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FA991-8985-FD40-8DBB-22F76C5AE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-svobodný pohyb je možný pro všechny</a:t>
            </a:r>
          </a:p>
          <a:p>
            <a:pPr marL="0" indent="0">
              <a:buNone/>
            </a:pPr>
            <a:r>
              <a:rPr lang="cs-CZ" dirty="0"/>
              <a:t>-přístup k informací je možný pro všechny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-pomůcky nutné k vyučování má každý žák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-všichni žáci jsou vzděláváni společně</a:t>
            </a:r>
          </a:p>
          <a:p>
            <a:pPr marL="0" indent="0">
              <a:buNone/>
            </a:pPr>
            <a:r>
              <a:rPr lang="cs-CZ" dirty="0"/>
              <a:t>-škola pracuje s odborníky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-asistent pedagoga pracuje s celou třídou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-práce s heterogenním kolektivem třídy</a:t>
            </a:r>
          </a:p>
          <a:p>
            <a:pPr marL="0" indent="0">
              <a:buNone/>
            </a:pPr>
            <a:r>
              <a:rPr lang="cs-CZ" dirty="0"/>
              <a:t>-hodnocení žáka se vztahuje k pokroku, nevychází ze srovnání</a:t>
            </a:r>
          </a:p>
          <a:p>
            <a:pPr marL="0" indent="0">
              <a:buNone/>
            </a:pPr>
            <a:r>
              <a:rPr lang="cs-CZ" dirty="0"/>
              <a:t>-žákům je nabízena možnost volby práce</a:t>
            </a:r>
          </a:p>
          <a:p>
            <a:pPr marL="0" indent="0">
              <a:buNone/>
            </a:pPr>
            <a:r>
              <a:rPr lang="cs-CZ" dirty="0"/>
              <a:t>-aktivity ve výuce jsou pestré a různorodé						         a další…</a:t>
            </a:r>
          </a:p>
          <a:p>
            <a:endParaRPr lang="cs-CZ" altLang="cs-CZ" dirty="0"/>
          </a:p>
          <a:p>
            <a:endParaRPr lang="cs-CZ" dirty="0">
              <a:effectLst/>
            </a:endParaRPr>
          </a:p>
          <a:p>
            <a:endParaRPr lang="cs-CZ" dirty="0">
              <a:effectLst/>
            </a:endParaRP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F4DDCA-0C93-FE4C-84B1-865374C5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528" y="2717881"/>
            <a:ext cx="3852672" cy="244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6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B673B-EF4F-424F-BA27-373F2624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FDFED3-3C3C-094C-8B19-4E9B0C9F1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-jsou určeny pro žáky s mentálním, tělesným, zrakovým nebo sluchovým postižením, závažnými vývojovými poruchami učení, řeči, chování nebo autismem</a:t>
            </a:r>
          </a:p>
          <a:p>
            <a:r>
              <a:rPr lang="cs-CZ" dirty="0"/>
              <a:t>-speciální školy nebo třidy jsou rozděleny podle druhu postižení</a:t>
            </a:r>
          </a:p>
          <a:p>
            <a:r>
              <a:rPr lang="cs-CZ" dirty="0"/>
              <a:t>-v České republice je 329 speciálních škol</a:t>
            </a:r>
          </a:p>
          <a:p>
            <a:r>
              <a:rPr lang="cs-CZ" dirty="0"/>
              <a:t>-desetiletá školní docházka</a:t>
            </a:r>
          </a:p>
          <a:p>
            <a:r>
              <a:rPr lang="cs-CZ" dirty="0"/>
              <a:t>-vzdělávací program se dělí na 4 stupně:</a:t>
            </a:r>
          </a:p>
          <a:p>
            <a:pPr lvl="1"/>
            <a:r>
              <a:rPr lang="cs-CZ" dirty="0"/>
              <a:t>nižší (3 roky)</a:t>
            </a:r>
          </a:p>
          <a:p>
            <a:pPr lvl="1"/>
            <a:r>
              <a:rPr lang="cs-CZ" dirty="0"/>
              <a:t>střední (3 roky)</a:t>
            </a:r>
          </a:p>
          <a:p>
            <a:pPr lvl="1"/>
            <a:r>
              <a:rPr lang="cs-CZ" dirty="0"/>
              <a:t>vyšší (2 roky)</a:t>
            </a:r>
          </a:p>
          <a:p>
            <a:pPr lvl="1"/>
            <a:r>
              <a:rPr lang="cs-CZ" dirty="0"/>
              <a:t>pracovní (2 roky)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2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1AD2D-1C4D-8F40-97EE-A12D2192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Žáci s lehkým mentálním postižením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F9977-15E5-AB45-B5CD-2A5D1E09B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-rodič má možnost volby, zda se jeho dítě s lehkým mentálním postižením bude vzdělávat: </a:t>
            </a:r>
          </a:p>
          <a:p>
            <a:r>
              <a:rPr lang="cs-CZ" dirty="0"/>
              <a:t>-v běžná škole s podpůrnými prostředky (asistent)</a:t>
            </a:r>
          </a:p>
          <a:p>
            <a:r>
              <a:rPr lang="cs-CZ" dirty="0"/>
              <a:t>-ve třídě zřízené v běžné škole (sociální integrace)</a:t>
            </a:r>
          </a:p>
          <a:p>
            <a:r>
              <a:rPr lang="cs-CZ" dirty="0"/>
              <a:t>-nebo ve speciální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289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D2621-FCC8-1749-86A4-41396FC3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9EFC2-86F5-EA45-A129-4D6E6C26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-individuální vzdělávací plán</a:t>
            </a:r>
          </a:p>
          <a:p>
            <a:r>
              <a:rPr lang="cs-CZ" dirty="0"/>
              <a:t>-úprava rozvrhu</a:t>
            </a:r>
          </a:p>
          <a:p>
            <a:r>
              <a:rPr lang="cs-CZ" dirty="0"/>
              <a:t>-úprava obsahu a výstupů</a:t>
            </a:r>
          </a:p>
          <a:p>
            <a:r>
              <a:rPr lang="cs-CZ" dirty="0"/>
              <a:t>-slovní hodnocení</a:t>
            </a:r>
          </a:p>
          <a:p>
            <a:r>
              <a:rPr lang="cs-CZ" dirty="0"/>
              <a:t>-speciální učebnice a didaktické pomůcky</a:t>
            </a:r>
          </a:p>
          <a:p>
            <a:r>
              <a:rPr lang="cs-CZ" dirty="0"/>
              <a:t>-kompenzační a rehabilitační pomůcky</a:t>
            </a:r>
          </a:p>
          <a:p>
            <a:r>
              <a:rPr lang="cs-CZ" dirty="0"/>
              <a:t>-zvýšená personální podpora (asistent pedagoga, speciální pedagog)</a:t>
            </a:r>
          </a:p>
          <a:p>
            <a:r>
              <a:rPr lang="cs-CZ" dirty="0"/>
              <a:t>-úprava prostředí</a:t>
            </a:r>
          </a:p>
          <a:p>
            <a:r>
              <a:rPr lang="cs-CZ" dirty="0"/>
              <a:t>-alternativní komunikace (např. : v cizím jazyce)</a:t>
            </a:r>
          </a:p>
        </p:txBody>
      </p:sp>
    </p:spTree>
    <p:extLst>
      <p:ext uri="{BB962C8B-B14F-4D97-AF65-F5344CB8AC3E}">
        <p14:creationId xmlns:p14="http://schemas.microsoft.com/office/powerpoint/2010/main" val="2092847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11615-08B2-5F4C-A865-E146AFCA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Asistent pedagoga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86FEEE-3143-A24E-B42C-46590116F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-asistent pedagoga je pedagogický pracovník a je zaměstnancem příslušné mateřské, základní nebo střední školy a působí ve třídě nebo studijní skupině, ve které se vzdělávají žáci se speciálními vzdělávacími potřebami</a:t>
            </a:r>
          </a:p>
          <a:p>
            <a:r>
              <a:rPr lang="cs-CZ" dirty="0"/>
              <a:t>-náplní práce asistenta pedagoga je zejména: spolupráce s učitelem na přímé výchovné a vzdělávací činnosti (nejen) u žáků se speciálními vzdělávacími potřebami, pomoc při komunikaci mezi učiteli a žáky a při komunikaci mezi učiteli a zákonnými zástupci žáků, individuální i skupinová podpora žáků při přípravě na výuku, u žáků se zdravotním postižením rovněž pomoc při sebeobsluze</a:t>
            </a:r>
          </a:p>
          <a:p>
            <a:r>
              <a:rPr lang="cs-CZ" dirty="0"/>
              <a:t>-asistent pedagoga vykonává jak přímou pedagogickou činnost, tak i nepřímou pedagogickou činnost </a:t>
            </a:r>
          </a:p>
        </p:txBody>
      </p:sp>
    </p:spTree>
    <p:extLst>
      <p:ext uri="{BB962C8B-B14F-4D97-AF65-F5344CB8AC3E}">
        <p14:creationId xmlns:p14="http://schemas.microsoft.com/office/powerpoint/2010/main" val="9650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AB161-E9E4-0945-845E-FE77065C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inkluzivního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238CB-DF36-A14F-A093-F2523105A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-žádná změna neprobíhá hladce, zvláště pak pokud se snažíme změnit zaběhlé postoje a postupy</a:t>
            </a:r>
          </a:p>
          <a:p>
            <a:r>
              <a:rPr lang="cs-CZ" dirty="0"/>
              <a:t>-nedostatečně probíhající otevřená diskuze</a:t>
            </a:r>
          </a:p>
          <a:p>
            <a:r>
              <a:rPr lang="cs-CZ" dirty="0"/>
              <a:t>-společnost nerozumí pojmu inkluze, to vyvolává obavy a strach z neznámého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1AD6F0-A3ED-3740-9683-1AF65E980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827" y="4254190"/>
            <a:ext cx="3596345" cy="201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1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858F9-108D-D345-8F84-8D1B444B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a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656ED-DE56-574B-91D2-BBDA290D6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Zjistila jsem, že inkluzivní vzdělávání je mnohem širší pojem, který se nezabývá jen vzděláváním dětí s mentálním postižením, ale můžeme ho vnímat jako šanci pro všechny. Inkluze je nikdy nekončící proces. Výsledkem inkluze by mohlo být zlepšení podmínek vzdělávání pro každého studenta.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Setkali jste se s inkluzí ve vašem okolí?</a:t>
            </a:r>
          </a:p>
          <a:p>
            <a:pPr marL="0" indent="0">
              <a:buNone/>
            </a:pPr>
            <a:r>
              <a:rPr lang="cs-CZ" dirty="0"/>
              <a:t>Jaká je vaše představa o inkluzivním vzděláváním?</a:t>
            </a:r>
          </a:p>
          <a:p>
            <a:pPr marL="0" indent="0">
              <a:buNone/>
            </a:pPr>
            <a:r>
              <a:rPr lang="cs-CZ" dirty="0"/>
              <a:t>Máte nějakou zkušenost z praxe?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9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AAAB2-C2A0-904F-AAD2-16DC8C1E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36859-AE9C-CC4F-938F-3E070112B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Pedocentrismus. </a:t>
            </a:r>
            <a:r>
              <a:rPr lang="cs-CZ" i="1" dirty="0"/>
              <a:t>Wikipedie: Otevřená encyklopedie</a:t>
            </a:r>
            <a:r>
              <a:rPr lang="cs-CZ" dirty="0"/>
              <a:t> [online]. c2011 [cit. 1. 12. 2020]. Dostupný z WWW: </a:t>
            </a:r>
            <a:r>
              <a:rPr lang="cs-CZ" dirty="0">
                <a:hlinkClick r:id="rId2"/>
              </a:rPr>
              <a:t>https://cs.wikipedia.org/wiki/Pedocentrismus</a:t>
            </a:r>
            <a:endParaRPr lang="cs-CZ" dirty="0"/>
          </a:p>
          <a:p>
            <a:r>
              <a:rPr lang="cs-CZ" dirty="0"/>
              <a:t>Inkluzivní vzdělávání. </a:t>
            </a:r>
            <a:r>
              <a:rPr lang="cs-CZ" i="1" dirty="0"/>
              <a:t>Wikipedie: Otevřená encyklopedie</a:t>
            </a:r>
            <a:r>
              <a:rPr lang="cs-CZ" dirty="0"/>
              <a:t> [online]. c2011 [cit. 1. 12. 2020]. Dostupný z WWW: </a:t>
            </a:r>
            <a:r>
              <a:rPr lang="cs-CZ" dirty="0">
                <a:hlinkClick r:id="rId3"/>
              </a:rPr>
              <a:t>https://cs.wikipedia.org/wiki/Inkluzivn%C3%AD_vzděláván%C3%AD</a:t>
            </a:r>
            <a:endParaRPr lang="cs-CZ" dirty="0"/>
          </a:p>
          <a:p>
            <a:r>
              <a:rPr lang="cs-CZ" dirty="0"/>
              <a:t>Inkluzivní teorie a praxe.  JANA KRATOCHVÍLOVÁ aj. [online], [cit. 2. 12. 2020]. Dostupný z WWW: </a:t>
            </a:r>
            <a:r>
              <a:rPr lang="cs-CZ" dirty="0">
                <a:hlinkClick r:id="rId4"/>
              </a:rPr>
              <a:t>https://is.muni.cz/el/1441/jaro2016/ZS1MP_IVPV/um/INKLUZIVNI_TEORIE_A_PRAXE_FRMU_2015_final.pdf </a:t>
            </a:r>
          </a:p>
          <a:p>
            <a:r>
              <a:rPr lang="cs-CZ" dirty="0"/>
              <a:t>10 principů inkluze. </a:t>
            </a:r>
            <a:r>
              <a:rPr lang="cs-CZ" i="1" dirty="0"/>
              <a:t>Inkluzivní škola </a:t>
            </a:r>
            <a:r>
              <a:rPr lang="cs-CZ" dirty="0"/>
              <a:t>[online], [cit. 2. 12. 2020]. Dostupný z WWW: </a:t>
            </a:r>
            <a:r>
              <a:rPr lang="cs-CZ" dirty="0">
                <a:hlinkClick r:id="rId4"/>
              </a:rPr>
              <a:t>https://www.inkluzivniskola.cz/sites/default/files/uploaded/Otevirani_skoly_-_10_principu_inkluze.pdf</a:t>
            </a:r>
            <a:endParaRPr lang="cs-CZ" dirty="0"/>
          </a:p>
          <a:p>
            <a:r>
              <a:rPr lang="cs-CZ" dirty="0"/>
              <a:t>Inkluze. </a:t>
            </a:r>
            <a:r>
              <a:rPr lang="cs-CZ" i="1" dirty="0"/>
              <a:t>Slovník cizích slov</a:t>
            </a:r>
            <a:r>
              <a:rPr lang="cs-CZ" dirty="0"/>
              <a:t>[online], [cit. 2. 12. 2020]. Dostupný z WWW: </a:t>
            </a:r>
            <a:r>
              <a:rPr lang="cs-CZ" dirty="0">
                <a:hlinkClick r:id="rId5"/>
              </a:rPr>
              <a:t>https://slovnik-cizich-slov.abz.cz/web.php/slovo/inkluze</a:t>
            </a:r>
            <a:endParaRPr lang="cs-CZ" dirty="0"/>
          </a:p>
          <a:p>
            <a:r>
              <a:rPr lang="cs-CZ" dirty="0"/>
              <a:t>Studium pro asistenta pedagoga. </a:t>
            </a:r>
            <a:r>
              <a:rPr lang="cs-CZ" i="1" dirty="0"/>
              <a:t>Vzdělávání rytmus</a:t>
            </a:r>
            <a:r>
              <a:rPr lang="cs-CZ" dirty="0"/>
              <a:t>[online],[cit. 2. 12. 2020]. Dostupný z WWW: </a:t>
            </a:r>
            <a:r>
              <a:rPr lang="cs-CZ" dirty="0">
                <a:hlinkClick r:id="rId6"/>
              </a:rPr>
              <a:t>https://vzdelavani.rytmus.org/kurz/studium-pro-asistenta-pedagoga-praha-12</a:t>
            </a:r>
            <a:endParaRPr lang="cs-CZ" dirty="0"/>
          </a:p>
          <a:p>
            <a:r>
              <a:rPr lang="cs-CZ" dirty="0"/>
              <a:t>Bílá kniha. </a:t>
            </a:r>
            <a:r>
              <a:rPr lang="cs-CZ" i="1" dirty="0"/>
              <a:t>Ministerstvo školství, mládeže a tělovýchovy </a:t>
            </a:r>
            <a:r>
              <a:rPr lang="cs-CZ" dirty="0"/>
              <a:t>[online],[cit. 2. 12. 2020]. Dostupný z WWW: </a:t>
            </a:r>
            <a:r>
              <a:rPr lang="cs-CZ" dirty="0">
                <a:hlinkClick r:id="rId7"/>
              </a:rPr>
              <a:t>https://www.msmt.cz/dokumenty/bila-kniha-narodni-program-rozvoje-vzdelavani-v-ceske-republice-formuje-vladni-strategii-v-oblasti-vzdelavani-strategie-odrazi-celospolecenske-zajmy-a-dava-konkretni-podnety-k-praci-skol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4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4873-4939-294C-A6EC-7EB6457B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Inkluze jako…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E495E3-26CD-0349-80CD-EF65799D2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-koncept, na kterém by měla být postavena společnost</a:t>
            </a:r>
          </a:p>
          <a:p>
            <a:r>
              <a:rPr lang="cs-CZ" dirty="0"/>
              <a:t>-možnost, jak zabránit sociální exkluzi (vyloučením ze společnosti)</a:t>
            </a:r>
          </a:p>
          <a:p>
            <a:r>
              <a:rPr lang="cs-CZ" dirty="0"/>
              <a:t>-možnost, kdy se každý jedinec stává objektem individuálního přístupu</a:t>
            </a:r>
          </a:p>
          <a:p>
            <a:r>
              <a:rPr lang="cs-CZ" dirty="0"/>
              <a:t>-zájem o maximalizaci potencionálu jedince</a:t>
            </a:r>
          </a:p>
          <a:p>
            <a:r>
              <a:rPr lang="cs-CZ" dirty="0"/>
              <a:t>-jako interdisciplinární problém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25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C94BD-D6A4-7540-93D0-470C0E14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inkluze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5C088-8947-3943-87CA-5E519EDA9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-podstatou inkluzivní pedagogiky je vzájemné́ pochopení a snaha vzděláváním podpořit postupnou změnu směrem k přijetí heterogenity, která je základním prvkem inkluzivní́ společnosti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AD1D7B6-C5A9-8149-AF4E-63CC115C8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693" y="3429000"/>
            <a:ext cx="5718614" cy="297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2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2A2C2-5983-3B4D-BF8D-B107E7F6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základních pojmů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45D6BA-A9C3-494B-B726-3DA2C18003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889" y="2286000"/>
            <a:ext cx="6436360" cy="4022725"/>
          </a:xfrm>
        </p:spPr>
      </p:pic>
    </p:spTree>
    <p:extLst>
      <p:ext uri="{BB962C8B-B14F-4D97-AF65-F5344CB8AC3E}">
        <p14:creationId xmlns:p14="http://schemas.microsoft.com/office/powerpoint/2010/main" val="69788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21F70-F4DF-514E-BE9C-A48993D4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F3EB8-449D-E744-8302-E99FB1A66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-znamená začleňování různých podskupin do celku společnosti</a:t>
            </a:r>
          </a:p>
          <a:p>
            <a:r>
              <a:rPr lang="cs-CZ" dirty="0"/>
              <a:t>-tento pohled redukuje člověka především na jeho jinakost nebo "vadu“</a:t>
            </a:r>
          </a:p>
          <a:p>
            <a:r>
              <a:rPr lang="cs-CZ" dirty="0"/>
              <a:t>-dítě jako problém</a:t>
            </a:r>
          </a:p>
          <a:p>
            <a:r>
              <a:rPr lang="cs-CZ" dirty="0"/>
              <a:t>-opakem je segregace</a:t>
            </a:r>
          </a:p>
        </p:txBody>
      </p:sp>
    </p:spTree>
    <p:extLst>
      <p:ext uri="{BB962C8B-B14F-4D97-AF65-F5344CB8AC3E}">
        <p14:creationId xmlns:p14="http://schemas.microsoft.com/office/powerpoint/2010/main" val="300684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25D26-AA81-9543-98DD-0AAE9504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Inkluze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DB2F8B-F013-324B-B1EA-AB0E04E2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-znamená včlenění jednotlivců do celku, tak aby společně tvořily heterogenní společenství</a:t>
            </a:r>
          </a:p>
          <a:p>
            <a:r>
              <a:rPr lang="cs-CZ" dirty="0"/>
              <a:t>-znamená možnost, kdy každému jedinci poskytneme spravedlivé podmínky pro vzdělávání</a:t>
            </a:r>
          </a:p>
          <a:p>
            <a:r>
              <a:rPr lang="cs-CZ" dirty="0"/>
              <a:t>-vzdělávací systém jako problém</a:t>
            </a:r>
          </a:p>
          <a:p>
            <a:r>
              <a:rPr lang="cs-CZ" dirty="0"/>
              <a:t>-opakem je exkluze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50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43EC3-1CE7-EA47-A556-B8E7AEAB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2A469-A25D-A64B-8EFD-CC5F18AF5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-zkušenost žáků se školou jako se „spravedlivým společenstvím“ pak ovlivňuje jejich celkové pojetí spravedlnosti </a:t>
            </a:r>
          </a:p>
          <a:p>
            <a:r>
              <a:rPr lang="cs-CZ" dirty="0"/>
              <a:t>-kvalita vzdělání se zlepšuje současně u všech žáků</a:t>
            </a:r>
          </a:p>
          <a:p>
            <a:r>
              <a:rPr lang="cs-CZ" dirty="0"/>
              <a:t>-koncept rovných příležitostí a šancí pro všechny</a:t>
            </a:r>
          </a:p>
          <a:p>
            <a:r>
              <a:rPr lang="cs-CZ" dirty="0"/>
              <a:t>-nastavení podmínek pro každého, tak aby pomohly dosáhnout všech stanovených cílů</a:t>
            </a:r>
          </a:p>
          <a:p>
            <a:r>
              <a:rPr lang="cs-CZ" dirty="0"/>
              <a:t>-nastavení podmínek pro jednoho, by neměly zasahovat do nastavení podmínek pro druhého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70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BEE92-E9FF-064A-BDCF-75B4F4E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Skupiny, které nejčastěji podléhají selekci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8C0BE-C111-504D-9F98-C97C9767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-národnostní a etnické menšiny</a:t>
            </a:r>
          </a:p>
          <a:p>
            <a:r>
              <a:rPr lang="cs-CZ" dirty="0"/>
              <a:t>-</a:t>
            </a:r>
            <a:r>
              <a:rPr lang="cs-CZ" dirty="0" err="1"/>
              <a:t>socio</a:t>
            </a:r>
            <a:r>
              <a:rPr lang="cs-CZ" dirty="0"/>
              <a:t>-ekonomicky slabší skupiny</a:t>
            </a:r>
          </a:p>
          <a:p>
            <a:r>
              <a:rPr lang="cs-CZ" dirty="0"/>
              <a:t>-lidé s tělesným nebo mentálním postižením</a:t>
            </a:r>
          </a:p>
          <a:p>
            <a:r>
              <a:rPr lang="cs-CZ" dirty="0"/>
              <a:t>-</a:t>
            </a:r>
            <a:r>
              <a:rPr lang="cs-CZ" dirty="0" err="1"/>
              <a:t>gendrové</a:t>
            </a:r>
            <a:r>
              <a:rPr lang="cs-CZ" dirty="0"/>
              <a:t> skupiny</a:t>
            </a:r>
          </a:p>
          <a:p>
            <a:endParaRPr lang="cs-CZ" dirty="0"/>
          </a:p>
          <a:p>
            <a:r>
              <a:rPr lang="cs-CZ" dirty="0"/>
              <a:t>-jednou z nejčastěji selektovaných skupin v České́ republice jsou děti s mentálním postižením</a:t>
            </a:r>
          </a:p>
          <a:p>
            <a:r>
              <a:rPr lang="cs-CZ" dirty="0"/>
              <a:t>-děti jsou umisťovány do speciálních či praktických škol</a:t>
            </a:r>
          </a:p>
          <a:p>
            <a:r>
              <a:rPr lang="cs-CZ" dirty="0"/>
              <a:t>-nelze hovořit o spravedlivé možnosti vzdělání pro všechny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06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F96F6-5F6B-2A41-8DAA-8CB2ECF4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Pedagogické hledisko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3686A-1030-8743-933E-53FD71CF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-“vzdělávat všechny ve všem všestranně“ to je základní myšlenka Jana Ámose Komenského, která prostupuje celým jeho spisem Velká didaktika</a:t>
            </a:r>
          </a:p>
          <a:p>
            <a:r>
              <a:rPr lang="cs-CZ" dirty="0"/>
              <a:t>-Jan Ámos Komenský hlásal, že vzdělání a výchova má být dostupná pro hochy i dívky, bohaté i chudé, bystré i myšlenkově pomalejší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688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{0DD4284B-5752-0E4C-83CF-A0311CAA7D5E}tf10001061</Template>
  <TotalTime>2392</TotalTime>
  <Words>1214</Words>
  <Application>Microsoft Macintosh PowerPoint</Application>
  <PresentationFormat>Širokoúhlá obrazovka</PresentationFormat>
  <Paragraphs>115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Tw Cen MT</vt:lpstr>
      <vt:lpstr>Tw Cen MT Condensed</vt:lpstr>
      <vt:lpstr>Wingdings 3</vt:lpstr>
      <vt:lpstr>Integrál</vt:lpstr>
      <vt:lpstr>Inkluze je proces</vt:lpstr>
      <vt:lpstr>Inkluze jako…</vt:lpstr>
      <vt:lpstr>Cíle inkluze</vt:lpstr>
      <vt:lpstr>Vymezení základních pojmů</vt:lpstr>
      <vt:lpstr>Integrace</vt:lpstr>
      <vt:lpstr>Inkluze</vt:lpstr>
      <vt:lpstr>Spravedlnost</vt:lpstr>
      <vt:lpstr>Skupiny, které nejčastěji podléhají selekci</vt:lpstr>
      <vt:lpstr>Pedagogické hledisko</vt:lpstr>
      <vt:lpstr>Historické hledisko</vt:lpstr>
      <vt:lpstr>Podmínky inkluzivního vzdělávání</vt:lpstr>
      <vt:lpstr>Speciální školy</vt:lpstr>
      <vt:lpstr>Žáci s lehkým mentálním postižením  </vt:lpstr>
      <vt:lpstr>Podpůrná opatření</vt:lpstr>
      <vt:lpstr>Asistent pedagoga</vt:lpstr>
      <vt:lpstr>Kritika inkluzivního vzdělávání</vt:lpstr>
      <vt:lpstr>Závěr a Otázky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Microsoft Office User</dc:creator>
  <cp:lastModifiedBy>Microsoft Office User</cp:lastModifiedBy>
  <cp:revision>42</cp:revision>
  <dcterms:created xsi:type="dcterms:W3CDTF">2020-12-01T19:49:12Z</dcterms:created>
  <dcterms:modified xsi:type="dcterms:W3CDTF">2020-12-05T09:43:33Z</dcterms:modified>
</cp:coreProperties>
</file>