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42077" initials="4" lastIdx="1" clrIdx="0">
    <p:extLst>
      <p:ext uri="{19B8F6BF-5375-455C-9EA6-DF929625EA0E}">
        <p15:presenceInfo xmlns:p15="http://schemas.microsoft.com/office/powerpoint/2012/main" userId="42077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z/imghp?hl=cs" TargetMode="External"/><Relationship Id="rId1" Type="http://schemas.openxmlformats.org/officeDocument/2006/relationships/hyperlink" Target="https://www.jeseniova.cz/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z/imghp?hl=cs" TargetMode="External"/><Relationship Id="rId1" Type="http://schemas.openxmlformats.org/officeDocument/2006/relationships/hyperlink" Target="https://www.jeseniova.cz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6025FD-0BFE-46FA-82BD-851021023E5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0343CB2-3C5F-44D9-95E6-5EE52434CDA3}">
      <dgm:prSet custT="1"/>
      <dgm:spPr/>
      <dgm:t>
        <a:bodyPr/>
        <a:lstStyle/>
        <a:p>
          <a:r>
            <a:rPr lang="cs-CZ" sz="2600" dirty="0">
              <a:hlinkClick xmlns:r="http://schemas.openxmlformats.org/officeDocument/2006/relationships" r:id="rId1"/>
            </a:rPr>
            <a:t>https://www.jeseniova.cz/</a:t>
          </a:r>
          <a:r>
            <a:rPr lang="cs-CZ" sz="2600" dirty="0"/>
            <a:t> </a:t>
          </a:r>
          <a:endParaRPr lang="en-US" sz="2600" dirty="0"/>
        </a:p>
      </dgm:t>
    </dgm:pt>
    <dgm:pt modelId="{C5EA5C20-8C60-48C3-9AEE-F0854772886F}" type="parTrans" cxnId="{7CA1B158-4916-425D-9142-CDD4D6C09E7D}">
      <dgm:prSet/>
      <dgm:spPr/>
      <dgm:t>
        <a:bodyPr/>
        <a:lstStyle/>
        <a:p>
          <a:endParaRPr lang="en-US"/>
        </a:p>
      </dgm:t>
    </dgm:pt>
    <dgm:pt modelId="{F20C3BC2-3BD4-463B-B5DA-0B5703413ED2}" type="sibTrans" cxnId="{7CA1B158-4916-425D-9142-CDD4D6C09E7D}">
      <dgm:prSet/>
      <dgm:spPr/>
      <dgm:t>
        <a:bodyPr/>
        <a:lstStyle/>
        <a:p>
          <a:endParaRPr lang="en-US"/>
        </a:p>
      </dgm:t>
    </dgm:pt>
    <dgm:pt modelId="{78707124-AA3B-4AB3-BF01-D626D92873FC}">
      <dgm:prSet/>
      <dgm:spPr/>
      <dgm:t>
        <a:bodyPr/>
        <a:lstStyle/>
        <a:p>
          <a:r>
            <a:rPr lang="cs-CZ">
              <a:hlinkClick xmlns:r="http://schemas.openxmlformats.org/officeDocument/2006/relationships" r:id="rId2"/>
            </a:rPr>
            <a:t>https://www.google.cz/imghp?hl=cs</a:t>
          </a:r>
          <a:r>
            <a:rPr lang="cs-CZ"/>
            <a:t> </a:t>
          </a:r>
          <a:endParaRPr lang="en-US"/>
        </a:p>
      </dgm:t>
    </dgm:pt>
    <dgm:pt modelId="{E0A67F74-796B-45A6-9226-5370FAF15BDC}" type="parTrans" cxnId="{89962133-5595-4FCD-9EC5-DA51039FB5B5}">
      <dgm:prSet/>
      <dgm:spPr/>
      <dgm:t>
        <a:bodyPr/>
        <a:lstStyle/>
        <a:p>
          <a:endParaRPr lang="en-US"/>
        </a:p>
      </dgm:t>
    </dgm:pt>
    <dgm:pt modelId="{9DFA297D-5ACA-4061-A2C6-10F2DD1448C8}" type="sibTrans" cxnId="{89962133-5595-4FCD-9EC5-DA51039FB5B5}">
      <dgm:prSet/>
      <dgm:spPr/>
      <dgm:t>
        <a:bodyPr/>
        <a:lstStyle/>
        <a:p>
          <a:endParaRPr lang="en-US"/>
        </a:p>
      </dgm:t>
    </dgm:pt>
    <dgm:pt modelId="{2A451E5B-C65F-420D-94C4-F6BDC035718E}" type="pres">
      <dgm:prSet presAssocID="{A96025FD-0BFE-46FA-82BD-851021023E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4869484-563F-4ABA-8420-F511FAE0BC8F}" type="pres">
      <dgm:prSet presAssocID="{D0343CB2-3C5F-44D9-95E6-5EE52434CDA3}" presName="hierRoot1" presStyleCnt="0"/>
      <dgm:spPr/>
    </dgm:pt>
    <dgm:pt modelId="{B9582431-93BA-4CCE-8FFB-B258F8C72BF5}" type="pres">
      <dgm:prSet presAssocID="{D0343CB2-3C5F-44D9-95E6-5EE52434CDA3}" presName="composite" presStyleCnt="0"/>
      <dgm:spPr/>
    </dgm:pt>
    <dgm:pt modelId="{D99E6047-2D53-430C-9E4F-FC56F5AE77F4}" type="pres">
      <dgm:prSet presAssocID="{D0343CB2-3C5F-44D9-95E6-5EE52434CDA3}" presName="background" presStyleLbl="node0" presStyleIdx="0" presStyleCnt="2"/>
      <dgm:spPr/>
    </dgm:pt>
    <dgm:pt modelId="{FE02A1AC-5547-45DD-A8E9-7222B165D420}" type="pres">
      <dgm:prSet presAssocID="{D0343CB2-3C5F-44D9-95E6-5EE52434CDA3}" presName="text" presStyleLbl="fgAcc0" presStyleIdx="0" presStyleCnt="2">
        <dgm:presLayoutVars>
          <dgm:chPref val="3"/>
        </dgm:presLayoutVars>
      </dgm:prSet>
      <dgm:spPr/>
    </dgm:pt>
    <dgm:pt modelId="{49FDF797-B373-47C7-99B6-EC936F5EDADB}" type="pres">
      <dgm:prSet presAssocID="{D0343CB2-3C5F-44D9-95E6-5EE52434CDA3}" presName="hierChild2" presStyleCnt="0"/>
      <dgm:spPr/>
    </dgm:pt>
    <dgm:pt modelId="{83924E39-31BA-4F06-AB82-7B82B3210DBB}" type="pres">
      <dgm:prSet presAssocID="{78707124-AA3B-4AB3-BF01-D626D92873FC}" presName="hierRoot1" presStyleCnt="0"/>
      <dgm:spPr/>
    </dgm:pt>
    <dgm:pt modelId="{B4345B83-63CE-4151-8876-17A8270D6167}" type="pres">
      <dgm:prSet presAssocID="{78707124-AA3B-4AB3-BF01-D626D92873FC}" presName="composite" presStyleCnt="0"/>
      <dgm:spPr/>
    </dgm:pt>
    <dgm:pt modelId="{FDF5B17D-49EA-4BA1-98C0-05EFF7B8326D}" type="pres">
      <dgm:prSet presAssocID="{78707124-AA3B-4AB3-BF01-D626D92873FC}" presName="background" presStyleLbl="node0" presStyleIdx="1" presStyleCnt="2"/>
      <dgm:spPr/>
    </dgm:pt>
    <dgm:pt modelId="{01824FE2-2A5A-4DB7-B29F-01AC69A7CA87}" type="pres">
      <dgm:prSet presAssocID="{78707124-AA3B-4AB3-BF01-D626D92873FC}" presName="text" presStyleLbl="fgAcc0" presStyleIdx="1" presStyleCnt="2">
        <dgm:presLayoutVars>
          <dgm:chPref val="3"/>
        </dgm:presLayoutVars>
      </dgm:prSet>
      <dgm:spPr/>
    </dgm:pt>
    <dgm:pt modelId="{B60D34C5-7780-4354-8325-7162C7EBFB82}" type="pres">
      <dgm:prSet presAssocID="{78707124-AA3B-4AB3-BF01-D626D92873FC}" presName="hierChild2" presStyleCnt="0"/>
      <dgm:spPr/>
    </dgm:pt>
  </dgm:ptLst>
  <dgm:cxnLst>
    <dgm:cxn modelId="{89962133-5595-4FCD-9EC5-DA51039FB5B5}" srcId="{A96025FD-0BFE-46FA-82BD-851021023E5A}" destId="{78707124-AA3B-4AB3-BF01-D626D92873FC}" srcOrd="1" destOrd="0" parTransId="{E0A67F74-796B-45A6-9226-5370FAF15BDC}" sibTransId="{9DFA297D-5ACA-4061-A2C6-10F2DD1448C8}"/>
    <dgm:cxn modelId="{570A0D77-8EDF-4081-B718-8F1ED74495C1}" type="presOf" srcId="{D0343CB2-3C5F-44D9-95E6-5EE52434CDA3}" destId="{FE02A1AC-5547-45DD-A8E9-7222B165D420}" srcOrd="0" destOrd="0" presId="urn:microsoft.com/office/officeart/2005/8/layout/hierarchy1"/>
    <dgm:cxn modelId="{7CA1B158-4916-425D-9142-CDD4D6C09E7D}" srcId="{A96025FD-0BFE-46FA-82BD-851021023E5A}" destId="{D0343CB2-3C5F-44D9-95E6-5EE52434CDA3}" srcOrd="0" destOrd="0" parTransId="{C5EA5C20-8C60-48C3-9AEE-F0854772886F}" sibTransId="{F20C3BC2-3BD4-463B-B5DA-0B5703413ED2}"/>
    <dgm:cxn modelId="{F0EA41B8-EF35-492B-AC7E-260DB242CC1E}" type="presOf" srcId="{A96025FD-0BFE-46FA-82BD-851021023E5A}" destId="{2A451E5B-C65F-420D-94C4-F6BDC035718E}" srcOrd="0" destOrd="0" presId="urn:microsoft.com/office/officeart/2005/8/layout/hierarchy1"/>
    <dgm:cxn modelId="{DC4A7BC0-EB64-40F6-8EB3-5F759E8CF203}" type="presOf" srcId="{78707124-AA3B-4AB3-BF01-D626D92873FC}" destId="{01824FE2-2A5A-4DB7-B29F-01AC69A7CA87}" srcOrd="0" destOrd="0" presId="urn:microsoft.com/office/officeart/2005/8/layout/hierarchy1"/>
    <dgm:cxn modelId="{8B2C3C17-66B3-4A67-A66F-08CE48350345}" type="presParOf" srcId="{2A451E5B-C65F-420D-94C4-F6BDC035718E}" destId="{24869484-563F-4ABA-8420-F511FAE0BC8F}" srcOrd="0" destOrd="0" presId="urn:microsoft.com/office/officeart/2005/8/layout/hierarchy1"/>
    <dgm:cxn modelId="{2270C84E-2550-4964-B7DA-282D8155FB53}" type="presParOf" srcId="{24869484-563F-4ABA-8420-F511FAE0BC8F}" destId="{B9582431-93BA-4CCE-8FFB-B258F8C72BF5}" srcOrd="0" destOrd="0" presId="urn:microsoft.com/office/officeart/2005/8/layout/hierarchy1"/>
    <dgm:cxn modelId="{BFA5C267-A32D-476A-9469-79044CDECCAE}" type="presParOf" srcId="{B9582431-93BA-4CCE-8FFB-B258F8C72BF5}" destId="{D99E6047-2D53-430C-9E4F-FC56F5AE77F4}" srcOrd="0" destOrd="0" presId="urn:microsoft.com/office/officeart/2005/8/layout/hierarchy1"/>
    <dgm:cxn modelId="{6D7E385C-24B2-481B-9130-27677A2FA406}" type="presParOf" srcId="{B9582431-93BA-4CCE-8FFB-B258F8C72BF5}" destId="{FE02A1AC-5547-45DD-A8E9-7222B165D420}" srcOrd="1" destOrd="0" presId="urn:microsoft.com/office/officeart/2005/8/layout/hierarchy1"/>
    <dgm:cxn modelId="{56B2A042-41C8-4FFF-AFFF-46F5F69AE142}" type="presParOf" srcId="{24869484-563F-4ABA-8420-F511FAE0BC8F}" destId="{49FDF797-B373-47C7-99B6-EC936F5EDADB}" srcOrd="1" destOrd="0" presId="urn:microsoft.com/office/officeart/2005/8/layout/hierarchy1"/>
    <dgm:cxn modelId="{4F2EBF67-60B0-47CC-AAC3-F0A3829ED1A2}" type="presParOf" srcId="{2A451E5B-C65F-420D-94C4-F6BDC035718E}" destId="{83924E39-31BA-4F06-AB82-7B82B3210DBB}" srcOrd="1" destOrd="0" presId="urn:microsoft.com/office/officeart/2005/8/layout/hierarchy1"/>
    <dgm:cxn modelId="{5D6B6E9B-ABF5-48EB-9666-C982058D363C}" type="presParOf" srcId="{83924E39-31BA-4F06-AB82-7B82B3210DBB}" destId="{B4345B83-63CE-4151-8876-17A8270D6167}" srcOrd="0" destOrd="0" presId="urn:microsoft.com/office/officeart/2005/8/layout/hierarchy1"/>
    <dgm:cxn modelId="{8504EFD9-A21D-45CA-B6D1-80A61017528A}" type="presParOf" srcId="{B4345B83-63CE-4151-8876-17A8270D6167}" destId="{FDF5B17D-49EA-4BA1-98C0-05EFF7B8326D}" srcOrd="0" destOrd="0" presId="urn:microsoft.com/office/officeart/2005/8/layout/hierarchy1"/>
    <dgm:cxn modelId="{EFAC4EB0-48EA-4334-8F12-C2E4D1B06ADF}" type="presParOf" srcId="{B4345B83-63CE-4151-8876-17A8270D6167}" destId="{01824FE2-2A5A-4DB7-B29F-01AC69A7CA87}" srcOrd="1" destOrd="0" presId="urn:microsoft.com/office/officeart/2005/8/layout/hierarchy1"/>
    <dgm:cxn modelId="{52D88232-7E9E-4F8D-9D7E-67927C100F74}" type="presParOf" srcId="{83924E39-31BA-4F06-AB82-7B82B3210DBB}" destId="{B60D34C5-7780-4354-8325-7162C7EBFB8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E6047-2D53-430C-9E4F-FC56F5AE77F4}">
      <dsp:nvSpPr>
        <dsp:cNvPr id="0" name=""/>
        <dsp:cNvSpPr/>
      </dsp:nvSpPr>
      <dsp:spPr>
        <a:xfrm>
          <a:off x="1172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2A1AC-5547-45DD-A8E9-7222B165D420}">
      <dsp:nvSpPr>
        <dsp:cNvPr id="0" name=""/>
        <dsp:cNvSpPr/>
      </dsp:nvSpPr>
      <dsp:spPr>
        <a:xfrm>
          <a:off x="458260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>
              <a:hlinkClick xmlns:r="http://schemas.openxmlformats.org/officeDocument/2006/relationships" r:id="rId1"/>
            </a:rPr>
            <a:t>https://www.jeseniova.cz/</a:t>
          </a:r>
          <a:r>
            <a:rPr lang="cs-CZ" sz="2600" kern="1200" dirty="0"/>
            <a:t> </a:t>
          </a:r>
          <a:endParaRPr lang="en-US" sz="2600" kern="1200" dirty="0"/>
        </a:p>
      </dsp:txBody>
      <dsp:txXfrm>
        <a:off x="534770" y="778196"/>
        <a:ext cx="3960775" cy="2459240"/>
      </dsp:txXfrm>
    </dsp:sp>
    <dsp:sp modelId="{FDF5B17D-49EA-4BA1-98C0-05EFF7B8326D}">
      <dsp:nvSpPr>
        <dsp:cNvPr id="0" name=""/>
        <dsp:cNvSpPr/>
      </dsp:nvSpPr>
      <dsp:spPr>
        <a:xfrm>
          <a:off x="5029144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824FE2-2A5A-4DB7-B29F-01AC69A7CA87}">
      <dsp:nvSpPr>
        <dsp:cNvPr id="0" name=""/>
        <dsp:cNvSpPr/>
      </dsp:nvSpPr>
      <dsp:spPr>
        <a:xfrm>
          <a:off x="5486232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>
              <a:hlinkClick xmlns:r="http://schemas.openxmlformats.org/officeDocument/2006/relationships" r:id="rId2"/>
            </a:rPr>
            <a:t>https://www.google.cz/imghp?hl=cs</a:t>
          </a:r>
          <a:r>
            <a:rPr lang="cs-CZ" sz="1900" kern="1200"/>
            <a:t> </a:t>
          </a:r>
          <a:endParaRPr lang="en-US" sz="1900" kern="1200"/>
        </a:p>
      </dsp:txBody>
      <dsp:txXfrm>
        <a:off x="5562742" y="778196"/>
        <a:ext cx="3960775" cy="2459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4CB21F-1703-417D-8DEC-CAD1ABCE5B66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34AABD-4758-4CE5-8292-D9ED51FB88AB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52212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B21F-1703-417D-8DEC-CAD1ABCE5B66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AABD-4758-4CE5-8292-D9ED51FB8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66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B21F-1703-417D-8DEC-CAD1ABCE5B66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AABD-4758-4CE5-8292-D9ED51FB8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46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B21F-1703-417D-8DEC-CAD1ABCE5B66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AABD-4758-4CE5-8292-D9ED51FB8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56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4CB21F-1703-417D-8DEC-CAD1ABCE5B66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34AABD-4758-4CE5-8292-D9ED51FB88A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59418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B21F-1703-417D-8DEC-CAD1ABCE5B66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AABD-4758-4CE5-8292-D9ED51FB8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13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B21F-1703-417D-8DEC-CAD1ABCE5B66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AABD-4758-4CE5-8292-D9ED51FB8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26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B21F-1703-417D-8DEC-CAD1ABCE5B66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AABD-4758-4CE5-8292-D9ED51FB8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71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B21F-1703-417D-8DEC-CAD1ABCE5B66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AABD-4758-4CE5-8292-D9ED51FB8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72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4CB21F-1703-417D-8DEC-CAD1ABCE5B66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34AABD-4758-4CE5-8292-D9ED51FB88A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993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4CB21F-1703-417D-8DEC-CAD1ABCE5B66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34AABD-4758-4CE5-8292-D9ED51FB88A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205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94CB21F-1703-417D-8DEC-CAD1ABCE5B66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634AABD-4758-4CE5-8292-D9ED51FB88A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282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2B84AC0-90C6-4DE7-A5CA-803DF4B39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335" y="1265274"/>
            <a:ext cx="9569301" cy="2621406"/>
          </a:xfrm>
        </p:spPr>
        <p:txBody>
          <a:bodyPr>
            <a:noAutofit/>
          </a:bodyPr>
          <a:lstStyle/>
          <a:p>
            <a:r>
              <a:rPr lang="cs-CZ" sz="6000" dirty="0"/>
              <a:t>Pedagogická praxe v mimoškolních aktivitách žáků 1. stupně ZŠ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018B4D-F4B9-49FC-B7D5-E2DFE0700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600" dirty="0"/>
              <a:t>Dominik Šimek</a:t>
            </a:r>
          </a:p>
          <a:p>
            <a:pPr>
              <a:spcAft>
                <a:spcPts val="600"/>
              </a:spcAft>
            </a:pPr>
            <a:r>
              <a:rPr lang="cs-CZ" sz="2600" dirty="0"/>
              <a:t>Učitelství pro 1. stupeň ZŠ</a:t>
            </a:r>
          </a:p>
        </p:txBody>
      </p:sp>
    </p:spTree>
    <p:extLst>
      <p:ext uri="{BB962C8B-B14F-4D97-AF65-F5344CB8AC3E}">
        <p14:creationId xmlns:p14="http://schemas.microsoft.com/office/powerpoint/2010/main" val="2236913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F90CED2-72DA-49F5-8068-294F7EEF1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BD8998F-E0A4-41D3-A1B5-9FACDB7B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5000" dirty="0" err="1"/>
              <a:t>Zdroje</a:t>
            </a:r>
            <a:endParaRPr lang="en-US" sz="5000" dirty="0"/>
          </a:p>
        </p:txBody>
      </p:sp>
      <p:graphicFrame>
        <p:nvGraphicFramePr>
          <p:cNvPr id="5" name="TextovéPole 2">
            <a:extLst>
              <a:ext uri="{FF2B5EF4-FFF2-40B4-BE49-F238E27FC236}">
                <a16:creationId xmlns:a16="http://schemas.microsoft.com/office/drawing/2014/main" id="{4ABC02DB-2437-40FA-8D01-A8CA406E36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6299270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265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4" name="Picture 3" descr="Obsah obrázku vsedě, stůl, muž, místnost&#10;&#10;Popis byl vytvořen automaticky">
            <a:extLst>
              <a:ext uri="{FF2B5EF4-FFF2-40B4-BE49-F238E27FC236}">
                <a16:creationId xmlns:a16="http://schemas.microsoft.com/office/drawing/2014/main" id="{076D3B55-51D4-4BE4-AAFE-B57FEE421C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986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4129E6E-825C-4FF9-8A8E-C8778285BC27}"/>
              </a:ext>
            </a:extLst>
          </p:cNvPr>
          <p:cNvSpPr txBox="1"/>
          <p:nvPr/>
        </p:nvSpPr>
        <p:spPr>
          <a:xfrm>
            <a:off x="1915128" y="1788454"/>
            <a:ext cx="8361229" cy="20982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89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cap="all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Děkuji</a:t>
            </a:r>
            <a:r>
              <a:rPr lang="en-US" sz="72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7200" cap="all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pozornost</a:t>
            </a:r>
            <a:endParaRPr lang="en-US" sz="7200" cap="all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9881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56C94072-1B34-48FB-9A9C-5A9A0FFC8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ek 5" descr="Obsah obrázku tráva, exteriér, pole, lidé&#10;&#10;Popis byl vytvořen automaticky">
            <a:extLst>
              <a:ext uri="{FF2B5EF4-FFF2-40B4-BE49-F238E27FC236}">
                <a16:creationId xmlns:a16="http://schemas.microsoft.com/office/drawing/2014/main" id="{602EBDDC-DC11-4C40-BA48-BE249A70BB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8" b="602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D5941F3-0256-4E90-BBBC-5A6EDEB8E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004" y="4166755"/>
            <a:ext cx="5607908" cy="2040066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30B4721-E8E5-4C15-90DB-F16D8AE1E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1453" y="4519998"/>
            <a:ext cx="5268177" cy="135398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5000" cap="all" dirty="0" err="1">
                <a:solidFill>
                  <a:srgbClr val="FFFFFF"/>
                </a:solidFill>
              </a:rPr>
              <a:t>Sportovní</a:t>
            </a:r>
            <a:r>
              <a:rPr lang="en-US" sz="5000" cap="all" dirty="0">
                <a:solidFill>
                  <a:srgbClr val="FFFFFF"/>
                </a:solidFill>
              </a:rPr>
              <a:t> </a:t>
            </a:r>
            <a:r>
              <a:rPr lang="en-US" sz="5000" cap="all" dirty="0" err="1">
                <a:solidFill>
                  <a:srgbClr val="FFFFFF"/>
                </a:solidFill>
              </a:rPr>
              <a:t>klub</a:t>
            </a:r>
            <a:r>
              <a:rPr lang="en-US" sz="5000" cap="all" dirty="0">
                <a:solidFill>
                  <a:srgbClr val="FFFFFF"/>
                </a:solidFill>
              </a:rPr>
              <a:t> </a:t>
            </a:r>
            <a:r>
              <a:rPr lang="en-US" sz="5000" cap="all" dirty="0" err="1">
                <a:solidFill>
                  <a:srgbClr val="FFFFFF"/>
                </a:solidFill>
              </a:rPr>
              <a:t>Jeseniova</a:t>
            </a:r>
            <a:endParaRPr lang="en-US" sz="5000" cap="all" dirty="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5019358-4900-4555-99FF-EF6AE90B8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670146" y="3710250"/>
            <a:ext cx="2131466" cy="1830903"/>
          </a:xfrm>
          <a:custGeom>
            <a:avLst/>
            <a:gdLst>
              <a:gd name="connsiteX0" fmla="*/ 2308583 w 2308583"/>
              <a:gd name="connsiteY0" fmla="*/ 1983044 h 1983044"/>
              <a:gd name="connsiteX1" fmla="*/ 462 w 2308583"/>
              <a:gd name="connsiteY1" fmla="*/ 1983044 h 1983044"/>
              <a:gd name="connsiteX2" fmla="*/ 0 w 2308583"/>
              <a:gd name="connsiteY2" fmla="*/ 1711185 h 1983044"/>
              <a:gd name="connsiteX3" fmla="*/ 2022607 w 2308583"/>
              <a:gd name="connsiteY3" fmla="*/ 1712117 h 1983044"/>
              <a:gd name="connsiteX4" fmla="*/ 2022607 w 2308583"/>
              <a:gd name="connsiteY4" fmla="*/ 0 h 1983044"/>
              <a:gd name="connsiteX5" fmla="*/ 2308583 w 2308583"/>
              <a:gd name="connsiteY5" fmla="*/ 0 h 198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8583" h="1983044">
                <a:moveTo>
                  <a:pt x="2308583" y="1983044"/>
                </a:moveTo>
                <a:lnTo>
                  <a:pt x="462" y="1983044"/>
                </a:lnTo>
                <a:cubicBezTo>
                  <a:pt x="-462" y="1889214"/>
                  <a:pt x="923" y="1805015"/>
                  <a:pt x="0" y="1711185"/>
                </a:cubicBezTo>
                <a:lnTo>
                  <a:pt x="2022607" y="1712117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rgbClr val="FFFFFF">
              <a:alpha val="70000"/>
            </a:srgb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4489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E6711E-E632-46B9-8F83-C22F8AF9B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667" y="685800"/>
            <a:ext cx="3656419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5000" dirty="0" err="1"/>
              <a:t>Proč</a:t>
            </a:r>
            <a:r>
              <a:rPr lang="en-US" sz="5000" dirty="0"/>
              <a:t> </a:t>
            </a:r>
            <a:r>
              <a:rPr lang="en-US" sz="5000" dirty="0" err="1"/>
              <a:t>tato</a:t>
            </a:r>
            <a:r>
              <a:rPr lang="en-US" sz="5000" dirty="0"/>
              <a:t> </a:t>
            </a:r>
            <a:r>
              <a:rPr lang="en-US" sz="5000" dirty="0" err="1"/>
              <a:t>organizace</a:t>
            </a:r>
            <a:r>
              <a:rPr lang="en-US" sz="5000" dirty="0"/>
              <a:t>?</a:t>
            </a:r>
          </a:p>
        </p:txBody>
      </p:sp>
      <p:pic>
        <p:nvPicPr>
          <p:cNvPr id="6" name="Obrázek 5" descr="Obsah obrázku exteriér, osoba, sníh, dítě&#10;&#10;Popis byl vytvořen automaticky">
            <a:extLst>
              <a:ext uri="{FF2B5EF4-FFF2-40B4-BE49-F238E27FC236}">
                <a16:creationId xmlns:a16="http://schemas.microsoft.com/office/drawing/2014/main" id="{7511BAEC-3AA5-47C0-AB55-A27FC5C0D4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61" y="1110202"/>
            <a:ext cx="6517065" cy="4317555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985106D-B0B5-4555-A20A-006E583B2399}"/>
              </a:ext>
            </a:extLst>
          </p:cNvPr>
          <p:cNvSpPr txBox="1"/>
          <p:nvPr/>
        </p:nvSpPr>
        <p:spPr>
          <a:xfrm>
            <a:off x="7860667" y="3123150"/>
            <a:ext cx="3853238" cy="30490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Vlastní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zkušenost</a:t>
            </a:r>
            <a:endParaRPr lang="en-US" sz="28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Rodinná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atmosféra</a:t>
            </a:r>
            <a:endParaRPr lang="en-US" sz="28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Práce</a:t>
            </a:r>
            <a:r>
              <a:rPr lang="en-US" sz="2800" dirty="0">
                <a:solidFill>
                  <a:schemeClr val="tx2"/>
                </a:solidFill>
              </a:rPr>
              <a:t> se </a:t>
            </a:r>
            <a:r>
              <a:rPr lang="en-US" sz="2800" dirty="0" err="1">
                <a:solidFill>
                  <a:schemeClr val="tx2"/>
                </a:solidFill>
              </a:rPr>
              <a:t>stává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koníčkem</a:t>
            </a:r>
            <a:endParaRPr lang="en-US" sz="28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Práce</a:t>
            </a:r>
            <a:r>
              <a:rPr lang="en-US" sz="2800" dirty="0">
                <a:solidFill>
                  <a:schemeClr val="tx2"/>
                </a:solidFill>
              </a:rPr>
              <a:t> s </a:t>
            </a:r>
            <a:r>
              <a:rPr lang="en-US" sz="2800" dirty="0" err="1">
                <a:solidFill>
                  <a:schemeClr val="tx2"/>
                </a:solidFill>
              </a:rPr>
              <a:t>dětmi</a:t>
            </a:r>
            <a:r>
              <a:rPr lang="en-US" sz="2800" dirty="0">
                <a:solidFill>
                  <a:schemeClr val="tx2"/>
                </a:solidFill>
              </a:rPr>
              <a:t> + sport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068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E807223-DF88-4D6D-970E-08919E5E0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9" name="Obrázek 18" descr="Obsah obrázku exteriér, sport, tráva, kurt&#10;&#10;Popis byl vytvořen automaticky">
            <a:extLst>
              <a:ext uri="{FF2B5EF4-FFF2-40B4-BE49-F238E27FC236}">
                <a16:creationId xmlns:a16="http://schemas.microsoft.com/office/drawing/2014/main" id="{CBA3A09F-347A-4495-800F-2B06FC87D4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7" r="19835" b="-1"/>
          <a:stretch/>
        </p:blipFill>
        <p:spPr>
          <a:xfrm>
            <a:off x="-1" y="10"/>
            <a:ext cx="12188652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2078F889-8780-48D5-8B9E-DF8B13063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3D9C6D-73AE-434F-B6B1-B051C5EA0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5000">
                <a:solidFill>
                  <a:schemeClr val="bg2"/>
                </a:solidFill>
              </a:rPr>
              <a:t>Náplň mé práce</a:t>
            </a:r>
            <a:endParaRPr lang="en-US" sz="5000" dirty="0">
              <a:solidFill>
                <a:schemeClr val="bg2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4CABA2-22A0-44B2-BD92-28FF73FCE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2D14C5C-1D7A-4DE4-8326-4FDEAD1A979C}"/>
              </a:ext>
            </a:extLst>
          </p:cNvPr>
          <p:cNvSpPr txBox="1"/>
          <p:nvPr/>
        </p:nvSpPr>
        <p:spPr>
          <a:xfrm>
            <a:off x="3677891" y="2551814"/>
            <a:ext cx="5923309" cy="3264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800" dirty="0" err="1">
                <a:solidFill>
                  <a:schemeClr val="bg2"/>
                </a:solidFill>
              </a:rPr>
              <a:t>Příprava</a:t>
            </a:r>
            <a:endParaRPr lang="en-US" sz="2800" dirty="0">
              <a:solidFill>
                <a:schemeClr val="bg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800" dirty="0">
              <a:solidFill>
                <a:schemeClr val="bg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800" dirty="0" err="1">
                <a:solidFill>
                  <a:schemeClr val="bg2"/>
                </a:solidFill>
              </a:rPr>
              <a:t>Spolupráce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800" dirty="0">
              <a:solidFill>
                <a:schemeClr val="bg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800" dirty="0" err="1">
                <a:solidFill>
                  <a:schemeClr val="bg2"/>
                </a:solidFill>
              </a:rPr>
              <a:t>Aktivní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  <a:r>
              <a:rPr lang="en-US" sz="2800" dirty="0" err="1">
                <a:solidFill>
                  <a:schemeClr val="bg2"/>
                </a:solidFill>
              </a:rPr>
              <a:t>vedení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  <a:r>
              <a:rPr lang="en-US" sz="2800" dirty="0" err="1">
                <a:solidFill>
                  <a:schemeClr val="bg2"/>
                </a:solidFill>
              </a:rPr>
              <a:t>tréninkové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  <a:r>
              <a:rPr lang="en-US" sz="2800" dirty="0" err="1">
                <a:solidFill>
                  <a:schemeClr val="bg2"/>
                </a:solidFill>
              </a:rPr>
              <a:t>jednotky</a:t>
            </a:r>
            <a:endParaRPr lang="en-US" sz="2800" dirty="0">
              <a:solidFill>
                <a:schemeClr val="bg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800" dirty="0">
              <a:solidFill>
                <a:schemeClr val="bg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800" dirty="0" err="1">
                <a:solidFill>
                  <a:schemeClr val="bg2"/>
                </a:solidFill>
              </a:rPr>
              <a:t>Komunikace</a:t>
            </a:r>
            <a:r>
              <a:rPr lang="en-US" sz="2800" dirty="0">
                <a:solidFill>
                  <a:schemeClr val="bg2"/>
                </a:solidFill>
              </a:rPr>
              <a:t> s </a:t>
            </a:r>
            <a:r>
              <a:rPr lang="en-US" sz="2800" dirty="0" err="1">
                <a:solidFill>
                  <a:schemeClr val="bg2"/>
                </a:solidFill>
              </a:rPr>
              <a:t>rodiči</a:t>
            </a:r>
            <a:endParaRPr lang="en-US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85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793B903-AB42-42A0-AE97-93D366679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FD10CC2-9045-4F78-A9D3-785CA397C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667" y="685800"/>
            <a:ext cx="3656419" cy="8878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5000" dirty="0" err="1"/>
              <a:t>Tým</a:t>
            </a:r>
            <a:endParaRPr lang="en-US" sz="50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C9E7FA-3295-45ED-8253-D23F9E44E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D6B1B786-357D-475B-9546-E3BCC1FAB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000" y="645106"/>
            <a:ext cx="4694187" cy="5247747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35D73D9C-915F-4CF5-8AC7-B7DC61D40845}"/>
              </a:ext>
            </a:extLst>
          </p:cNvPr>
          <p:cNvSpPr txBox="1"/>
          <p:nvPr/>
        </p:nvSpPr>
        <p:spPr>
          <a:xfrm>
            <a:off x="7860667" y="2286000"/>
            <a:ext cx="3656419" cy="29771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S</a:t>
            </a:r>
            <a:r>
              <a:rPr lang="cs-CZ" sz="2800" dirty="0">
                <a:solidFill>
                  <a:schemeClr val="tx2"/>
                </a:solidFill>
              </a:rPr>
              <a:t>ložení týmu</a:t>
            </a: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cs-CZ" sz="28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cs-CZ" sz="2800" dirty="0">
                <a:solidFill>
                  <a:schemeClr val="tx2"/>
                </a:solidFill>
              </a:rPr>
              <a:t>S</a:t>
            </a:r>
            <a:r>
              <a:rPr lang="en-US" sz="2800" dirty="0" err="1">
                <a:solidFill>
                  <a:schemeClr val="tx2"/>
                </a:solidFill>
              </a:rPr>
              <a:t>polupráce</a:t>
            </a:r>
            <a:endParaRPr lang="en-US" sz="28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Důvěra</a:t>
            </a:r>
            <a:endParaRPr lang="en-US" sz="28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Přátelelské</a:t>
            </a:r>
            <a:r>
              <a:rPr lang="cs-CZ" sz="2800" dirty="0">
                <a:solidFill>
                  <a:schemeClr val="tx2"/>
                </a:solidFill>
              </a:rPr>
              <a:t> prostředí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734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793B903-AB42-42A0-AE97-93D366679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0BDEA2-00FB-440F-9E32-D400D1E24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7492" y="350959"/>
            <a:ext cx="3656419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5000" dirty="0" err="1"/>
              <a:t>Průběh</a:t>
            </a:r>
            <a:r>
              <a:rPr lang="en-US" sz="5000" dirty="0"/>
              <a:t> </a:t>
            </a:r>
            <a:r>
              <a:rPr lang="en-US" sz="5000" dirty="0" err="1"/>
              <a:t>tréninku</a:t>
            </a:r>
            <a:endParaRPr lang="en-US" sz="5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C9E7FA-3295-45ED-8253-D23F9E44E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Obrázek 6" descr="Obsah obrázku osoba, exteriér, dítě, tráva&#10;&#10;Popis byl vytvořen automaticky">
            <a:extLst>
              <a:ext uri="{FF2B5EF4-FFF2-40B4-BE49-F238E27FC236}">
                <a16:creationId xmlns:a16="http://schemas.microsoft.com/office/drawing/2014/main" id="{904284FB-9DD3-418D-AA97-F91BE92C2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61" y="1093909"/>
            <a:ext cx="6517065" cy="435014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FA5077E-BBEE-40FA-888E-4AD4ACDAB2B0}"/>
              </a:ext>
            </a:extLst>
          </p:cNvPr>
          <p:cNvSpPr txBox="1"/>
          <p:nvPr/>
        </p:nvSpPr>
        <p:spPr>
          <a:xfrm>
            <a:off x="7939297" y="2046767"/>
            <a:ext cx="3774608" cy="3886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600" dirty="0" err="1">
                <a:solidFill>
                  <a:schemeClr val="tx2"/>
                </a:solidFill>
              </a:rPr>
              <a:t>Příprava</a:t>
            </a:r>
            <a:endParaRPr lang="en-US" sz="26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6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600" dirty="0" err="1">
                <a:solidFill>
                  <a:schemeClr val="tx2"/>
                </a:solidFill>
              </a:rPr>
              <a:t>Zahřátí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6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600" dirty="0" err="1">
                <a:solidFill>
                  <a:schemeClr val="tx2"/>
                </a:solidFill>
              </a:rPr>
              <a:t>Rozcvičení</a:t>
            </a:r>
            <a:endParaRPr lang="en-US" sz="26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6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600" dirty="0" err="1">
                <a:solidFill>
                  <a:schemeClr val="tx2"/>
                </a:solidFill>
              </a:rPr>
              <a:t>Hlavní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část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tréninku</a:t>
            </a:r>
            <a:endParaRPr lang="en-US" sz="26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6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600" dirty="0" err="1">
                <a:solidFill>
                  <a:schemeClr val="tx2"/>
                </a:solidFill>
              </a:rPr>
              <a:t>Protažení</a:t>
            </a:r>
            <a:r>
              <a:rPr lang="en-US" sz="2600" dirty="0">
                <a:solidFill>
                  <a:schemeClr val="tx2"/>
                </a:solidFill>
              </a:rPr>
              <a:t> a </a:t>
            </a:r>
            <a:r>
              <a:rPr lang="en-US" sz="2600" dirty="0" err="1">
                <a:solidFill>
                  <a:schemeClr val="tx2"/>
                </a:solidFill>
              </a:rPr>
              <a:t>výklus</a:t>
            </a:r>
            <a:endParaRPr lang="en-US" sz="26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6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600" dirty="0" err="1">
                <a:solidFill>
                  <a:schemeClr val="tx2"/>
                </a:solidFill>
              </a:rPr>
              <a:t>Zhodnocení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tréninku</a:t>
            </a:r>
            <a:endParaRPr 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9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CDA5809-5664-4520-ADC8-6959936A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oblečení&#10;&#10;Popis byl vytvořen automaticky">
            <a:extLst>
              <a:ext uri="{FF2B5EF4-FFF2-40B4-BE49-F238E27FC236}">
                <a16:creationId xmlns:a16="http://schemas.microsoft.com/office/drawing/2014/main" id="{F2F97CA4-A883-4BE4-B1F4-F86FBCED4C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76" y="1831584"/>
            <a:ext cx="4331976" cy="3194832"/>
          </a:xfrm>
          <a:prstGeom prst="rect">
            <a:avLst/>
          </a:prstGeom>
        </p:spPr>
      </p:pic>
      <p:sp>
        <p:nvSpPr>
          <p:cNvPr id="16" name="Freeform 6">
            <a:extLst>
              <a:ext uri="{FF2B5EF4-FFF2-40B4-BE49-F238E27FC236}">
                <a16:creationId xmlns:a16="http://schemas.microsoft.com/office/drawing/2014/main" id="{D4C54414-6E76-4C63-9BDF-ED19F3B33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F98D72-F19D-40BB-9DE7-B508ACBB9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371374"/>
            <a:ext cx="5607908" cy="210900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000" cap="all" dirty="0" err="1"/>
              <a:t>Distanční</a:t>
            </a:r>
            <a:r>
              <a:rPr lang="en-US" sz="7000" cap="all" dirty="0"/>
              <a:t> forma</a:t>
            </a:r>
          </a:p>
        </p:txBody>
      </p:sp>
    </p:spTree>
    <p:extLst>
      <p:ext uri="{BB962C8B-B14F-4D97-AF65-F5344CB8AC3E}">
        <p14:creationId xmlns:p14="http://schemas.microsoft.com/office/powerpoint/2010/main" val="3481888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793B903-AB42-42A0-AE97-93D366679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29A0184-C36E-451E-8A90-3EAFE3999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1569" y="652259"/>
            <a:ext cx="3973370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5000" cap="all" dirty="0" err="1"/>
              <a:t>Individuální</a:t>
            </a:r>
            <a:r>
              <a:rPr lang="en-US" sz="5000" cap="all" dirty="0"/>
              <a:t> </a:t>
            </a:r>
            <a:r>
              <a:rPr lang="en-US" sz="5000" cap="all" dirty="0" err="1"/>
              <a:t>přístup</a:t>
            </a:r>
            <a:endParaRPr lang="en-US" sz="5000" cap="all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EC9E7FA-3295-45ED-8253-D23F9E44E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Graphic 5" descr="Kostra">
            <a:extLst>
              <a:ext uri="{FF2B5EF4-FFF2-40B4-BE49-F238E27FC236}">
                <a16:creationId xmlns:a16="http://schemas.microsoft.com/office/drawing/2014/main" id="{4DA74EDB-A0DC-405B-8208-2872EC68E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58220" y="645106"/>
            <a:ext cx="5247747" cy="5247747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56EF8AB8-1133-41B9-A825-8EE13CC2B909}"/>
              </a:ext>
            </a:extLst>
          </p:cNvPr>
          <p:cNvSpPr txBox="1"/>
          <p:nvPr/>
        </p:nvSpPr>
        <p:spPr>
          <a:xfrm>
            <a:off x="7214780" y="2758617"/>
            <a:ext cx="4597992" cy="30573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Mapování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dětských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schopností</a:t>
            </a:r>
            <a:r>
              <a:rPr lang="en-US" sz="2800" dirty="0">
                <a:solidFill>
                  <a:schemeClr val="tx2"/>
                </a:solidFill>
              </a:rPr>
              <a:t> a </a:t>
            </a:r>
            <a:r>
              <a:rPr lang="en-US" sz="2800" dirty="0" err="1">
                <a:solidFill>
                  <a:schemeClr val="tx2"/>
                </a:solidFill>
              </a:rPr>
              <a:t>dovedností</a:t>
            </a:r>
            <a:endParaRPr lang="en-US" sz="28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Podpora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všestranného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cs-CZ" sz="2800" dirty="0">
                <a:solidFill>
                  <a:schemeClr val="tx2"/>
                </a:solidFill>
              </a:rPr>
              <a:t>rozvoje</a:t>
            </a:r>
            <a:endParaRPr lang="en-US" sz="28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Úprava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tréninkové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jednotky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podle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dítěte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3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E0C421E-4ABF-4309-8AEA-E0415D0FB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20982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cap="all"/>
              <a:t>Zhodnocení praxe</a:t>
            </a:r>
          </a:p>
        </p:txBody>
      </p:sp>
    </p:spTree>
    <p:extLst>
      <p:ext uri="{BB962C8B-B14F-4D97-AF65-F5344CB8AC3E}">
        <p14:creationId xmlns:p14="http://schemas.microsoft.com/office/powerpoint/2010/main" val="759072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116</Words>
  <Application>Microsoft Office PowerPoint</Application>
  <PresentationFormat>Širokoúhlá obrazovka</PresentationFormat>
  <Paragraphs>52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Franklin Gothic Book</vt:lpstr>
      <vt:lpstr>Oříznutí</vt:lpstr>
      <vt:lpstr>Pedagogická praxe v mimoškolních aktivitách žáků 1. stupně ZŠ</vt:lpstr>
      <vt:lpstr>Sportovní klub Jeseniova</vt:lpstr>
      <vt:lpstr>Proč tato organizace?</vt:lpstr>
      <vt:lpstr>Náplň mé práce</vt:lpstr>
      <vt:lpstr>Tým</vt:lpstr>
      <vt:lpstr>Průběh tréninku</vt:lpstr>
      <vt:lpstr>Distanční forma</vt:lpstr>
      <vt:lpstr>Individuální přístup</vt:lpstr>
      <vt:lpstr>Zhodnocení praxe</vt:lpstr>
      <vt:lpstr>Zdroje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praxe v mimoškolních aktivitách žáků 1. stupně ZŠ</dc:title>
  <dc:creator>42077</dc:creator>
  <cp:lastModifiedBy>42077</cp:lastModifiedBy>
  <cp:revision>4</cp:revision>
  <dcterms:created xsi:type="dcterms:W3CDTF">2020-12-04T10:43:05Z</dcterms:created>
  <dcterms:modified xsi:type="dcterms:W3CDTF">2020-12-05T05:36:41Z</dcterms:modified>
</cp:coreProperties>
</file>