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 b="def" i="def"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 b="def" i="def"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 b="def" i="def"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úrovně 1…"/>
          <p:cNvSpPr txBox="1"/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060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521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982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5443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Autor a datum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Název prezentac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Název prezentace</a:t>
            </a:r>
          </a:p>
        </p:txBody>
      </p:sp>
      <p:sp>
        <p:nvSpPr>
          <p:cNvPr id="13" name="Text úrovně 1…"/>
          <p:cNvSpPr txBox="1"/>
          <p:nvPr>
            <p:ph type="body" sz="quarter" idx="21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Podtitul prezentace</a:t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Výpis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/>
          <p:nvPr>
            <p:ph type="body" sz="quarter" idx="1" hasCustomPrompt="1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Více o faktu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Text úrovně 1…"/>
          <p:cNvSpPr txBox="1"/>
          <p:nvPr>
            <p:ph type="body" sz="half" idx="21" hasCustomPrompt="1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</p:spPr>
        <p:txBody>
          <a:bodyPr anchor="b"/>
          <a:lstStyle/>
          <a:p>
            <a:pPr lvl="4" marL="0" indent="1097280" algn="ctr" defTabSz="975360">
              <a:lnSpc>
                <a:spcPct val="80000"/>
              </a:lnSpc>
              <a:spcBef>
                <a:spcPts val="0"/>
              </a:spcBef>
              <a:buSzTx/>
              <a:buNone/>
              <a:defRPr sz="896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100 %
</a:t>
            </a:r>
          </a:p>
        </p:txBody>
      </p:sp>
      <p:sp>
        <p:nvSpPr>
          <p:cNvPr id="10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úrovně 1…"/>
          <p:cNvSpPr txBox="1"/>
          <p:nvPr>
            <p:ph type="body" sz="quarter" idx="1" hasCustomPrompt="1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Zdroj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Text úrovně 1…"/>
          <p:cNvSpPr txBox="1"/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lvl="4" marL="0" indent="1700783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8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„Význačný citát“
</a:t>
            </a:r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ázev prezentac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Název prezentace</a:t>
            </a:r>
          </a:p>
        </p:txBody>
      </p:sp>
      <p:sp>
        <p:nvSpPr>
          <p:cNvPr id="23" name="Text úrovně 1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or a datum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100" sz="29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a datum</a:t>
            </a:r>
          </a:p>
        </p:txBody>
      </p:sp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ázev snímku"/>
          <p:cNvSpPr txBox="1"/>
          <p:nvPr>
            <p:ph type="title" hasCustomPrompt="1"/>
          </p:nvPr>
        </p:nvSpPr>
        <p:spPr>
          <a:xfrm>
            <a:off x="1215494" y="4585101"/>
            <a:ext cx="9757339" cy="2540002"/>
          </a:xfrm>
          <a:prstGeom prst="rect">
            <a:avLst/>
          </a:prstGeom>
        </p:spPr>
        <p:txBody>
          <a:bodyPr anchor="b"/>
          <a:lstStyle/>
          <a:p>
            <a:pPr/>
            <a:r>
              <a:t>Název snímku</a:t>
            </a:r>
          </a:p>
        </p:txBody>
      </p:sp>
      <p:sp>
        <p:nvSpPr>
          <p:cNvPr id="33" name="Obrázek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Text úrovně 1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43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Podtitul snímku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100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3"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ázev snímku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61" name="Obrázek"/>
          <p:cNvSpPr/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Text úrovně 1…"/>
          <p:cNvSpPr txBox="1"/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Text úrovně 1…"/>
          <p:cNvSpPr txBox="1"/>
          <p:nvPr>
            <p:ph type="body" sz="half" idx="22" hasCustomPrompt="1"/>
          </p:nvPr>
        </p:nvSpPr>
        <p:spPr>
          <a:xfrm>
            <a:off x="1219199" y="4023221"/>
            <a:ext cx="9757571" cy="838468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/>
          <p:nvPr>
            <p:ph type="title" hasCustomPrompt="1"/>
          </p:nvPr>
        </p:nvSpPr>
        <p:spPr>
          <a:xfrm>
            <a:off x="1219200" y="3242269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Název oddílu</a:t>
            </a:r>
          </a:p>
        </p:txBody>
      </p:sp>
      <p:sp>
        <p:nvSpPr>
          <p:cNvPr id="72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80" name="Text úrovně 1…"/>
          <p:cNvSpPr txBox="1"/>
          <p:nvPr>
            <p:ph type="body" sz="quarter" idx="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programu</a:t>
            </a:r>
          </a:p>
        </p:txBody>
      </p:sp>
      <p:sp>
        <p:nvSpPr>
          <p:cNvPr id="89" name="Text úrovně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Body programu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Program – podtitul"/>
          <p:cNvSpPr txBox="1"/>
          <p:nvPr>
            <p:ph type="body" sz="quarter" idx="21" hasCustomPrompt="1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100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Program – podtitul</a:t>
            </a:r>
          </a:p>
        </p:txBody>
      </p:sp>
      <p:sp>
        <p:nvSpPr>
          <p:cNvPr id="91" name="Číslo snímku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Název snímku</a:t>
            </a:r>
          </a:p>
        </p:txBody>
      </p:sp>
      <p:sp>
        <p:nvSpPr>
          <p:cNvPr id="3" name="Text úrovně 1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auburndalecommunitylibrary.files.wordpress.com/2018/09/dancekids.png" TargetMode="External"/><Relationship Id="rId3" Type="http://schemas.openxmlformats.org/officeDocument/2006/relationships/hyperlink" Target="https://cdn.fs.teachablecdn.com/Vb5bMoW7SLi0VByQKJ1d" TargetMode="External"/><Relationship Id="rId4" Type="http://schemas.openxmlformats.org/officeDocument/2006/relationships/hyperlink" Target="https://www.krouzky.cz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4.12.2020"/>
          <p:cNvSpPr txBox="1"/>
          <p:nvPr>
            <p:ph type="body" sz="quarter" idx="1"/>
          </p:nvPr>
        </p:nvSpPr>
        <p:spPr>
          <a:xfrm>
            <a:off x="1219199" y="11986162"/>
            <a:ext cx="21945600" cy="60579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4.12.2020</a:t>
            </a:r>
          </a:p>
        </p:txBody>
      </p:sp>
      <p:sp>
        <p:nvSpPr>
          <p:cNvPr id="152" name="Taneční kroužek"/>
          <p:cNvSpPr txBox="1"/>
          <p:nvPr>
            <p:ph type="title"/>
          </p:nvPr>
        </p:nvSpPr>
        <p:spPr>
          <a:xfrm>
            <a:off x="1219200" y="3332688"/>
            <a:ext cx="21945600" cy="388865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Taneční kroužek</a:t>
            </a:r>
          </a:p>
        </p:txBody>
      </p:sp>
      <p:sp>
        <p:nvSpPr>
          <p:cNvPr id="153" name="Autor: Barbora Kubíková (1. ročník, PS)…"/>
          <p:cNvSpPr txBox="1"/>
          <p:nvPr/>
        </p:nvSpPr>
        <p:spPr>
          <a:xfrm>
            <a:off x="1219200" y="7567579"/>
            <a:ext cx="21945600" cy="225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69594">
              <a:lnSpc>
                <a:spcPct val="100000"/>
              </a:lnSpc>
              <a:defRPr spc="-99" sz="4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Autor: Barbora Kubíková (1. ročník, PS)</a:t>
            </a:r>
            <a:endParaRPr spc="-41"/>
          </a:p>
          <a:p>
            <a:pPr defTabSz="569594">
              <a:lnSpc>
                <a:spcPct val="100000"/>
              </a:lnSpc>
              <a:defRPr spc="-99" sz="4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Předmět: Pedagogická praxe v mimoškolních aktivitách žáků 1. stupně ZŠ</a:t>
            </a:r>
            <a:endParaRPr spc="-41"/>
          </a:p>
          <a:p>
            <a:pPr defTabSz="569594">
              <a:lnSpc>
                <a:spcPct val="100000"/>
              </a:lnSpc>
              <a:defRPr spc="-99" sz="4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Obor: Učitelství pro 1. stupeň ZŠ</a:t>
            </a:r>
          </a:p>
        </p:txBody>
      </p:sp>
      <p:pic>
        <p:nvPicPr>
          <p:cNvPr id="154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9607" y="1983926"/>
            <a:ext cx="9384787" cy="3184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oje praxe"/>
          <p:cNvSpPr txBox="1"/>
          <p:nvPr>
            <p:ph type="title"/>
          </p:nvPr>
        </p:nvSpPr>
        <p:spPr>
          <a:xfrm>
            <a:off x="929160" y="1215336"/>
            <a:ext cx="9757340" cy="202243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Moje praxe</a:t>
            </a:r>
          </a:p>
        </p:txBody>
      </p:sp>
      <p:sp>
        <p:nvSpPr>
          <p:cNvPr id="157" name="Kde? ZŠ Jakutská…"/>
          <p:cNvSpPr txBox="1"/>
          <p:nvPr>
            <p:ph type="body" sz="quarter" idx="1"/>
          </p:nvPr>
        </p:nvSpPr>
        <p:spPr>
          <a:xfrm>
            <a:off x="931029" y="5262455"/>
            <a:ext cx="9753601" cy="5416552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Kde? </a:t>
            </a:r>
            <a:r>
              <a:rPr>
                <a:latin typeface="Avenir Next Regular"/>
                <a:ea typeface="Avenir Next Regular"/>
                <a:cs typeface="Avenir Next Regular"/>
                <a:sym typeface="Avenir Next Regular"/>
              </a:rPr>
              <a:t>ZŠ Jakutská</a:t>
            </a:r>
            <a:endParaRPr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>
              <a:defRPr spc="-100"/>
            </a:pPr>
            <a:r>
              <a:t>Kdy? </a:t>
            </a:r>
            <a:r>
              <a:rPr>
                <a:latin typeface="Avenir Next Regular"/>
                <a:ea typeface="Avenir Next Regular"/>
                <a:cs typeface="Avenir Next Regular"/>
                <a:sym typeface="Avenir Next Regular"/>
              </a:rPr>
              <a:t>Úterý 16:00-17:00</a:t>
            </a:r>
            <a:endParaRPr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>
              <a:defRPr spc="-100"/>
            </a:pPr>
            <a:r>
              <a:t>Pozice? </a:t>
            </a:r>
            <a:r>
              <a:rPr>
                <a:latin typeface="Avenir Next Regular"/>
                <a:ea typeface="Avenir Next Regular"/>
                <a:cs typeface="Avenir Next Regular"/>
                <a:sym typeface="Avenir Next Regular"/>
              </a:rPr>
              <a:t>Lektor tanečního kroužku</a:t>
            </a:r>
            <a:endParaRPr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>
              <a:defRPr spc="-1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(Hip Hop a Street dance)</a:t>
            </a:r>
          </a:p>
          <a:p>
            <a:pPr>
              <a:defRPr b="1" spc="-1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Počet dětí: </a:t>
            </a:r>
            <a:r>
              <a:rPr b="0"/>
              <a:t>9</a:t>
            </a:r>
          </a:p>
        </p:txBody>
      </p:sp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0364" y="4227626"/>
            <a:ext cx="12766663" cy="7486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KROUŽKY.C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100" sz="7800"/>
            </a:lvl1pPr>
          </a:lstStyle>
          <a:p>
            <a:pPr/>
            <a:r>
              <a:t>KROUŽKY.CZ</a:t>
            </a:r>
          </a:p>
        </p:txBody>
      </p:sp>
      <p:sp>
        <p:nvSpPr>
          <p:cNvPr id="161" name="(organizace)"/>
          <p:cNvSpPr txBox="1"/>
          <p:nvPr>
            <p:ph type="body" sz="quarter" idx="1"/>
          </p:nvPr>
        </p:nvSpPr>
        <p:spPr>
          <a:xfrm>
            <a:off x="1219199" y="2387600"/>
            <a:ext cx="9757571" cy="83261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(nezisková organizace, 1999)</a:t>
            </a:r>
          </a:p>
        </p:txBody>
      </p:sp>
      <p:sp>
        <p:nvSpPr>
          <p:cNvPr id="162" name="Zájmové a pořádací kroužky…"/>
          <p:cNvSpPr txBox="1"/>
          <p:nvPr>
            <p:ph type="body" idx="22"/>
          </p:nvPr>
        </p:nvSpPr>
        <p:spPr>
          <a:xfrm>
            <a:off x="1219198" y="4023221"/>
            <a:ext cx="10542844" cy="8384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Praha, Brno, Ostrava, Olomouc, Zlín, Východní Čechy, Bratislava</a:t>
            </a:r>
          </a:p>
          <a:p>
            <a:pPr/>
            <a:r>
              <a:t>Zájmové a pořádací kroužky</a:t>
            </a:r>
          </a:p>
          <a:p>
            <a:pPr/>
            <a:r>
              <a:t>Víkendové a týdenní tábory</a:t>
            </a:r>
          </a:p>
          <a:p>
            <a:pPr/>
            <a:r>
              <a:t>“Učení hrou”</a:t>
            </a:r>
          </a:p>
          <a:p>
            <a:pPr/>
            <a:r>
              <a:t>Velký výběr kroužků: Atletika, Anglický jazyk, Zpěv, Hra na flétnu, Badminton, Florbal, Matematika, Míčové sporty, Tanec, Vědecké kroužky…</a:t>
            </a:r>
          </a:p>
        </p:txBody>
      </p:sp>
      <p:pic>
        <p:nvPicPr>
          <p:cNvPr id="163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6527" y="2128590"/>
            <a:ext cx="9458822" cy="9458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oje představa o lekci"/>
          <p:cNvSpPr txBox="1"/>
          <p:nvPr>
            <p:ph type="title"/>
          </p:nvPr>
        </p:nvSpPr>
        <p:spPr>
          <a:xfrm>
            <a:off x="6486442" y="776187"/>
            <a:ext cx="9753602" cy="1600203"/>
          </a:xfrm>
          <a:prstGeom prst="rect">
            <a:avLst/>
          </a:prstGeom>
        </p:spPr>
        <p:txBody>
          <a:bodyPr/>
          <a:lstStyle>
            <a:lvl1pPr defTabSz="2267711">
              <a:defRPr spc="-100" sz="7800"/>
            </a:lvl1pPr>
          </a:lstStyle>
          <a:p>
            <a:pPr/>
            <a:r>
              <a:t>Moje představa o lekci</a:t>
            </a:r>
          </a:p>
        </p:txBody>
      </p:sp>
      <p:sp>
        <p:nvSpPr>
          <p:cNvPr id="166" name="Hip-Hop a Street dance"/>
          <p:cNvSpPr txBox="1"/>
          <p:nvPr>
            <p:ph type="body" sz="quarter" idx="1"/>
          </p:nvPr>
        </p:nvSpPr>
        <p:spPr>
          <a:xfrm>
            <a:off x="6484458" y="2379944"/>
            <a:ext cx="9757571" cy="832614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Hip-Hop a Street dance</a:t>
            </a:r>
          </a:p>
        </p:txBody>
      </p:sp>
      <p:sp>
        <p:nvSpPr>
          <p:cNvPr id="167" name="Popovídání si…"/>
          <p:cNvSpPr txBox="1"/>
          <p:nvPr>
            <p:ph type="body" idx="22"/>
          </p:nvPr>
        </p:nvSpPr>
        <p:spPr>
          <a:xfrm>
            <a:off x="4003935" y="3673230"/>
            <a:ext cx="7257854" cy="83846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Vyzvednutí dětí</a:t>
            </a:r>
          </a:p>
          <a:p>
            <a:pPr/>
            <a:r>
              <a:t>Docházka</a:t>
            </a:r>
          </a:p>
          <a:p>
            <a:pPr/>
            <a:r>
              <a:t>Popovídání si</a:t>
            </a:r>
          </a:p>
          <a:p>
            <a:pPr/>
            <a:r>
              <a:t>Rozcvička</a:t>
            </a:r>
          </a:p>
          <a:p>
            <a:pPr/>
            <a:r>
              <a:t>Taneční hra</a:t>
            </a:r>
          </a:p>
          <a:p>
            <a:pPr/>
            <a:r>
              <a:t>Choreografie</a:t>
            </a:r>
          </a:p>
          <a:p>
            <a:pPr/>
            <a:r>
              <a:t>Protáhnutí</a:t>
            </a:r>
          </a:p>
          <a:p>
            <a:pPr/>
            <a:r>
              <a:t>Reflexe hodiny</a:t>
            </a:r>
          </a:p>
        </p:txBody>
      </p:sp>
      <p:pic>
        <p:nvPicPr>
          <p:cNvPr id="168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16357" y="5188275"/>
            <a:ext cx="5963305" cy="3339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Výhody a nevýhody kroužk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Výhody a nevýhody kroužku</a:t>
            </a:r>
          </a:p>
        </p:txBody>
      </p:sp>
      <p:sp>
        <p:nvSpPr>
          <p:cNvPr id="171" name="Výhody:…"/>
          <p:cNvSpPr txBox="1"/>
          <p:nvPr>
            <p:ph type="body" sz="quarter" idx="1"/>
          </p:nvPr>
        </p:nvSpPr>
        <p:spPr>
          <a:xfrm>
            <a:off x="9300660" y="3985946"/>
            <a:ext cx="6952737" cy="8483602"/>
          </a:xfrm>
          <a:prstGeom prst="rect">
            <a:avLst/>
          </a:prstGeom>
        </p:spPr>
        <p:txBody>
          <a:bodyPr/>
          <a:lstStyle/>
          <a:p>
            <a:pPr marL="859027" indent="-859027" defTabSz="2170121">
              <a:spcBef>
                <a:spcPts val="2100"/>
              </a:spcBef>
              <a:buClr>
                <a:srgbClr val="000000"/>
              </a:buClr>
              <a:buSzPct val="100000"/>
              <a:buAutoNum type="arabicPeriod" startAt="1"/>
              <a:defRPr sz="3900"/>
            </a:pPr>
            <a:r>
              <a:t>Výhody:</a:t>
            </a:r>
          </a:p>
          <a:p>
            <a:pPr marL="486029" indent="-486029" defTabSz="2170121">
              <a:spcBef>
                <a:spcPts val="2100"/>
              </a:spcBef>
              <a:defRPr sz="3900">
                <a:solidFill>
                  <a:schemeClr val="accent3"/>
                </a:solidFill>
              </a:defRPr>
            </a:pPr>
            <a:r>
              <a:t>Nové zkušenosti</a:t>
            </a:r>
            <a:r>
              <a:t> s dětmi </a:t>
            </a:r>
          </a:p>
          <a:p>
            <a:pPr marL="486029" indent="-486029" defTabSz="2170121">
              <a:spcBef>
                <a:spcPts val="2100"/>
              </a:spcBef>
              <a:defRPr sz="3900">
                <a:solidFill>
                  <a:schemeClr val="accent3"/>
                </a:solidFill>
              </a:defRPr>
            </a:pPr>
            <a:r>
              <a:t>Pohyb </a:t>
            </a:r>
          </a:p>
          <a:p>
            <a:pPr marL="486029" indent="-486029" defTabSz="2170121">
              <a:spcBef>
                <a:spcPts val="2100"/>
              </a:spcBef>
              <a:defRPr sz="3900">
                <a:solidFill>
                  <a:schemeClr val="accent3"/>
                </a:solidFill>
              </a:defRPr>
            </a:pPr>
            <a:r>
              <a:t>Kreativita</a:t>
            </a:r>
          </a:p>
          <a:p>
            <a:pPr marL="859027" indent="-859027" defTabSz="2170121">
              <a:spcBef>
                <a:spcPts val="2100"/>
              </a:spcBef>
              <a:buClr>
                <a:srgbClr val="000000"/>
              </a:buClr>
              <a:buSzPct val="100000"/>
              <a:buAutoNum type="arabicPeriod" startAt="2"/>
              <a:defRPr sz="3900"/>
            </a:pPr>
            <a:r>
              <a:t>Nevýhody:</a:t>
            </a:r>
          </a:p>
          <a:p>
            <a:pPr marL="486029" indent="-486029" defTabSz="2170121">
              <a:spcBef>
                <a:spcPts val="2100"/>
              </a:spcBef>
              <a:defRPr sz="3900">
                <a:solidFill>
                  <a:schemeClr val="accent5"/>
                </a:solidFill>
              </a:defRPr>
            </a:pPr>
            <a:r>
              <a:t>Věkové rozdíly u dětí</a:t>
            </a:r>
          </a:p>
          <a:p>
            <a:pPr marL="486029" indent="-486029" defTabSz="2170121">
              <a:spcBef>
                <a:spcPts val="2100"/>
              </a:spcBef>
              <a:defRPr sz="3900">
                <a:solidFill>
                  <a:schemeClr val="accent5"/>
                </a:solidFill>
              </a:defRPr>
            </a:pPr>
            <a:r>
              <a:t>Umístění školy</a:t>
            </a:r>
          </a:p>
          <a:p>
            <a:pPr marL="486029" indent="-486029" defTabSz="2170121">
              <a:spcBef>
                <a:spcPts val="2100"/>
              </a:spcBef>
              <a:defRPr sz="3900">
                <a:solidFill>
                  <a:schemeClr val="accent5"/>
                </a:solidFill>
              </a:defRPr>
            </a:pPr>
            <a:r>
              <a:t>Čas strávený </a:t>
            </a:r>
          </a:p>
          <a:p>
            <a:pPr lvl="1" marL="0" indent="406908" defTabSz="2170121">
              <a:spcBef>
                <a:spcPts val="2100"/>
              </a:spcBef>
              <a:buSzTx/>
              <a:buNone/>
              <a:defRPr sz="3900">
                <a:solidFill>
                  <a:schemeClr val="accent5"/>
                </a:solidFill>
              </a:defRPr>
            </a:pPr>
            <a:r>
              <a:t>vymýšlením lekce</a:t>
            </a:r>
          </a:p>
        </p:txBody>
      </p:sp>
      <p:sp>
        <p:nvSpPr>
          <p:cNvPr id="172" name="(Pro mě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závěr </a:t>
            </a:r>
          </a:p>
        </p:txBody>
      </p:sp>
      <p:pic>
        <p:nvPicPr>
          <p:cNvPr id="173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8172" y="5906158"/>
            <a:ext cx="1664236" cy="190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70601" y="9825243"/>
            <a:ext cx="1963498" cy="2238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dkaz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Odkazy</a:t>
            </a:r>
          </a:p>
        </p:txBody>
      </p:sp>
      <p:sp>
        <p:nvSpPr>
          <p:cNvPr id="177" name="Fotografie:…"/>
          <p:cNvSpPr txBox="1"/>
          <p:nvPr>
            <p:ph type="body" idx="1"/>
          </p:nvPr>
        </p:nvSpPr>
        <p:spPr>
          <a:xfrm>
            <a:off x="1219199" y="4013200"/>
            <a:ext cx="21948578" cy="8483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Fotografie: </a:t>
            </a:r>
          </a:p>
          <a:p>
            <a:pPr>
              <a:defRPr u="sng"/>
            </a:pPr>
            <a:r>
              <a:t>301 Moved Permanently [online]. Dostupné z: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https://auburndalecommunitylibrary.files.wordpress.com/2018/09/dancekids.png</a:t>
            </a:r>
            <a:r>
              <a:rPr u="none"/>
              <a:t> </a:t>
            </a:r>
            <a:endParaRPr u="none"/>
          </a:p>
          <a:p>
            <a:pPr>
              <a:defRPr u="sng"/>
            </a:pPr>
            <a:r>
              <a:t>[online]. Copyright © [cit. 04.12.2020]. Dostupné z: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https://cdn.fs.teachablecdn.com/Vb5bMoW7SLi0VByQKJ1d</a:t>
            </a:r>
          </a:p>
          <a:p>
            <a:pPr>
              <a:defRPr u="sng"/>
            </a:pPr>
          </a:p>
          <a:p>
            <a:pPr>
              <a:defRPr u="sng"/>
            </a:pPr>
            <a:r>
              <a:t>[online]. Dostupné z:</a:t>
            </a:r>
            <a: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https://www.krouzky.cz</a:t>
            </a:r>
          </a:p>
        </p:txBody>
      </p:sp>
      <p:sp>
        <p:nvSpPr>
          <p:cNvPr id="178" name="zdroj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zdroje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