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8ADF07-F80B-460B-B7E8-7DC9AFCD191F}" v="7" dt="2020-12-04T16:43:44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ára Kubrová" userId="4a82e54bc83f9bac" providerId="LiveId" clId="{F98ADF07-F80B-460B-B7E8-7DC9AFCD191F}"/>
    <pc:docChg chg="custSel mod modSld">
      <pc:chgData name="Bára Kubrová" userId="4a82e54bc83f9bac" providerId="LiveId" clId="{F98ADF07-F80B-460B-B7E8-7DC9AFCD191F}" dt="2020-12-04T16:43:57.993" v="11" actId="113"/>
      <pc:docMkLst>
        <pc:docMk/>
      </pc:docMkLst>
      <pc:sldChg chg="modSp setBg">
        <pc:chgData name="Bára Kubrová" userId="4a82e54bc83f9bac" providerId="LiveId" clId="{F98ADF07-F80B-460B-B7E8-7DC9AFCD191F}" dt="2020-12-04T16:43:57.993" v="11" actId="113"/>
        <pc:sldMkLst>
          <pc:docMk/>
          <pc:sldMk cId="901704474" sldId="256"/>
        </pc:sldMkLst>
        <pc:spChg chg="mod">
          <ac:chgData name="Bára Kubrová" userId="4a82e54bc83f9bac" providerId="LiveId" clId="{F98ADF07-F80B-460B-B7E8-7DC9AFCD191F}" dt="2020-12-04T16:43:57.993" v="11" actId="113"/>
          <ac:spMkLst>
            <pc:docMk/>
            <pc:sldMk cId="901704474" sldId="256"/>
            <ac:spMk id="2" creationId="{26DC032C-D38F-451E-B934-EE55903C1F0D}"/>
          </ac:spMkLst>
        </pc:spChg>
        <pc:spChg chg="mod">
          <ac:chgData name="Bára Kubrová" userId="4a82e54bc83f9bac" providerId="LiveId" clId="{F98ADF07-F80B-460B-B7E8-7DC9AFCD191F}" dt="2020-12-04T16:43:37.178" v="9" actId="207"/>
          <ac:spMkLst>
            <pc:docMk/>
            <pc:sldMk cId="901704474" sldId="256"/>
            <ac:spMk id="3" creationId="{C2F5F892-5CC4-4C11-9B0F-D9157D454855}"/>
          </ac:spMkLst>
        </pc:spChg>
        <pc:spChg chg="mod">
          <ac:chgData name="Bára Kubrová" userId="4a82e54bc83f9bac" providerId="LiveId" clId="{F98ADF07-F80B-460B-B7E8-7DC9AFCD191F}" dt="2020-12-04T16:43:44.638" v="10" actId="207"/>
          <ac:spMkLst>
            <pc:docMk/>
            <pc:sldMk cId="901704474" sldId="256"/>
            <ac:spMk id="4" creationId="{4531C200-11CA-410F-BC05-C5EA823D9F02}"/>
          </ac:spMkLst>
        </pc:spChg>
      </pc:sldChg>
      <pc:sldChg chg="addSp modSp mod setBg">
        <pc:chgData name="Bára Kubrová" userId="4a82e54bc83f9bac" providerId="LiveId" clId="{F98ADF07-F80B-460B-B7E8-7DC9AFCD191F}" dt="2020-12-04T16:42:31.716" v="4" actId="1076"/>
        <pc:sldMkLst>
          <pc:docMk/>
          <pc:sldMk cId="1818552062" sldId="260"/>
        </pc:sldMkLst>
        <pc:spChg chg="mod">
          <ac:chgData name="Bára Kubrová" userId="4a82e54bc83f9bac" providerId="LiveId" clId="{F98ADF07-F80B-460B-B7E8-7DC9AFCD191F}" dt="2020-12-04T16:42:23.873" v="3" actId="26606"/>
          <ac:spMkLst>
            <pc:docMk/>
            <pc:sldMk cId="1818552062" sldId="260"/>
            <ac:spMk id="2" creationId="{37CCB858-7C0B-4DC0-8405-4E08186C5024}"/>
          </ac:spMkLst>
        </pc:spChg>
        <pc:spChg chg="mod">
          <ac:chgData name="Bára Kubrová" userId="4a82e54bc83f9bac" providerId="LiveId" clId="{F98ADF07-F80B-460B-B7E8-7DC9AFCD191F}" dt="2020-12-04T16:42:23.873" v="3" actId="26606"/>
          <ac:spMkLst>
            <pc:docMk/>
            <pc:sldMk cId="1818552062" sldId="260"/>
            <ac:spMk id="3" creationId="{CD800789-7271-4BCC-8476-B47A9B17FB39}"/>
          </ac:spMkLst>
        </pc:spChg>
        <pc:picChg chg="add mod ord">
          <ac:chgData name="Bára Kubrová" userId="4a82e54bc83f9bac" providerId="LiveId" clId="{F98ADF07-F80B-460B-B7E8-7DC9AFCD191F}" dt="2020-12-04T16:42:31.716" v="4" actId="1076"/>
          <ac:picMkLst>
            <pc:docMk/>
            <pc:sldMk cId="1818552062" sldId="260"/>
            <ac:picMk id="5" creationId="{AE6282C1-A923-4E99-8AB6-BFDD7CC7A8F1}"/>
          </ac:picMkLst>
        </pc:picChg>
        <pc:picChg chg="add">
          <ac:chgData name="Bára Kubrová" userId="4a82e54bc83f9bac" providerId="LiveId" clId="{F98ADF07-F80B-460B-B7E8-7DC9AFCD191F}" dt="2020-12-04T16:42:23.873" v="3" actId="26606"/>
          <ac:picMkLst>
            <pc:docMk/>
            <pc:sldMk cId="1818552062" sldId="260"/>
            <ac:picMk id="10" creationId="{54DDEBDD-D8BD-41A6-8A0D-B00E3768B0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5D38E-900E-4843-8941-7EF43E72B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D04D4C-1BBE-4F49-BA1D-42D8D8485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08FBFC-4EBD-4511-B9ED-A1123EBF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7B36C3-BDAB-41D8-8BD8-EE06C98C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B937F8-1B4F-47C3-84D3-F06A581F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40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18F4F-AFE6-43BE-A7F1-E5F6A955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4C3977-2541-41AB-8432-D2E679CE7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6D53AE-2275-48AB-BA64-212F6265B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C403DC-3EF8-4F45-8635-ADA47F23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B4A1AF-58DC-40AA-A4EF-D8C03C0A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56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2CCDC3F-B360-413B-A4BC-5B36A3F572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E23AC8-CDC6-4B56-83C5-342CA6E02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ABB50A-FE52-49B3-9D35-F9038728F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5B6543-344C-45B0-8377-1763B40C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839FB-77DB-4796-BEDA-C4D1D156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07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2FCBA-F153-4C0E-BCB8-FD231415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A2C76-C7C3-43EC-B66B-5795ED4BC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79FE33-7FDC-4B24-BF06-21F4752CD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EF3009-DA6D-4498-B5D9-0FFACFF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21FEBE-55DA-4EB6-8B31-5E47957E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54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520AE-3F96-4C10-A8A4-9554958D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BABD52-2034-4913-9B8E-006341692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DF088F-CB71-435A-B30F-4B0A49AE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0D125D-8B2C-40D6-B1B3-B611D847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A94F98-114C-4AAC-8B12-759AF555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11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72D6-6A6F-4EF5-A818-D7CCFA11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B21BE-65B2-4C70-9DC3-E70707A7B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96FCDB-9FAA-4C45-BC7A-DE959291D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5430C0-C233-4E03-AF11-C746FCFE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2B2CEF-E64A-40FB-926C-CF85A1C7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641D3A-4DC3-4701-ABB5-3CB97FF1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69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C5C93-631A-46E1-A881-798D928CE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588FB5-375A-493E-8148-5947BE24E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9259A8-9E46-4E7D-83C1-ED2BBC524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65E6C5-296C-4FF3-82FD-3065F91CB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051A34-3AC7-4299-A1D3-6EF9881BA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AA4D58-2E4D-4D8D-9608-892793C2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2592E2-8DE8-49A4-8076-8F412B16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7096931-3D92-447F-B40C-92CAD19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03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87660-5DC3-45EE-B7D0-161179BC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89140F5-3A28-472B-BBC6-E690ECD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5A2DE3-87F6-4C86-A7F3-4A5F7164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93A19A-43C5-4C69-9FF6-A71C6EEC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51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8AEFDD-D81F-4E54-BD7F-FD90F3FAE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7E19217-C7B9-4110-9F2E-531AFE68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06D521-D45C-493A-85D0-3A1FBA8F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07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D5056-FAE5-45DF-804A-714AF772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42024-4997-4B57-B895-694F3664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6D6C85-AECF-42BB-B3E7-D4A5E0F1E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367010-4327-48F9-B87A-353A62E9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4B3884-9188-4121-B8E8-F1593809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95C556-8713-4F0D-9DFD-696EFCCF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06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C1B14-F028-42EB-96FC-D8644481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54B937F-0FD6-447C-96DF-EE1C5A6A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6A8B75-372E-4C81-B571-8EBBAA3D2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2B204B-E82D-4434-A1D7-A74B4D7E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51888D-BDB3-4D58-AE73-29B1EA41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B6A996-3A26-4F1A-94DF-7BABE578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06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7F6B9C-8F80-41DB-BE66-005AD59D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C6253A-EFCC-469B-8390-A8E1645DC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413250-E8C0-43E2-B8D3-31D164D43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8E3EE-A905-43F7-B20D-8F3D15DA6367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B64BD7-782D-4272-8144-443CE75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927081-A16E-4CC8-B075-AC1754F81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B4A8-B7BE-4EAE-9019-A4B3E71D0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39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slcollective.com/" TargetMode="External"/><Relationship Id="rId2" Type="http://schemas.openxmlformats.org/officeDocument/2006/relationships/hyperlink" Target="https://learnenglishkids.britishcouncil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e.kahoot.it/" TargetMode="External"/><Relationship Id="rId4" Type="http://schemas.openxmlformats.org/officeDocument/2006/relationships/hyperlink" Target="https://www.helpforenglish.cz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několik&#10;&#10;Popis byl vytvořen automaticky">
            <a:extLst>
              <a:ext uri="{FF2B5EF4-FFF2-40B4-BE49-F238E27FC236}">
                <a16:creationId xmlns:a16="http://schemas.microsoft.com/office/drawing/2014/main" id="{A7AF2188-11DA-49F9-973F-ACCD2DA08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16"/>
          <a:stretch/>
        </p:blipFill>
        <p:spPr>
          <a:xfrm>
            <a:off x="4476306" y="595421"/>
            <a:ext cx="7715693" cy="5658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DC032C-D38F-451E-B934-EE55903C1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626" y="1027299"/>
            <a:ext cx="3948269" cy="2383844"/>
          </a:xfrm>
        </p:spPr>
        <p:txBody>
          <a:bodyPr anchor="t">
            <a:normAutofit/>
          </a:bodyPr>
          <a:lstStyle/>
          <a:p>
            <a:pPr algn="l"/>
            <a:r>
              <a:rPr lang="cs-CZ" sz="3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Pedagogická praxe v mimoškolních aktivitách žáků 1. stupně ZŠ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F5F892-5CC4-4C11-9B0F-D9157D454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624" y="2759338"/>
            <a:ext cx="3745947" cy="1061105"/>
          </a:xfrm>
        </p:spPr>
        <p:txBody>
          <a:bodyPr anchor="b">
            <a:normAutofit/>
          </a:bodyPr>
          <a:lstStyle/>
          <a:p>
            <a:pPr algn="l"/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Kroužek angličtiny + doučování v době </a:t>
            </a:r>
            <a:r>
              <a:rPr lang="cs-CZ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covidu</a:t>
            </a:r>
            <a:endParaRPr lang="cs-CZ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31C200-11CA-410F-BC05-C5EA823D9F02}"/>
              </a:ext>
            </a:extLst>
          </p:cNvPr>
          <p:cNvSpPr txBox="1"/>
          <p:nvPr/>
        </p:nvSpPr>
        <p:spPr>
          <a:xfrm>
            <a:off x="700624" y="4297339"/>
            <a:ext cx="3612353" cy="63258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 dirty="0">
                <a:solidFill>
                  <a:srgbClr val="FFFFFF"/>
                </a:solidFill>
              </a:rPr>
              <a:t>Barbora Kubrová</a:t>
            </a:r>
          </a:p>
          <a:p>
            <a:pPr algn="ctr">
              <a:spcAft>
                <a:spcPts val="600"/>
              </a:spcAft>
            </a:pPr>
            <a:r>
              <a:rPr lang="cs-CZ" sz="1300" dirty="0">
                <a:solidFill>
                  <a:srgbClr val="FFFFFF"/>
                </a:solidFill>
              </a:rPr>
              <a:t>AJ-ZSV se zaměřením na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90170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F5DA1-F779-4EC2-931F-A84A5008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Další výukové portály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351CB26-1B15-4D0A-BBFE-64DF01689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1638"/>
            <a:ext cx="10515600" cy="1939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1066FD3-84D0-45F4-A33D-7108CF060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4177030"/>
            <a:ext cx="10791825" cy="1276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B0E7AF9-478A-4B6E-95D2-7C39BAA5EE4A}"/>
              </a:ext>
            </a:extLst>
          </p:cNvPr>
          <p:cNvSpPr txBox="1"/>
          <p:nvPr/>
        </p:nvSpPr>
        <p:spPr>
          <a:xfrm>
            <a:off x="838200" y="3611465"/>
            <a:ext cx="626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https://en.islcollective.com/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E33BF74-30F3-4D2D-8769-9245571A591C}"/>
              </a:ext>
            </a:extLst>
          </p:cNvPr>
          <p:cNvSpPr txBox="1"/>
          <p:nvPr/>
        </p:nvSpPr>
        <p:spPr>
          <a:xfrm>
            <a:off x="838200" y="5619750"/>
            <a:ext cx="711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https://www.helpforenglish.cz/</a:t>
            </a:r>
          </a:p>
        </p:txBody>
      </p:sp>
    </p:spTree>
    <p:extLst>
      <p:ext uri="{BB962C8B-B14F-4D97-AF65-F5344CB8AC3E}">
        <p14:creationId xmlns:p14="http://schemas.microsoft.com/office/powerpoint/2010/main" val="2582336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D10B7E-861C-463E-8147-F4FD2DC8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0" y="5120564"/>
            <a:ext cx="8910909" cy="9373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</a:t>
            </a:r>
            <a:r>
              <a:rPr lang="en-US" sz="5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výukové</a:t>
            </a:r>
            <a:r>
              <a:rPr lang="en-US" sz="5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materiály</a:t>
            </a:r>
            <a:r>
              <a:rPr lang="en-US" sz="5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</a:t>
            </a:r>
            <a:r>
              <a:rPr lang="en-US" sz="5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listy</a:t>
            </a:r>
            <a:endParaRPr lang="en-US" sz="5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90B66BC1-BFD7-4046-ACA4-31FDE62A5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/>
        </p:blipFill>
        <p:spPr>
          <a:xfrm>
            <a:off x="187429" y="662872"/>
            <a:ext cx="2255462" cy="37948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80CC2C-7B7E-47D2-878C-6B9BA8543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-1" b="-1"/>
          <a:stretch/>
        </p:blipFill>
        <p:spPr>
          <a:xfrm>
            <a:off x="2579932" y="662872"/>
            <a:ext cx="2255462" cy="379482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E8DC319D-6504-4DDA-B093-438A26180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r="38" b="-1"/>
          <a:stretch/>
        </p:blipFill>
        <p:spPr>
          <a:xfrm>
            <a:off x="5010319" y="662872"/>
            <a:ext cx="2255462" cy="3794820"/>
          </a:xfrm>
          <a:prstGeom prst="rect">
            <a:avLst/>
          </a:prstGeom>
        </p:spPr>
      </p:pic>
      <p:pic>
        <p:nvPicPr>
          <p:cNvPr id="11" name="Obrázek 10" descr="Obsah obrázku text, účtenka&#10;&#10;Popis byl vytvořen automaticky">
            <a:extLst>
              <a:ext uri="{FF2B5EF4-FFF2-40B4-BE49-F238E27FC236}">
                <a16:creationId xmlns:a16="http://schemas.microsoft.com/office/drawing/2014/main" id="{BF02EBF9-B902-4711-BEBB-E00FDBAD55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/>
        </p:blipFill>
        <p:spPr>
          <a:xfrm>
            <a:off x="7379714" y="662872"/>
            <a:ext cx="2255462" cy="3794820"/>
          </a:xfrm>
          <a:prstGeom prst="rect">
            <a:avLst/>
          </a:prstGeom>
        </p:spPr>
      </p:pic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928390F-FD57-4D0B-9E6F-FFEC419E1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/>
        </p:blipFill>
        <p:spPr>
          <a:xfrm>
            <a:off x="9749109" y="662872"/>
            <a:ext cx="2255462" cy="379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8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5829AB-E370-4AF5-9B71-A353AB82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>
                <a:solidFill>
                  <a:srgbClr val="FFFFFF"/>
                </a:solidFill>
              </a:rPr>
              <a:t>Vlastní výukové materiály – práce s obrázky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8717BB-1678-4D41-9353-948F88A9A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" y="307731"/>
            <a:ext cx="2998227" cy="39976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68F18A-246D-4843-9229-6E001B64A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7" y="307731"/>
            <a:ext cx="2998227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Obsah obrázku text, účtenka&#10;&#10;Popis byl vytvořen automaticky">
            <a:extLst>
              <a:ext uri="{FF2B5EF4-FFF2-40B4-BE49-F238E27FC236}">
                <a16:creationId xmlns:a16="http://schemas.microsoft.com/office/drawing/2014/main" id="{36B15770-F52C-435C-8073-B38E7E5E8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804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C15E8-CF55-4E27-8A99-8BE7E972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CF35A-9470-4BDD-AAD6-68FF774D5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Práce s dětmi na prvním stupni je pro mě osobně velmi přínosná vzhledem k tomu, že mě učí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trpělivosti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se opravdu zlepšují (každé individuálně jinak rychle) a pomocí různých mnemotechnických pomůcek, které lze jednoduše zakomponovat do výuky, si většinou hodně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zlepší slovní zásobu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společném kroužku na konci roku nepanuje žádný stud, který mohl být přítomen na začátku v novém kolektivu,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se naučí lepší spolupráci a toleranci vůči ostatním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Vzhledem k tomu, že doučování se snažíme také dělat jako hru, stává se pro nás angličtina zábavnou a snadněji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překousnutelnou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17704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F6C8E-303A-4B07-9DB7-F4505983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60066B-2AA1-4D05-91B2-830ADED20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https://learnenglishkids.britishcouncil.org/</a:t>
            </a:r>
            <a:endParaRPr lang="cs-CZ" dirty="0"/>
          </a:p>
          <a:p>
            <a:r>
              <a:rPr lang="cs-CZ" dirty="0">
                <a:hlinkClick r:id="rId3"/>
              </a:rPr>
              <a:t>https://en.islcollective.com/</a:t>
            </a:r>
            <a:endParaRPr lang="cs-CZ" dirty="0"/>
          </a:p>
          <a:p>
            <a:r>
              <a:rPr lang="cs-CZ" dirty="0">
                <a:hlinkClick r:id="rId4"/>
              </a:rPr>
              <a:t>https://www.helpforenglish.cz/</a:t>
            </a:r>
            <a:endParaRPr lang="cs-CZ" dirty="0"/>
          </a:p>
          <a:p>
            <a:r>
              <a:rPr lang="cs-CZ" dirty="0">
                <a:hlinkClick r:id="rId5"/>
              </a:rPr>
              <a:t>https://create.kahoot.it/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37E1D3B-85B7-4813-8469-6992018150F5}"/>
              </a:ext>
            </a:extLst>
          </p:cNvPr>
          <p:cNvSpPr txBox="1"/>
          <p:nvPr/>
        </p:nvSpPr>
        <p:spPr>
          <a:xfrm>
            <a:off x="6672262" y="4638675"/>
            <a:ext cx="522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88572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68790-7A3B-40AC-9F48-93F72231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Kroužek anglického jazyka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9C673B-E47B-4C94-A21B-DF2E6CC4C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Kroužek určený pro děti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třetích a čtvrtých tříd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Určeno k procvičování látky naučené ve vyučování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Procvičování probíhá pomocí pohybových her, vyrábění, online her pomocí interaktivní tabule nebo jiných procvičovacích her u tabule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Probíraná látka koresponduje s látkou probíranou ve vyučování podle tematického plánu </a:t>
            </a:r>
          </a:p>
        </p:txBody>
      </p:sp>
    </p:spTree>
    <p:extLst>
      <p:ext uri="{BB962C8B-B14F-4D97-AF65-F5344CB8AC3E}">
        <p14:creationId xmlns:p14="http://schemas.microsoft.com/office/powerpoint/2010/main" val="416551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234F7-F36A-448B-B5A2-84B008EF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Pohybové hry –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vhodné je zařazovat pravidelně, aby se změnila dynamika hodiny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39E749-E87F-4C6D-A978-D635F04EB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581150"/>
            <a:ext cx="10629900" cy="459581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shoulders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knees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toes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se učí části těla a mají možnost si zatancovat a rozhýbat se</a:t>
            </a:r>
          </a:p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Učí děti naučit se prohrávat, řešit konflikt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Používaná je hlavně na konci, když už děti nedávají pozor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Používají se anglické písničky, které si děti často zpívají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Plácaná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Hra na postřeh, rytmus a na opakování slovíček + na zapamatování jmen v nových skupinách</a:t>
            </a:r>
          </a:p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green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123 (Cukr káva limonáda, čaj rum, bum)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Hra na postřeh, na uvolnění + děti se naučí říkanku 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Simon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says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Nejoblíbenější hra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Procvičování anglických rozkazů a částí těla (sáhni si na uši, vyskoč, udělej dřep, sáhni si na nos…) 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Stork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lost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cap and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(Čáp ztratil čepičku)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hledají barvu po třídě a říkají název věci, kterou najdou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427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BA0F5-D9B4-4281-8A2A-B6294B7B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Vyrábění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67FD6-0F2F-474C-81F1-E7AD71DC9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Vyrábění masek zvířátek na Halloween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Vyrábění vánočního stromku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Vyrábění záložek do knížky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Vyrábění jmenovek </a:t>
            </a:r>
          </a:p>
          <a:p>
            <a:pPr lvl="1"/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všech vyráběčích aktivit si děti procvičují jemnou motoriku, barvy, zvířata a školní potřeby, učí se trpělivosti, vzájemně si půjčují pastelky, o které si musejí říct anglicky, často spolupracují v týmu a musejí se u toho učit toleranci </a:t>
            </a:r>
          </a:p>
        </p:txBody>
      </p:sp>
    </p:spTree>
    <p:extLst>
      <p:ext uri="{BB962C8B-B14F-4D97-AF65-F5344CB8AC3E}">
        <p14:creationId xmlns:p14="http://schemas.microsoft.com/office/powerpoint/2010/main" val="193744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Obrázek 12" descr="Obsah obrázku pózování&#10;&#10;Popis byl vytvořen automaticky">
            <a:extLst>
              <a:ext uri="{FF2B5EF4-FFF2-40B4-BE49-F238E27FC236}">
                <a16:creationId xmlns:a16="http://schemas.microsoft.com/office/drawing/2014/main" id="{C14FBB5E-EEB5-48B3-83EA-D70056642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2063" b="2"/>
          <a:stretch/>
        </p:blipFill>
        <p:spPr>
          <a:xfrm rot="10800000"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7" name="Obrázek 6" descr="Obsah obrázku země, osoba, patro, stojící&#10;&#10;Popis byl vytvořen automaticky">
            <a:extLst>
              <a:ext uri="{FF2B5EF4-FFF2-40B4-BE49-F238E27FC236}">
                <a16:creationId xmlns:a16="http://schemas.microsoft.com/office/drawing/2014/main" id="{921B782E-89B4-4FB5-AB00-9CBE8E045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r="13964" b="5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5" name="Obrázek 4" descr="Obsah obrázku panenka&#10;&#10;Popis byl vytvořen automaticky">
            <a:extLst>
              <a:ext uri="{FF2B5EF4-FFF2-40B4-BE49-F238E27FC236}">
                <a16:creationId xmlns:a16="http://schemas.microsoft.com/office/drawing/2014/main" id="{A9671FD7-519C-45C4-B512-E055B90C0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1" b="-6"/>
          <a:stretch/>
        </p:blipFill>
        <p:spPr>
          <a:xfrm rot="5400000">
            <a:off x="2599314" y="4159464"/>
            <a:ext cx="2228761" cy="2053923"/>
          </a:xfrm>
          <a:prstGeom prst="rect">
            <a:avLst/>
          </a:prstGeom>
        </p:spPr>
      </p:pic>
      <p:pic>
        <p:nvPicPr>
          <p:cNvPr id="15" name="Obrázek 14" descr="Obsah obrázku osoba, dítě, chlapec, interiér&#10;&#10;Popis byl vytvořen automaticky">
            <a:extLst>
              <a:ext uri="{FF2B5EF4-FFF2-40B4-BE49-F238E27FC236}">
                <a16:creationId xmlns:a16="http://schemas.microsoft.com/office/drawing/2014/main" id="{B91B6A1D-0796-4C2B-A33D-E654A471E5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2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E21482-3969-478A-823D-E9C5070E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Vyrábění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jmenovek</a:t>
            </a:r>
            <a:endParaRPr lang="en-US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DB97F16-9433-4E8F-8D6C-4BC3F5B79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1619"/>
          <a:stretch/>
        </p:blipFill>
        <p:spPr>
          <a:xfrm rot="16200000">
            <a:off x="67450" y="-67450"/>
            <a:ext cx="6858000" cy="69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7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tůl, pracovní stůl&#10;&#10;Popis byl vytvořen automaticky">
            <a:extLst>
              <a:ext uri="{FF2B5EF4-FFF2-40B4-BE49-F238E27FC236}">
                <a16:creationId xmlns:a16="http://schemas.microsoft.com/office/drawing/2014/main" id="{AE6282C1-A923-4E99-8AB6-BFDD7CC7A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r="16959"/>
          <a:stretch/>
        </p:blipFill>
        <p:spPr>
          <a:xfrm>
            <a:off x="621410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CCB858-7C0B-4DC0-8405-4E08186C5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Doučování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800789-7271-4BCC-8476-B47A9B17F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Doučování dětí ve 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 a páté třídě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domácím prostředí 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to mnohem jednodušší, mohou se lépe soustředit, protože jsou na okolní prostředí zvyklé, můžeme využít jejich hračky, oblečení atd. 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Práce s pracovními listy, hry na něco (obchod),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online hry, práce s jejich učebnicemi (dělání domácích úkolů, příprava na test), doplňování tabulek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5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805509-AEF2-4D9F-9DF1-F86B2282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450403"/>
            <a:ext cx="4564535" cy="26702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7832EE8-D93A-44EB-82E4-FCC2C545A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3502477"/>
            <a:ext cx="3350106" cy="226132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107782-C7A9-4760-BDB8-323B16757F8E}"/>
              </a:ext>
            </a:extLst>
          </p:cNvPr>
          <p:cNvSpPr txBox="1"/>
          <p:nvPr/>
        </p:nvSpPr>
        <p:spPr>
          <a:xfrm>
            <a:off x="6602549" y="2138557"/>
            <a:ext cx="5034784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Děti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ptají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otázky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ohledně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známé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osobnosti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zvířete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pomocí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tabulku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doplňují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Rozšiřování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slovní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zásoby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konverzace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vypadá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otázka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angličtině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dozvídají se zajímavé informace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8496F0-A959-4988-AE23-F683555C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British council</a:t>
            </a:r>
            <a:br>
              <a:rPr lang="cs-CZ" sz="4800" dirty="0">
                <a:solidFill>
                  <a:srgbClr val="FFFFFF"/>
                </a:solidFill>
              </a:rPr>
            </a:br>
            <a:r>
              <a:rPr lang="cs-CZ" sz="1700" dirty="0">
                <a:solidFill>
                  <a:srgbClr val="FFFFFF"/>
                </a:solidFill>
              </a:rPr>
              <a:t>https://learnenglishkids.britishcouncil.org/</a:t>
            </a: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2C1FD72-3661-438F-912D-C2D04F887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0" r="-1" b="21369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8571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577</Words>
  <Application>Microsoft Office PowerPoint</Application>
  <PresentationFormat>Širokoúhlá obrazovka</PresentationFormat>
  <Paragraphs>57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Motiv Office</vt:lpstr>
      <vt:lpstr>Pedagogická praxe v mimoškolních aktivitách žáků 1. stupně ZŠ</vt:lpstr>
      <vt:lpstr>Kroužek anglického jazyka</vt:lpstr>
      <vt:lpstr>Pohybové hry – je vhodné je zařazovat pravidelně, aby se změnila dynamika hodiny</vt:lpstr>
      <vt:lpstr>Vyrábění </vt:lpstr>
      <vt:lpstr>Prezentace aplikace PowerPoint</vt:lpstr>
      <vt:lpstr>Vyrábění jmenovek</vt:lpstr>
      <vt:lpstr>Doučování</vt:lpstr>
      <vt:lpstr>Prezentace aplikace PowerPoint</vt:lpstr>
      <vt:lpstr>British council https://learnenglishkids.britishcouncil.org/</vt:lpstr>
      <vt:lpstr>Další výukové portály</vt:lpstr>
      <vt:lpstr>Vlastní výukové materiály – pracovní listy</vt:lpstr>
      <vt:lpstr>Vlastní výukové materiály – práce s obrázky</vt:lpstr>
      <vt:lpstr>Závěry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Pedagogická praxe v mimoškolních aktivitách žáků 1. stupně ZŠ</dc:title>
  <dc:creator>Bára Kubrová</dc:creator>
  <cp:lastModifiedBy>Bára Kubrová</cp:lastModifiedBy>
  <cp:revision>2</cp:revision>
  <dcterms:created xsi:type="dcterms:W3CDTF">2020-12-04T16:46:33Z</dcterms:created>
  <dcterms:modified xsi:type="dcterms:W3CDTF">2020-12-04T17:45:16Z</dcterms:modified>
</cp:coreProperties>
</file>