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B37A1E4-0F1B-4FEA-B570-A7AEA24B9459}">
          <p14:sldIdLst>
            <p14:sldId id="256"/>
            <p14:sldId id="259"/>
            <p14:sldId id="257"/>
            <p14:sldId id="258"/>
            <p14:sldId id="260"/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CFF6C-E0E3-4EEE-A7F5-A07ED8E75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BAA01B-7BBD-45C7-A23A-9C492610D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B43745-9E98-4EA0-9698-F0617CBD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ED7-7BB0-42ED-A58C-24EF38B1FBE0}" type="datetimeFigureOut">
              <a:rPr lang="cs-CZ" smtClean="0"/>
              <a:t>02.12.2020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07A3A7-23F8-485D-93A1-ACBE5B60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AB9F8B-B6A0-4CB5-B79D-8B1F7506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2ED4-FF2F-4757-9F33-2775352AE2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35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4EB72-8397-499B-A7A7-8ED3BC74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CE07F3-5BDD-4BB3-A696-049D13AE6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507A81-82AC-4E2B-8C81-9D05B4C9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ED7-7BB0-42ED-A58C-24EF38B1FBE0}" type="datetimeFigureOut">
              <a:rPr lang="cs-CZ" smtClean="0"/>
              <a:t>02.12.2020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19831C-5D27-4003-A81E-FDF4C2D8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D384C5-2DB0-4070-B72B-0A8025D7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2ED4-FF2F-4757-9F33-2775352AE2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77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2B6D54A-C894-49EA-8ED2-D17EBD385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1413E1-051C-4A71-9858-0807876FD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91154B-3369-48A1-BFD3-5F75C94F0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ED7-7BB0-42ED-A58C-24EF38B1FBE0}" type="datetimeFigureOut">
              <a:rPr lang="cs-CZ" smtClean="0"/>
              <a:t>02.12.2020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B05BE3-FE75-4963-BBDA-E3D6D993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9809C0-4932-4990-ACF7-E5CCC487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2ED4-FF2F-4757-9F33-2775352AE2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9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AAD32-861A-4C59-9ACA-29A109FE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669822-0BDF-4B30-ACC7-581112BF1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67123F-DEE2-48AD-AF68-4803BCCD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ED7-7BB0-42ED-A58C-24EF38B1FBE0}" type="datetimeFigureOut">
              <a:rPr lang="cs-CZ" smtClean="0"/>
              <a:t>02.12.2020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D5A250-9795-4287-921C-4C437E24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14CB52-C693-4CB0-B8AC-C2260337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2ED4-FF2F-4757-9F33-2775352AE2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8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2E099-4F2D-48FB-BE30-F9202126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F4D524-378A-466B-9C63-12F7DA717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FDD411-6CCE-4496-9267-BECD53CF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ED7-7BB0-42ED-A58C-24EF38B1FBE0}" type="datetimeFigureOut">
              <a:rPr lang="cs-CZ" smtClean="0"/>
              <a:t>02.12.2020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0D8CB8-84CD-492B-9276-F39E7A8F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3ED69B-0C75-4460-B9B5-DC16665C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2ED4-FF2F-4757-9F33-2775352AE2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69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2A26C-B57C-48A0-9B68-832E9EAE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F66FF4-E0FE-46E3-9ED0-5B2AD9CC5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47369C-2D57-475E-BFC5-A8508DB84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9B18E6-D1BC-449E-9999-C11AD8C4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ED7-7BB0-42ED-A58C-24EF38B1FBE0}" type="datetimeFigureOut">
              <a:rPr lang="cs-CZ" smtClean="0"/>
              <a:t>02.12.2020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8A61D4-260E-421F-961B-AAC0AE54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DFDE30-48D0-4AF2-AF35-FCCE48B1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2ED4-FF2F-4757-9F33-2775352AE2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77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6F067-7228-4111-92DC-B8694071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9F877B-011D-45A7-BDF4-0D7072D09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0BB729-6650-49C2-868C-464678D48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39F96A-419E-43ED-A167-EFDC862E8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ACCAEB-523B-4C1A-9254-498076188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C3CFE70-1C61-4999-9C81-045FE0E4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ED7-7BB0-42ED-A58C-24EF38B1FBE0}" type="datetimeFigureOut">
              <a:rPr lang="cs-CZ" smtClean="0"/>
              <a:t>02.12.2020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C19101-FABC-4938-B386-04DD4A4B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FCB7994-F8B3-4AA8-B2A4-04E181A7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2ED4-FF2F-4757-9F33-2775352AE2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01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D61BC-CB49-4B96-B55D-95D4B56B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78D204-A286-4042-882A-981C6495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ED7-7BB0-42ED-A58C-24EF38B1FBE0}" type="datetimeFigureOut">
              <a:rPr lang="cs-CZ" smtClean="0"/>
              <a:t>02.12.2020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BB29CE-D86C-4250-9461-9DCAEE0D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C4BF73-ED07-483A-8ACB-C96114C0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2ED4-FF2F-4757-9F33-2775352AE2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20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536C0E-950B-404B-BB60-0D84CBBD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ED7-7BB0-42ED-A58C-24EF38B1FBE0}" type="datetimeFigureOut">
              <a:rPr lang="cs-CZ" smtClean="0"/>
              <a:t>02.12.2020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EDAA0D-7402-48D9-A032-FC9A49F5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C5DF00-796D-4505-9F8E-BF3E75D0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2ED4-FF2F-4757-9F33-2775352AE2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88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9D228-CCA8-409D-8796-76C058F41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62AB67-6951-42AC-996A-1816A61FA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2B7DB4-2FC2-410D-BFD1-DB8746E27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97DB93-6F9F-4743-8928-245C9924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ED7-7BB0-42ED-A58C-24EF38B1FBE0}" type="datetimeFigureOut">
              <a:rPr lang="cs-CZ" smtClean="0"/>
              <a:t>02.12.2020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000136-122E-4160-B1E1-23768F91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2C176C-99D7-403E-82A4-A81BDCF5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2ED4-FF2F-4757-9F33-2775352AE2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42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5FFC0-72DA-4F73-9685-434AF795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0DEAC2-0172-4FA4-A139-B9B755570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31FB2F-70A6-4C87-92EB-966B026BA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1ED069-DFA2-46E8-BD5A-CF24BF05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ED7-7BB0-42ED-A58C-24EF38B1FBE0}" type="datetimeFigureOut">
              <a:rPr lang="cs-CZ" smtClean="0"/>
              <a:t>02.12.2020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32C861-5690-4890-95D5-B629B91A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F1962A-810D-4D38-BAAA-310AB863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2ED4-FF2F-4757-9F33-2775352AE2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85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E41ADB-7587-4924-BC6D-4BAE6081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C1626F-1D8F-47B4-A215-AE46E9B5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D45999-A024-475C-A13E-675C89A05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6FED7-7BB0-42ED-A58C-24EF38B1FBE0}" type="datetimeFigureOut">
              <a:rPr lang="cs-CZ" smtClean="0"/>
              <a:t>02.12.2020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C3865E-D36F-4168-9BA9-B78D45304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C184F0-121A-4589-9CC1-E1E1F111D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82ED4-FF2F-4757-9F33-2775352AE2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62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8C4B5-20C8-4C7E-B41A-9B2A4B076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2368" y="664860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dirty="0"/>
              <a:t>VÝTVARNÝ KROUŽEK</a:t>
            </a:r>
          </a:p>
        </p:txBody>
      </p:sp>
      <p:pic>
        <p:nvPicPr>
          <p:cNvPr id="7" name="Obrázek 6" descr="Obsah obrázku květina, váza, stůl, barevné&#10;&#10;Popis byl vytvořen automaticky">
            <a:extLst>
              <a:ext uri="{FF2B5EF4-FFF2-40B4-BE49-F238E27FC236}">
                <a16:creationId xmlns:a16="http://schemas.microsoft.com/office/drawing/2014/main" id="{AF6412BA-E0EE-4F63-95E9-8A1853A5F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40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7533546C-4517-40D5-B1DD-2B16EEFA9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3539" y="2443313"/>
            <a:ext cx="890280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cs-CZ" sz="2800" b="1" i="1" dirty="0"/>
              <a:t>Pedagogická</a:t>
            </a:r>
            <a:r>
              <a:rPr lang="en-US" sz="2800" b="1" i="1" dirty="0"/>
              <a:t> </a:t>
            </a:r>
            <a:r>
              <a:rPr lang="cs-CZ" sz="2800" b="1" i="1" dirty="0"/>
              <a:t>praxe</a:t>
            </a:r>
            <a:r>
              <a:rPr lang="en-US" sz="2800" b="1" i="1" dirty="0"/>
              <a:t> v </a:t>
            </a:r>
            <a:r>
              <a:rPr lang="cs-CZ" sz="2800" b="1" i="1" dirty="0"/>
              <a:t>mimoškolních</a:t>
            </a:r>
            <a:r>
              <a:rPr lang="en-US" sz="2800" b="1" i="1" dirty="0"/>
              <a:t> </a:t>
            </a:r>
            <a:r>
              <a:rPr lang="cs-CZ" sz="2800" b="1" i="1" dirty="0"/>
              <a:t>aktivitách</a:t>
            </a:r>
            <a:r>
              <a:rPr lang="en-US" sz="2800" b="1" i="1" dirty="0"/>
              <a:t> 1. </a:t>
            </a:r>
            <a:r>
              <a:rPr lang="cs-CZ" sz="2800" b="1" i="1" dirty="0"/>
              <a:t>stupně</a:t>
            </a:r>
            <a:r>
              <a:rPr lang="en-US" sz="2800" b="1" i="1" dirty="0"/>
              <a:t> ZŠ </a:t>
            </a:r>
          </a:p>
          <a:p>
            <a:r>
              <a:rPr lang="en-US" sz="3200" b="1" i="1" dirty="0"/>
              <a:t>PEDAGOGICKÁ FAKULTA UNIVERZITY KARLOVY </a:t>
            </a:r>
          </a:p>
          <a:p>
            <a:pPr algn="r"/>
            <a:r>
              <a:rPr lang="en-US" sz="2000" dirty="0"/>
              <a:t>	</a:t>
            </a:r>
            <a:endParaRPr lang="cs-CZ" sz="2000" dirty="0"/>
          </a:p>
          <a:p>
            <a:pPr algn="r"/>
            <a:r>
              <a:rPr lang="en-US" sz="2000" dirty="0"/>
              <a:t>								</a:t>
            </a:r>
            <a:r>
              <a:rPr lang="cs-CZ" sz="2000" dirty="0"/>
              <a:t>			</a:t>
            </a:r>
            <a:r>
              <a:rPr lang="en-US" i="1" dirty="0"/>
              <a:t>Eliška Kubálková</a:t>
            </a:r>
          </a:p>
          <a:p>
            <a:pPr algn="r"/>
            <a:r>
              <a:rPr lang="en-US" i="1" dirty="0"/>
              <a:t>1. </a:t>
            </a:r>
            <a:r>
              <a:rPr lang="cs-CZ" i="1" dirty="0"/>
              <a:t>ročník</a:t>
            </a:r>
            <a:r>
              <a:rPr lang="en-US" i="1" dirty="0"/>
              <a:t> – </a:t>
            </a:r>
            <a:r>
              <a:rPr lang="cs-CZ" i="1" dirty="0"/>
              <a:t>Učitelství</a:t>
            </a:r>
            <a:r>
              <a:rPr lang="en-US" i="1" dirty="0"/>
              <a:t> pro 1. </a:t>
            </a:r>
            <a:r>
              <a:rPr lang="cs-CZ" i="1" dirty="0"/>
              <a:t>stupeň</a:t>
            </a:r>
            <a:r>
              <a:rPr lang="en-US" i="1" dirty="0"/>
              <a:t> ZŠ,  </a:t>
            </a:r>
            <a:r>
              <a:rPr lang="cs-CZ" i="1" dirty="0"/>
              <a:t>kombinovaná</a:t>
            </a:r>
            <a:r>
              <a:rPr lang="en-US" i="1" dirty="0"/>
              <a:t> forma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algn="l"/>
            <a:r>
              <a:rPr lang="cs-CZ" sz="2000" i="1" dirty="0"/>
              <a:t>						</a:t>
            </a:r>
          </a:p>
          <a:p>
            <a:pPr algn="r"/>
            <a:r>
              <a:rPr lang="cs-CZ" sz="1600" i="1" dirty="0"/>
              <a:t>listopad</a:t>
            </a:r>
            <a:r>
              <a:rPr lang="en-US" sz="1600" i="1" dirty="0"/>
              <a:t> 2020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F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1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4BF9B-C32E-44DE-A07D-54489DB4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100" b="1" i="1" dirty="0"/>
              <a:t>Mateřská</a:t>
            </a:r>
            <a:r>
              <a:rPr lang="en-US" sz="3100" b="1" i="1" dirty="0"/>
              <a:t> </a:t>
            </a:r>
            <a:r>
              <a:rPr lang="cs-CZ" sz="3100" b="1" i="1" dirty="0"/>
              <a:t>škola</a:t>
            </a:r>
            <a:r>
              <a:rPr lang="en-US" sz="3100" b="1" i="1" dirty="0"/>
              <a:t>, </a:t>
            </a:r>
            <a:r>
              <a:rPr lang="cs-CZ" sz="3100" b="1" i="1" dirty="0"/>
              <a:t>Základní</a:t>
            </a:r>
            <a:r>
              <a:rPr lang="en-US" sz="3100" b="1" i="1" dirty="0"/>
              <a:t> </a:t>
            </a:r>
            <a:r>
              <a:rPr lang="cs-CZ" sz="3100" b="1" i="1" dirty="0"/>
              <a:t>škola</a:t>
            </a:r>
            <a:r>
              <a:rPr lang="en-US" sz="3100" b="1" i="1" dirty="0"/>
              <a:t> a </a:t>
            </a:r>
            <a:r>
              <a:rPr lang="cs-CZ" sz="3100" b="1" i="1" dirty="0"/>
              <a:t>Praktická</a:t>
            </a:r>
            <a:r>
              <a:rPr lang="en-US" sz="3100" b="1" i="1" dirty="0"/>
              <a:t> </a:t>
            </a:r>
            <a:r>
              <a:rPr lang="cs-CZ" sz="3100" b="1" i="1" dirty="0"/>
              <a:t>škola</a:t>
            </a:r>
            <a:r>
              <a:rPr lang="en-US" sz="3100" b="1" i="1" dirty="0"/>
              <a:t> </a:t>
            </a:r>
            <a:r>
              <a:rPr lang="cs-CZ" sz="3100" b="1" i="1" dirty="0"/>
              <a:t>Strakonice</a:t>
            </a:r>
            <a:r>
              <a:rPr lang="en-US" sz="3100" b="1" i="1" dirty="0"/>
              <a:t>, </a:t>
            </a:r>
            <a:r>
              <a:rPr lang="cs-CZ" sz="3100" b="1" i="1" dirty="0"/>
              <a:t>Plánkova</a:t>
            </a:r>
            <a:r>
              <a:rPr lang="en-US" sz="3100" b="1" i="1" dirty="0"/>
              <a:t> 430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A5319D7A-53DE-46EC-B28C-8E1C43349851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+mn-lt"/>
                <a:ea typeface="+mn-ea"/>
                <a:cs typeface="+mn-cs"/>
              </a:rPr>
              <a:t>3 </a:t>
            </a:r>
            <a:r>
              <a:rPr lang="cs-CZ" sz="2400" i="1" dirty="0">
                <a:latin typeface="+mn-lt"/>
                <a:ea typeface="+mn-ea"/>
                <a:cs typeface="+mn-cs"/>
              </a:rPr>
              <a:t>části</a:t>
            </a:r>
            <a:r>
              <a:rPr lang="en-US" sz="2400" i="1" dirty="0">
                <a:latin typeface="+mn-lt"/>
                <a:ea typeface="+mn-ea"/>
                <a:cs typeface="+mn-cs"/>
              </a:rPr>
              <a:t> – </a:t>
            </a:r>
            <a:r>
              <a:rPr lang="cs-CZ" sz="2400" i="1" dirty="0">
                <a:latin typeface="+mn-lt"/>
                <a:ea typeface="+mn-ea"/>
                <a:cs typeface="+mn-cs"/>
              </a:rPr>
              <a:t>mateřská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škola</a:t>
            </a:r>
            <a:r>
              <a:rPr lang="en-US" sz="2400" i="1" dirty="0">
                <a:latin typeface="+mn-lt"/>
                <a:ea typeface="+mn-ea"/>
                <a:cs typeface="+mn-cs"/>
              </a:rPr>
              <a:t>, </a:t>
            </a:r>
            <a:r>
              <a:rPr lang="cs-CZ" sz="2400" i="1" dirty="0">
                <a:latin typeface="+mn-lt"/>
                <a:ea typeface="+mn-ea"/>
                <a:cs typeface="+mn-cs"/>
              </a:rPr>
              <a:t>základní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škola</a:t>
            </a:r>
            <a:r>
              <a:rPr lang="en-US" sz="2400" i="1" dirty="0">
                <a:latin typeface="+mn-lt"/>
                <a:ea typeface="+mn-ea"/>
                <a:cs typeface="+mn-cs"/>
              </a:rPr>
              <a:t> a </a:t>
            </a:r>
            <a:r>
              <a:rPr lang="cs-CZ" sz="2400" i="1" dirty="0">
                <a:latin typeface="+mn-lt"/>
                <a:ea typeface="+mn-ea"/>
                <a:cs typeface="+mn-cs"/>
              </a:rPr>
              <a:t>praktická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škola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i="1" dirty="0">
                <a:latin typeface="+mn-lt"/>
                <a:ea typeface="+mn-ea"/>
                <a:cs typeface="+mn-cs"/>
              </a:rPr>
              <a:t>Součástí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školy</a:t>
            </a:r>
            <a:r>
              <a:rPr lang="en-US" sz="2400" i="1" dirty="0">
                <a:latin typeface="+mn-lt"/>
                <a:ea typeface="+mn-ea"/>
                <a:cs typeface="+mn-cs"/>
              </a:rPr>
              <a:t> je SPC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i="1" dirty="0">
                <a:latin typeface="+mn-lt"/>
                <a:ea typeface="+mn-ea"/>
                <a:cs typeface="+mn-cs"/>
              </a:rPr>
              <a:t>Děti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podle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základního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vzdělávání</a:t>
            </a:r>
            <a:r>
              <a:rPr lang="en-US" sz="2400" i="1" dirty="0">
                <a:latin typeface="+mn-lt"/>
                <a:ea typeface="+mn-ea"/>
                <a:cs typeface="+mn-cs"/>
              </a:rPr>
              <a:t> a </a:t>
            </a:r>
            <a:r>
              <a:rPr lang="cs-CZ" sz="2400" i="1" dirty="0">
                <a:latin typeface="+mn-lt"/>
                <a:ea typeface="+mn-ea"/>
                <a:cs typeface="+mn-cs"/>
              </a:rPr>
              <a:t>podle</a:t>
            </a:r>
            <a:r>
              <a:rPr lang="en-US" sz="2400" i="1" dirty="0">
                <a:latin typeface="+mn-lt"/>
                <a:ea typeface="+mn-ea"/>
                <a:cs typeface="+mn-cs"/>
              </a:rPr>
              <a:t> § 16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2000" i="1" dirty="0"/>
          </a:p>
        </p:txBody>
      </p:sp>
      <p:pic>
        <p:nvPicPr>
          <p:cNvPr id="20" name="Zástupný obsah 6" descr="Obsah obrázku květina, stůl&#10;&#10;Popis byl vytvořen automaticky">
            <a:extLst>
              <a:ext uri="{FF2B5EF4-FFF2-40B4-BE49-F238E27FC236}">
                <a16:creationId xmlns:a16="http://schemas.microsoft.com/office/drawing/2014/main" id="{C92B21DD-5D5D-48BB-B3AE-C2024EB2F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r="3150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39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5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47E24-92E0-42A5-956D-E1A143F5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b="1" i="1" dirty="0"/>
              <a:t>Základní</a:t>
            </a:r>
            <a:r>
              <a:rPr lang="en-US" b="1" i="1" dirty="0"/>
              <a:t> </a:t>
            </a:r>
            <a:r>
              <a:rPr lang="cs-CZ" b="1" i="1" dirty="0"/>
              <a:t>informace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7947E24-92E0-42A5-956D-E1A143F50334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i="1" dirty="0">
                <a:latin typeface="+mn-lt"/>
                <a:ea typeface="+mn-ea"/>
                <a:cs typeface="+mn-cs"/>
              </a:rPr>
              <a:t>Kroužek</a:t>
            </a:r>
            <a:r>
              <a:rPr lang="en-US" sz="2800" i="1" dirty="0">
                <a:latin typeface="+mn-lt"/>
                <a:ea typeface="+mn-ea"/>
                <a:cs typeface="+mn-cs"/>
              </a:rPr>
              <a:t> se </a:t>
            </a:r>
            <a:r>
              <a:rPr lang="cs-CZ" sz="2800" i="1" dirty="0">
                <a:latin typeface="+mn-lt"/>
                <a:ea typeface="+mn-ea"/>
                <a:cs typeface="+mn-cs"/>
              </a:rPr>
              <a:t>koná</a:t>
            </a:r>
            <a:r>
              <a:rPr lang="en-US" sz="2800" i="1" dirty="0">
                <a:latin typeface="+mn-lt"/>
                <a:ea typeface="+mn-ea"/>
                <a:cs typeface="+mn-cs"/>
              </a:rPr>
              <a:t> 1-2krát </a:t>
            </a:r>
            <a:r>
              <a:rPr lang="cs-CZ" sz="2800" i="1" dirty="0">
                <a:latin typeface="+mn-lt"/>
                <a:ea typeface="+mn-ea"/>
                <a:cs typeface="+mn-cs"/>
              </a:rPr>
              <a:t>týdně</a:t>
            </a:r>
            <a:r>
              <a:rPr lang="en-US" sz="2800" i="1" dirty="0">
                <a:latin typeface="+mn-lt"/>
                <a:ea typeface="+mn-ea"/>
                <a:cs typeface="+mn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i="1" dirty="0">
                <a:latin typeface="+mn-lt"/>
                <a:ea typeface="+mn-ea"/>
                <a:cs typeface="+mn-cs"/>
              </a:rPr>
              <a:t>     (</a:t>
            </a:r>
            <a:r>
              <a:rPr lang="cs-CZ" sz="2800" i="1" dirty="0">
                <a:latin typeface="+mn-lt"/>
                <a:ea typeface="+mn-ea"/>
                <a:cs typeface="+mn-cs"/>
              </a:rPr>
              <a:t>převážně</a:t>
            </a:r>
            <a:r>
              <a:rPr lang="en-US" sz="2800" i="1" dirty="0">
                <a:latin typeface="+mn-lt"/>
                <a:ea typeface="+mn-ea"/>
                <a:cs typeface="+mn-cs"/>
              </a:rPr>
              <a:t> </a:t>
            </a:r>
            <a:r>
              <a:rPr lang="cs-CZ" sz="2800" i="1" dirty="0">
                <a:latin typeface="+mn-lt"/>
                <a:ea typeface="+mn-ea"/>
                <a:cs typeface="+mn-cs"/>
              </a:rPr>
              <a:t>úterý</a:t>
            </a:r>
            <a:r>
              <a:rPr lang="en-US" sz="2800" i="1" dirty="0">
                <a:latin typeface="+mn-lt"/>
                <a:ea typeface="+mn-ea"/>
                <a:cs typeface="+mn-cs"/>
              </a:rPr>
              <a:t>, </a:t>
            </a:r>
            <a:r>
              <a:rPr lang="cs-CZ" sz="2800" i="1" dirty="0">
                <a:latin typeface="+mn-lt"/>
                <a:ea typeface="+mn-ea"/>
                <a:cs typeface="+mn-cs"/>
              </a:rPr>
              <a:t>občas</a:t>
            </a:r>
            <a:r>
              <a:rPr lang="en-US" sz="2800" i="1" dirty="0">
                <a:latin typeface="+mn-lt"/>
                <a:ea typeface="+mn-ea"/>
                <a:cs typeface="+mn-cs"/>
              </a:rPr>
              <a:t> </a:t>
            </a:r>
            <a:r>
              <a:rPr lang="cs-CZ" sz="2800" i="1" dirty="0">
                <a:latin typeface="+mn-lt"/>
                <a:ea typeface="+mn-ea"/>
                <a:cs typeface="+mn-cs"/>
              </a:rPr>
              <a:t>také</a:t>
            </a:r>
            <a:r>
              <a:rPr lang="en-US" sz="2800" i="1" dirty="0">
                <a:latin typeface="+mn-lt"/>
                <a:ea typeface="+mn-ea"/>
                <a:cs typeface="+mn-cs"/>
              </a:rPr>
              <a:t> </a:t>
            </a:r>
            <a:r>
              <a:rPr lang="cs-CZ" sz="2800" i="1" dirty="0">
                <a:latin typeface="+mn-lt"/>
                <a:ea typeface="+mn-ea"/>
                <a:cs typeface="+mn-cs"/>
              </a:rPr>
              <a:t>čtvrtek</a:t>
            </a:r>
            <a:r>
              <a:rPr lang="en-US" sz="2800" i="1" dirty="0">
                <a:latin typeface="+mn-lt"/>
                <a:ea typeface="+mn-ea"/>
                <a:cs typeface="+mn-cs"/>
              </a:rPr>
              <a:t>)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latin typeface="+mn-lt"/>
                <a:ea typeface="+mn-ea"/>
                <a:cs typeface="+mn-cs"/>
              </a:rPr>
              <a:t>8 </a:t>
            </a:r>
            <a:r>
              <a:rPr lang="cs-CZ" sz="2800" i="1" dirty="0">
                <a:latin typeface="+mn-lt"/>
                <a:ea typeface="+mn-ea"/>
                <a:cs typeface="+mn-cs"/>
              </a:rPr>
              <a:t>dětí</a:t>
            </a:r>
            <a:r>
              <a:rPr lang="en-US" sz="2800" i="1" dirty="0">
                <a:latin typeface="+mn-lt"/>
                <a:ea typeface="+mn-ea"/>
                <a:cs typeface="+mn-cs"/>
              </a:rPr>
              <a:t> </a:t>
            </a:r>
            <a:r>
              <a:rPr lang="cs-CZ" sz="2800" i="1" dirty="0">
                <a:latin typeface="+mn-lt"/>
                <a:ea typeface="+mn-ea"/>
                <a:cs typeface="+mn-cs"/>
              </a:rPr>
              <a:t>ve</a:t>
            </a:r>
            <a:r>
              <a:rPr lang="en-US" sz="2800" i="1" dirty="0">
                <a:latin typeface="+mn-lt"/>
                <a:ea typeface="+mn-ea"/>
                <a:cs typeface="+mn-cs"/>
              </a:rPr>
              <a:t> </a:t>
            </a:r>
            <a:r>
              <a:rPr lang="cs-CZ" sz="2800" i="1" dirty="0">
                <a:latin typeface="+mn-lt"/>
                <a:ea typeface="+mn-ea"/>
                <a:cs typeface="+mn-cs"/>
              </a:rPr>
              <a:t>skupině</a:t>
            </a:r>
            <a:r>
              <a:rPr lang="en-US" sz="2800" i="1" dirty="0">
                <a:latin typeface="+mn-lt"/>
                <a:ea typeface="+mn-ea"/>
                <a:cs typeface="+mn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i="1" dirty="0">
                <a:latin typeface="+mn-lt"/>
                <a:ea typeface="+mn-ea"/>
                <a:cs typeface="+mn-cs"/>
              </a:rPr>
              <a:t>    (3 </a:t>
            </a:r>
            <a:r>
              <a:rPr lang="cs-CZ" sz="2800" i="1" dirty="0">
                <a:latin typeface="+mn-lt"/>
                <a:ea typeface="+mn-ea"/>
                <a:cs typeface="+mn-cs"/>
              </a:rPr>
              <a:t>děti</a:t>
            </a:r>
            <a:r>
              <a:rPr lang="en-US" sz="2800" i="1" dirty="0">
                <a:latin typeface="+mn-lt"/>
                <a:ea typeface="+mn-ea"/>
                <a:cs typeface="+mn-cs"/>
              </a:rPr>
              <a:t> </a:t>
            </a:r>
            <a:r>
              <a:rPr lang="cs-CZ" sz="2800" i="1" dirty="0">
                <a:latin typeface="+mn-lt"/>
                <a:ea typeface="+mn-ea"/>
                <a:cs typeface="+mn-cs"/>
              </a:rPr>
              <a:t>jsou</a:t>
            </a:r>
            <a:r>
              <a:rPr lang="en-US" sz="2800" i="1" dirty="0">
                <a:latin typeface="+mn-lt"/>
                <a:ea typeface="+mn-ea"/>
                <a:cs typeface="+mn-cs"/>
              </a:rPr>
              <a:t> </a:t>
            </a:r>
            <a:r>
              <a:rPr lang="cs-CZ" sz="2800" i="1" dirty="0">
                <a:latin typeface="+mn-lt"/>
                <a:ea typeface="+mn-ea"/>
                <a:cs typeface="+mn-cs"/>
              </a:rPr>
              <a:t>vzdělávány</a:t>
            </a:r>
            <a:r>
              <a:rPr lang="en-US" sz="2800" i="1" dirty="0">
                <a:latin typeface="+mn-lt"/>
                <a:ea typeface="+mn-ea"/>
                <a:cs typeface="+mn-cs"/>
              </a:rPr>
              <a:t> </a:t>
            </a:r>
            <a:r>
              <a:rPr lang="cs-CZ" sz="2800" i="1" dirty="0">
                <a:latin typeface="+mn-lt"/>
                <a:ea typeface="+mn-ea"/>
                <a:cs typeface="+mn-cs"/>
              </a:rPr>
              <a:t>podle</a:t>
            </a:r>
            <a:r>
              <a:rPr lang="en-US" sz="2800" i="1" dirty="0">
                <a:latin typeface="+mn-lt"/>
                <a:ea typeface="+mn-ea"/>
                <a:cs typeface="+mn-cs"/>
              </a:rPr>
              <a:t> §16)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i="1" dirty="0">
                <a:latin typeface="+mn-lt"/>
                <a:ea typeface="+mn-ea"/>
                <a:cs typeface="+mn-cs"/>
              </a:rPr>
              <a:t>Doba</a:t>
            </a:r>
            <a:r>
              <a:rPr lang="en-US" sz="2800" i="1" dirty="0">
                <a:latin typeface="+mn-lt"/>
                <a:ea typeface="+mn-ea"/>
                <a:cs typeface="+mn-cs"/>
              </a:rPr>
              <a:t> </a:t>
            </a:r>
            <a:r>
              <a:rPr lang="cs-CZ" sz="2800" i="1" dirty="0">
                <a:latin typeface="+mn-lt"/>
                <a:ea typeface="+mn-ea"/>
                <a:cs typeface="+mn-cs"/>
              </a:rPr>
              <a:t>trvání</a:t>
            </a:r>
            <a:r>
              <a:rPr lang="en-US" sz="2800" i="1" dirty="0">
                <a:latin typeface="+mn-lt"/>
                <a:ea typeface="+mn-ea"/>
                <a:cs typeface="+mn-cs"/>
              </a:rPr>
              <a:t> je 45-60 </a:t>
            </a:r>
            <a:r>
              <a:rPr lang="cs-CZ" sz="2800" i="1" dirty="0">
                <a:latin typeface="+mn-lt"/>
                <a:ea typeface="+mn-ea"/>
                <a:cs typeface="+mn-cs"/>
              </a:rPr>
              <a:t>minut</a:t>
            </a:r>
          </a:p>
          <a:p>
            <a:pPr marL="685800" lvl="1"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	</a:t>
            </a:r>
          </a:p>
        </p:txBody>
      </p:sp>
      <p:pic>
        <p:nvPicPr>
          <p:cNvPr id="7" name="Zástupný obsah 6" descr="Obsah obrázku květina, stůl&#10;&#10;Popis byl vytvořen automaticky">
            <a:extLst>
              <a:ext uri="{FF2B5EF4-FFF2-40B4-BE49-F238E27FC236}">
                <a16:creationId xmlns:a16="http://schemas.microsoft.com/office/drawing/2014/main" id="{09B813E4-B6BA-4F8E-8B83-63F8F99E7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r="31506"/>
          <a:stretch/>
        </p:blipFill>
        <p:spPr>
          <a:xfrm flipH="1"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39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59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b="1" i="1" dirty="0"/>
              <a:t>Organizace</a:t>
            </a: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DCB72427-D82C-4B84-B758-51E4EFCA6CE4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i="1" dirty="0">
                <a:latin typeface="+mn-lt"/>
                <a:ea typeface="+mn-ea"/>
                <a:cs typeface="+mn-cs"/>
              </a:rPr>
              <a:t>Každé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dítě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má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své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pracovní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místo</a:t>
            </a:r>
            <a:r>
              <a:rPr lang="en-US" sz="2400" i="1" dirty="0">
                <a:latin typeface="+mn-lt"/>
                <a:ea typeface="+mn-ea"/>
                <a:cs typeface="+mn-cs"/>
              </a:rPr>
              <a:t> a </a:t>
            </a:r>
            <a:r>
              <a:rPr lang="cs-CZ" sz="2400" i="1" dirty="0">
                <a:latin typeface="+mn-lt"/>
                <a:ea typeface="+mn-ea"/>
                <a:cs typeface="+mn-cs"/>
              </a:rPr>
              <a:t>pomůcky</a:t>
            </a:r>
          </a:p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i="1" dirty="0">
                <a:latin typeface="+mn-lt"/>
                <a:ea typeface="+mn-ea"/>
                <a:cs typeface="+mn-cs"/>
              </a:rPr>
              <a:t>Tvoříme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výrobky</a:t>
            </a:r>
            <a:r>
              <a:rPr lang="en-US" sz="2400" i="1" dirty="0">
                <a:latin typeface="+mn-lt"/>
                <a:ea typeface="+mn-ea"/>
                <a:cs typeface="+mn-cs"/>
              </a:rPr>
              <a:t> , </a:t>
            </a:r>
            <a:r>
              <a:rPr lang="cs-CZ" sz="2400" i="1" dirty="0">
                <a:latin typeface="+mn-lt"/>
                <a:ea typeface="+mn-ea"/>
                <a:cs typeface="+mn-cs"/>
              </a:rPr>
              <a:t>které</a:t>
            </a:r>
            <a:r>
              <a:rPr lang="en-US" sz="2400" i="1" dirty="0">
                <a:latin typeface="+mn-lt"/>
                <a:ea typeface="+mn-ea"/>
                <a:cs typeface="+mn-cs"/>
              </a:rPr>
              <a:t> se </a:t>
            </a:r>
            <a:r>
              <a:rPr lang="cs-CZ" sz="2400" i="1" dirty="0">
                <a:latin typeface="+mn-lt"/>
                <a:ea typeface="+mn-ea"/>
                <a:cs typeface="+mn-cs"/>
              </a:rPr>
              <a:t>týkají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buď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aktuálních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období</a:t>
            </a:r>
            <a:r>
              <a:rPr lang="en-US" sz="2400" i="1" dirty="0">
                <a:latin typeface="+mn-lt"/>
                <a:ea typeface="+mn-ea"/>
                <a:cs typeface="+mn-cs"/>
              </a:rPr>
              <a:t> (</a:t>
            </a:r>
            <a:r>
              <a:rPr lang="cs-CZ" sz="2400" i="1" dirty="0">
                <a:latin typeface="+mn-lt"/>
                <a:ea typeface="+mn-ea"/>
                <a:cs typeface="+mn-cs"/>
              </a:rPr>
              <a:t>podzim</a:t>
            </a:r>
            <a:r>
              <a:rPr lang="en-US" sz="2400" i="1" dirty="0">
                <a:latin typeface="+mn-lt"/>
                <a:ea typeface="+mn-ea"/>
                <a:cs typeface="+mn-cs"/>
              </a:rPr>
              <a:t>, </a:t>
            </a:r>
            <a:r>
              <a:rPr lang="cs-CZ" sz="2400" i="1" dirty="0">
                <a:latin typeface="+mn-lt"/>
                <a:ea typeface="+mn-ea"/>
                <a:cs typeface="+mn-cs"/>
              </a:rPr>
              <a:t>Vánoce</a:t>
            </a:r>
            <a:r>
              <a:rPr lang="en-US" sz="2400" i="1" dirty="0">
                <a:latin typeface="+mn-lt"/>
                <a:ea typeface="+mn-ea"/>
                <a:cs typeface="+mn-cs"/>
              </a:rPr>
              <a:t>, Den </a:t>
            </a:r>
            <a:r>
              <a:rPr lang="cs-CZ" sz="2400" i="1" dirty="0">
                <a:latin typeface="+mn-lt"/>
                <a:ea typeface="+mn-ea"/>
                <a:cs typeface="+mn-cs"/>
              </a:rPr>
              <a:t>matek</a:t>
            </a:r>
            <a:r>
              <a:rPr lang="en-US" sz="2400" i="1" dirty="0">
                <a:latin typeface="+mn-lt"/>
                <a:ea typeface="+mn-ea"/>
                <a:cs typeface="+mn-cs"/>
              </a:rPr>
              <a:t>…) </a:t>
            </a:r>
            <a:r>
              <a:rPr lang="cs-CZ" sz="2400" i="1" dirty="0">
                <a:latin typeface="+mn-lt"/>
                <a:ea typeface="+mn-ea"/>
                <a:cs typeface="+mn-cs"/>
              </a:rPr>
              <a:t>nebo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různých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témat</a:t>
            </a:r>
            <a:r>
              <a:rPr lang="en-US" sz="2400" i="1" dirty="0">
                <a:latin typeface="+mn-lt"/>
                <a:ea typeface="+mn-ea"/>
                <a:cs typeface="+mn-cs"/>
              </a:rPr>
              <a:t> (</a:t>
            </a:r>
            <a:r>
              <a:rPr lang="cs-CZ" sz="2400" i="1" dirty="0">
                <a:latin typeface="+mn-lt"/>
                <a:ea typeface="+mn-ea"/>
                <a:cs typeface="+mn-cs"/>
              </a:rPr>
              <a:t>farma</a:t>
            </a:r>
            <a:r>
              <a:rPr lang="en-US" sz="2400" i="1" dirty="0">
                <a:latin typeface="+mn-lt"/>
                <a:ea typeface="+mn-ea"/>
                <a:cs typeface="+mn-cs"/>
              </a:rPr>
              <a:t>, </a:t>
            </a:r>
            <a:r>
              <a:rPr lang="cs-CZ" sz="2400" i="1" dirty="0">
                <a:latin typeface="+mn-lt"/>
                <a:ea typeface="+mn-ea"/>
                <a:cs typeface="+mn-cs"/>
              </a:rPr>
              <a:t>zvířata</a:t>
            </a:r>
            <a:r>
              <a:rPr lang="en-US" sz="2400" i="1" dirty="0">
                <a:latin typeface="+mn-lt"/>
                <a:ea typeface="+mn-ea"/>
                <a:cs typeface="+mn-cs"/>
              </a:rPr>
              <a:t>, </a:t>
            </a:r>
            <a:r>
              <a:rPr lang="cs-CZ" sz="2400" i="1" dirty="0">
                <a:latin typeface="+mn-lt"/>
                <a:ea typeface="+mn-ea"/>
                <a:cs typeface="+mn-cs"/>
              </a:rPr>
              <a:t>povolání</a:t>
            </a:r>
            <a:r>
              <a:rPr lang="en-US" sz="2400" i="1" dirty="0">
                <a:latin typeface="+mn-lt"/>
                <a:ea typeface="+mn-ea"/>
                <a:cs typeface="+mn-cs"/>
              </a:rPr>
              <a:t>,…)</a:t>
            </a:r>
          </a:p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i="1" dirty="0">
                <a:latin typeface="+mn-lt"/>
                <a:ea typeface="+mn-ea"/>
                <a:cs typeface="+mn-cs"/>
              </a:rPr>
              <a:t>Tvoření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podle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své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fantazie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</a:p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i="1" dirty="0">
                <a:latin typeface="+mn-lt"/>
                <a:ea typeface="+mn-ea"/>
                <a:cs typeface="+mn-cs"/>
              </a:rPr>
              <a:t>Ukazujeme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si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jednotlivý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pracovní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postup</a:t>
            </a:r>
          </a:p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i="1" dirty="0">
                <a:latin typeface="+mn-lt"/>
                <a:ea typeface="+mn-ea"/>
                <a:cs typeface="+mn-cs"/>
              </a:rPr>
              <a:t>Ukázka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práce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</a:p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i="1" dirty="0">
                <a:latin typeface="+mn-lt"/>
                <a:ea typeface="+mn-ea"/>
                <a:cs typeface="+mn-cs"/>
              </a:rPr>
              <a:t>Během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kroužku</a:t>
            </a:r>
            <a:r>
              <a:rPr lang="en-US" sz="2400" i="1" dirty="0">
                <a:latin typeface="+mn-lt"/>
                <a:ea typeface="+mn-ea"/>
                <a:cs typeface="+mn-cs"/>
              </a:rPr>
              <a:t> mi </a:t>
            </a:r>
            <a:r>
              <a:rPr lang="cs-CZ" sz="2400" i="1" dirty="0">
                <a:latin typeface="+mn-lt"/>
                <a:ea typeface="+mn-ea"/>
                <a:cs typeface="+mn-cs"/>
              </a:rPr>
              <a:t>pomáhá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jedna</a:t>
            </a:r>
            <a:r>
              <a:rPr lang="en-US" sz="2400" i="1" dirty="0">
                <a:latin typeface="+mn-lt"/>
                <a:ea typeface="+mn-ea"/>
                <a:cs typeface="+mn-cs"/>
              </a:rPr>
              <a:t> </a:t>
            </a:r>
            <a:r>
              <a:rPr lang="cs-CZ" sz="2400" i="1" dirty="0">
                <a:latin typeface="+mn-lt"/>
                <a:ea typeface="+mn-ea"/>
                <a:cs typeface="+mn-cs"/>
              </a:rPr>
              <a:t>asistentka</a:t>
            </a:r>
          </a:p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  <a:ea typeface="+mn-ea"/>
              <a:cs typeface="+mn-cs"/>
            </a:endParaRPr>
          </a:p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  <a:ea typeface="+mn-ea"/>
              <a:cs typeface="+mn-cs"/>
            </a:endParaRPr>
          </a:p>
        </p:txBody>
      </p:sp>
      <p:pic>
        <p:nvPicPr>
          <p:cNvPr id="16" name="Zástupný obsah 6" descr="Obsah obrázku květina, stůl&#10;&#10;Popis byl vytvořen automaticky">
            <a:extLst>
              <a:ext uri="{FF2B5EF4-FFF2-40B4-BE49-F238E27FC236}">
                <a16:creationId xmlns:a16="http://schemas.microsoft.com/office/drawing/2014/main" id="{E4EB671C-888C-4883-A3BC-BDE289BB6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r="31506"/>
          <a:stretch/>
        </p:blipFill>
        <p:spPr>
          <a:xfrm flipH="1"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39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98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8">
            <a:extLst>
              <a:ext uri="{FF2B5EF4-FFF2-40B4-BE49-F238E27FC236}">
                <a16:creationId xmlns:a16="http://schemas.microsoft.com/office/drawing/2014/main" id="{FC0DF82D-82C3-49A9-BE84-8E5C5ECA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Výrobky </a:t>
            </a:r>
            <a:r>
              <a:rPr lang="cs-CZ" dirty="0">
                <a:sym typeface="Wingdings" panose="05000000000000000000" pitchFamily="2" charset="2"/>
              </a:rPr>
              <a:t> </a:t>
            </a:r>
            <a:endParaRPr lang="cs-CZ" dirty="0"/>
          </a:p>
        </p:txBody>
      </p:sp>
      <p:pic>
        <p:nvPicPr>
          <p:cNvPr id="26" name="Zástupný obsah 25" descr="Obsah obrázku text&#10;&#10;Popis byl vytvořen automaticky">
            <a:extLst>
              <a:ext uri="{FF2B5EF4-FFF2-40B4-BE49-F238E27FC236}">
                <a16:creationId xmlns:a16="http://schemas.microsoft.com/office/drawing/2014/main" id="{6FE8EAB4-8A93-4D3A-BBD1-BE2FC8F8A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52" y="2314807"/>
            <a:ext cx="1587400" cy="2116533"/>
          </a:xfrm>
        </p:spPr>
      </p:pic>
      <p:pic>
        <p:nvPicPr>
          <p:cNvPr id="23" name="Zástupný obsah 6" descr="Obsah obrázku květina, stůl&#10;&#10;Popis byl vytvořen automaticky">
            <a:extLst>
              <a:ext uri="{FF2B5EF4-FFF2-40B4-BE49-F238E27FC236}">
                <a16:creationId xmlns:a16="http://schemas.microsoft.com/office/drawing/2014/main" id="{AAB2A013-895E-4AE0-84B5-F0872225A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r="31506"/>
          <a:stretch/>
        </p:blipFill>
        <p:spPr>
          <a:xfrm flipH="1"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39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Obrázek 32" descr="Obsah obrázku box, podepsat&#10;&#10;Popis byl vytvořen automaticky">
            <a:extLst>
              <a:ext uri="{FF2B5EF4-FFF2-40B4-BE49-F238E27FC236}">
                <a16:creationId xmlns:a16="http://schemas.microsoft.com/office/drawing/2014/main" id="{D4949CA9-B539-43AC-9107-6B9173E9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6707" y="2579372"/>
            <a:ext cx="2116535" cy="1587401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3CFBC04E-E8D5-4749-A6C9-AA45BAD8A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0830" y="2579372"/>
            <a:ext cx="2116534" cy="1587400"/>
          </a:xfrm>
          <a:prstGeom prst="rect">
            <a:avLst/>
          </a:prstGeom>
        </p:spPr>
      </p:pic>
      <p:pic>
        <p:nvPicPr>
          <p:cNvPr id="38" name="Obrázek 37" descr="Obsah obrázku oblečení, interiér, vsedě, malé&#10;&#10;Popis byl vytvořen automaticky">
            <a:extLst>
              <a:ext uri="{FF2B5EF4-FFF2-40B4-BE49-F238E27FC236}">
                <a16:creationId xmlns:a16="http://schemas.microsoft.com/office/drawing/2014/main" id="{EEEA18EC-7340-441D-BF90-3B0CF95A1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32" y="4631029"/>
            <a:ext cx="1587400" cy="2116534"/>
          </a:xfrm>
          <a:prstGeom prst="rect">
            <a:avLst/>
          </a:prstGeom>
        </p:spPr>
      </p:pic>
      <p:pic>
        <p:nvPicPr>
          <p:cNvPr id="42" name="Obrázek 41" descr="Obsah obrázku oblečení, košile, vsedě, šaty&#10;&#10;Popis byl vytvořen automaticky">
            <a:extLst>
              <a:ext uri="{FF2B5EF4-FFF2-40B4-BE49-F238E27FC236}">
                <a16:creationId xmlns:a16="http://schemas.microsoft.com/office/drawing/2014/main" id="{EC7F507D-E1FB-4972-95C3-28964EABD3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73" y="4631027"/>
            <a:ext cx="1624821" cy="2166427"/>
          </a:xfrm>
          <a:prstGeom prst="rect">
            <a:avLst/>
          </a:prstGeom>
        </p:spPr>
      </p:pic>
      <p:pic>
        <p:nvPicPr>
          <p:cNvPr id="49" name="Obrázek 48" descr="Obsah obrázku interiér, stůl, vsedě, zakryté&#10;&#10;Popis byl vytvořen automaticky">
            <a:extLst>
              <a:ext uri="{FF2B5EF4-FFF2-40B4-BE49-F238E27FC236}">
                <a16:creationId xmlns:a16="http://schemas.microsoft.com/office/drawing/2014/main" id="{1B9B8DDC-4BE4-4776-A78F-0992401EC6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67" y="4631026"/>
            <a:ext cx="2672860" cy="2004645"/>
          </a:xfrm>
          <a:prstGeom prst="rect">
            <a:avLst/>
          </a:prstGeom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id="{0B44C7A3-10B8-4C73-B1F7-B07E1EB95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19" y="2673204"/>
            <a:ext cx="1866313" cy="1399735"/>
          </a:xfrm>
          <a:prstGeom prst="rect">
            <a:avLst/>
          </a:prstGeom>
        </p:spPr>
      </p:pic>
      <p:sp>
        <p:nvSpPr>
          <p:cNvPr id="52" name="Ovál 51">
            <a:extLst>
              <a:ext uri="{FF2B5EF4-FFF2-40B4-BE49-F238E27FC236}">
                <a16:creationId xmlns:a16="http://schemas.microsoft.com/office/drawing/2014/main" id="{DDD37DAF-D79F-4742-A081-EAF1CE0A3A86}"/>
              </a:ext>
            </a:extLst>
          </p:cNvPr>
          <p:cNvSpPr/>
          <p:nvPr/>
        </p:nvSpPr>
        <p:spPr>
          <a:xfrm>
            <a:off x="5263785" y="3154508"/>
            <a:ext cx="196111" cy="19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E6F01B53-42F4-445A-A86B-05289B1C9984}"/>
              </a:ext>
            </a:extLst>
          </p:cNvPr>
          <p:cNvSpPr/>
          <p:nvPr/>
        </p:nvSpPr>
        <p:spPr>
          <a:xfrm>
            <a:off x="5486329" y="3307493"/>
            <a:ext cx="196111" cy="19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87554660-068E-46C5-8137-1418C1422E89}"/>
              </a:ext>
            </a:extLst>
          </p:cNvPr>
          <p:cNvSpPr/>
          <p:nvPr/>
        </p:nvSpPr>
        <p:spPr>
          <a:xfrm>
            <a:off x="5126713" y="3429000"/>
            <a:ext cx="196111" cy="19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D526CFEB-CFC5-40CD-83F3-D519E9AA70B7}"/>
              </a:ext>
            </a:extLst>
          </p:cNvPr>
          <p:cNvSpPr/>
          <p:nvPr/>
        </p:nvSpPr>
        <p:spPr>
          <a:xfrm>
            <a:off x="5713692" y="2975382"/>
            <a:ext cx="196111" cy="19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7B46479E-EC13-4506-A9E2-6DE64104A350}"/>
              </a:ext>
            </a:extLst>
          </p:cNvPr>
          <p:cNvSpPr/>
          <p:nvPr/>
        </p:nvSpPr>
        <p:spPr>
          <a:xfrm>
            <a:off x="6101219" y="3128688"/>
            <a:ext cx="196111" cy="19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4C722F9C-0A24-4B09-ACA6-6B2DB8C2C3D8}"/>
              </a:ext>
            </a:extLst>
          </p:cNvPr>
          <p:cNvSpPr/>
          <p:nvPr/>
        </p:nvSpPr>
        <p:spPr>
          <a:xfrm>
            <a:off x="6062059" y="2817040"/>
            <a:ext cx="196111" cy="19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21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6" descr="Obsah obrázku květina, stůl&#10;&#10;Popis byl vytvořen automaticky">
            <a:extLst>
              <a:ext uri="{FF2B5EF4-FFF2-40B4-BE49-F238E27FC236}">
                <a16:creationId xmlns:a16="http://schemas.microsoft.com/office/drawing/2014/main" id="{A2A74D0D-5A3C-4CA6-93FA-2E23B906B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2" r="8573" b="3144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136A72-401D-491E-BF7B-7AE0AE3A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6600" dirty="0"/>
              <a:t>Děkuji</a:t>
            </a:r>
            <a:r>
              <a:rPr lang="en-US" sz="6600" dirty="0"/>
              <a:t> za</a:t>
            </a:r>
            <a:r>
              <a:rPr lang="cs-CZ" sz="6600" dirty="0"/>
              <a:t> pozornost </a:t>
            </a:r>
            <a:r>
              <a:rPr lang="cs-CZ" sz="6600" dirty="0">
                <a:sym typeface="Wingdings" panose="05000000000000000000" pitchFamily="2" charset="2"/>
              </a:rPr>
              <a:t> </a:t>
            </a:r>
            <a:endParaRPr lang="en-US" sz="66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24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43D43-2CB8-46FB-9B19-6DA71F14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 i="1" dirty="0"/>
              <a:t>Zdroje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028F12-BA32-44ED-A1D6-B92E7EEF0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400" i="1" dirty="0"/>
              <a:t>Vlastní</a:t>
            </a:r>
            <a:r>
              <a:rPr lang="cs-CZ" sz="2000" dirty="0"/>
              <a:t> </a:t>
            </a:r>
            <a:r>
              <a:rPr lang="cs-CZ" sz="2400" i="1" dirty="0"/>
              <a:t>fotografie</a:t>
            </a:r>
            <a:r>
              <a:rPr lang="cs-CZ" sz="2000" dirty="0"/>
              <a:t> </a:t>
            </a:r>
          </a:p>
        </p:txBody>
      </p:sp>
      <p:pic>
        <p:nvPicPr>
          <p:cNvPr id="4" name="Zástupný obsah 6" descr="Obsah obrázku květina, stůl&#10;&#10;Popis byl vytvořen automaticky">
            <a:extLst>
              <a:ext uri="{FF2B5EF4-FFF2-40B4-BE49-F238E27FC236}">
                <a16:creationId xmlns:a16="http://schemas.microsoft.com/office/drawing/2014/main" id="{C5696D84-FC6C-4B79-B1F3-CC714DC46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r="31506"/>
          <a:stretch/>
        </p:blipFill>
        <p:spPr>
          <a:xfrm flipH="1"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39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3963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182</Words>
  <Application>Microsoft Office PowerPoint</Application>
  <PresentationFormat>Širokoúhlá obrazovka</PresentationFormat>
  <Paragraphs>31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VÝTVARNÝ KROUŽEK</vt:lpstr>
      <vt:lpstr>Mateřská škola, Základní škola a Praktická škola Strakonice, Plánkova 430</vt:lpstr>
      <vt:lpstr>Základní informace</vt:lpstr>
      <vt:lpstr>Organizace</vt:lpstr>
      <vt:lpstr>Výrobky  </vt:lpstr>
      <vt:lpstr>Děkuji za pozornost  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VÝTVARNÝ KROUŽEK</dc:title>
  <dc:creator>admin</dc:creator>
  <cp:lastModifiedBy>admin</cp:lastModifiedBy>
  <cp:revision>6</cp:revision>
  <dcterms:created xsi:type="dcterms:W3CDTF">2020-11-30T14:07:35Z</dcterms:created>
  <dcterms:modified xsi:type="dcterms:W3CDTF">2020-12-02T08:07:52Z</dcterms:modified>
</cp:coreProperties>
</file>