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65" r:id="rId4"/>
    <p:sldId id="257" r:id="rId5"/>
    <p:sldId id="258" r:id="rId6"/>
    <p:sldId id="259" r:id="rId7"/>
    <p:sldId id="266" r:id="rId8"/>
    <p:sldId id="260" r:id="rId9"/>
    <p:sldId id="268" r:id="rId10"/>
    <p:sldId id="269" r:id="rId11"/>
    <p:sldId id="26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C633D-865F-4AB7-8DB3-E94B00392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5B6ABB-BC61-48A4-83A7-D1A3BB69D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9A2616-EF35-4533-8507-8F8AC509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B1A7-A016-4FC6-919A-86CA9FBCEB5F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8B4131-495B-44B1-A596-896C2418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9F4E50-8BBE-4325-AC07-4D43B591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A6F3-1C69-4CE7-8158-2466B5E79E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31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9E3531-0511-4275-88BA-E45EA3D4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668FB3E-CABF-41C4-8D3F-080C81D0D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1678AD-4C66-4466-B91F-496ED03B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B1A7-A016-4FC6-919A-86CA9FBCEB5F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681CA8-EEC1-48A0-832B-9FA1AEA8E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34D1BF-172E-4A6B-9BFE-1C4B5F28A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A6F3-1C69-4CE7-8158-2466B5E79E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60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4756A40-58A7-40A0-AF70-44070D49F0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0CA221-8317-4CC2-94B3-E1CCAB3E2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E55C80-4DEE-4AAB-9DDB-9F387943F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B1A7-A016-4FC6-919A-86CA9FBCEB5F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2F5620-F321-4C65-A466-AD795093E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CCD0DC-D1A2-4434-86F0-40E71FEE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A6F3-1C69-4CE7-8158-2466B5E79E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93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8DF487-9146-4B02-919E-8A7FD43B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EBDE40-44AB-4688-A0DD-3B727E452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47F16E-DE79-42F4-BDAD-D1CE293E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B1A7-A016-4FC6-919A-86CA9FBCEB5F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2334CF-A8E4-4543-9A11-56F514CE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536AAB-B81A-4235-9CB0-729A5CF3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A6F3-1C69-4CE7-8158-2466B5E79E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28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2D4E5-9658-4906-9DE4-C6BA7760C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BB98C7-21C4-40C8-8257-C20BDF91C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720258-15B0-4E7D-BE4B-749B6F5E2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B1A7-A016-4FC6-919A-86CA9FBCEB5F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4F173C-61DE-4FB9-B05A-506B5607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941A83-3FAD-4E42-ADC4-05D218B8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A6F3-1C69-4CE7-8158-2466B5E79E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24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F12E6-27F6-4221-9239-2847661D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08CDA3-C52E-44C6-A912-530347052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E708661-2AB5-4FC2-8E81-5D5437998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0B4A3A-F038-4C0C-B42B-A60E6EC94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B1A7-A016-4FC6-919A-86CA9FBCEB5F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27FD25D-8441-47DB-B2C6-FBA1FFDC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501F1E-80EE-46CC-ABD6-D49939B4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A6F3-1C69-4CE7-8158-2466B5E79E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69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96F68-D262-449C-A78F-1DB7BF843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516C85-D6D8-410D-AD28-3BC301E26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F769D5B-28FF-4825-9F17-84780DC5F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376E112-D587-46CA-996E-9EFE57A7F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C30E9E2-0836-45B0-BCE1-CF2555515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CB082B9-FB00-48B5-B2FE-FAC9EAEC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B1A7-A016-4FC6-919A-86CA9FBCEB5F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6D9C0D9-F4BF-470B-9805-4BCD3F2E7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BDAB56A-DFA8-45A5-8764-91402F17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A6F3-1C69-4CE7-8158-2466B5E79E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43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FF7E58-97C2-42AA-B19D-83324FD8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79773AD-08FE-4503-9340-01E774079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B1A7-A016-4FC6-919A-86CA9FBCEB5F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E6457D-A3F8-485F-9873-579E7369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ECD6DFF-B31E-47AE-8FC3-614A24B5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A6F3-1C69-4CE7-8158-2466B5E79E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41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25972A8-93AB-41BE-8B8C-CFC5B7BBC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B1A7-A016-4FC6-919A-86CA9FBCEB5F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9BFC592-F0BC-46E0-B7F2-D688BDD8D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8756A1-5B13-4B0A-936F-A2F86A28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A6F3-1C69-4CE7-8158-2466B5E79E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95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E835CB-A795-40E8-88CB-0A908189A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5B89F0-476B-4EE9-A5A1-8F28C0161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0EA884-1B59-4CE5-B63F-85B6055E6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34652C-6EAB-43AE-A9E7-95D6C56E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B1A7-A016-4FC6-919A-86CA9FBCEB5F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FA01B4-7BDD-4854-9F0C-EF975A77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3C5068-263F-4347-A17F-E63BEBABC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A6F3-1C69-4CE7-8158-2466B5E79E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39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81001-1725-4F58-A783-4CEFB4C1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87E7A8E-0C7C-4335-9AB0-C2A2148871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B24F7A-6912-40F3-AF4D-85F3FAB77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CA873E-751C-4DBA-8150-F301B8814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B1A7-A016-4FC6-919A-86CA9FBCEB5F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53F5CF-AA85-4D40-89F0-36C2A39A1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7E1E91-3238-4D88-8AE8-F06517CA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A6F3-1C69-4CE7-8158-2466B5E79E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89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0067E80-88C8-42AC-81F5-94B9ED036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2E18B0-F1D0-4F7E-9369-E58CF92EC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76C643-9083-46B6-A7B1-B40D26156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DB1A7-A016-4FC6-919A-86CA9FBCEB5F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733A49-7690-49FD-B498-11DDB6E4C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C70624-228A-4499-8B1A-7428014A5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8A6F3-1C69-4CE7-8158-2466B5E79E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09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dmjh.cz/" TargetMode="External"/><Relationship Id="rId2" Type="http://schemas.openxmlformats.org/officeDocument/2006/relationships/hyperlink" Target="https://www.ddmjh.cz/krouzk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profile.php?id=10000069738939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72CAE6-BB9E-4E8D-8A34-1D8B4EA44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47" y="318367"/>
            <a:ext cx="11755005" cy="150018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u="sng" dirty="0">
                <a:latin typeface="Corbel" panose="020B0503020204020204" pitchFamily="34" charset="0"/>
              </a:rPr>
              <a:t>Taneční kroužek BODY TALK DVK F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84C650-5817-4F2A-ADAB-3A2C0A897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1"/>
            <a:ext cx="10515600" cy="26606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-Pedagogická praxe v mimoškolních aktivitách žáků 1. stupně ZŠ </a:t>
            </a:r>
          </a:p>
          <a:p>
            <a:r>
              <a:rPr lang="cs-CZ" dirty="0">
                <a:solidFill>
                  <a:schemeClr val="tx1"/>
                </a:solidFill>
              </a:rPr>
              <a:t>-Pedagogická fakulta Univerzita Karlova </a:t>
            </a:r>
          </a:p>
          <a:p>
            <a:r>
              <a:rPr lang="cs-CZ" dirty="0">
                <a:solidFill>
                  <a:schemeClr val="tx1"/>
                </a:solidFill>
              </a:rPr>
              <a:t>-Učitelství pro 1.stupeň ZŠ</a:t>
            </a:r>
          </a:p>
          <a:p>
            <a:r>
              <a:rPr lang="cs-CZ" dirty="0">
                <a:solidFill>
                  <a:schemeClr val="tx1"/>
                </a:solidFill>
              </a:rPr>
              <a:t>-Tereza </a:t>
            </a:r>
            <a:r>
              <a:rPr lang="cs-CZ" dirty="0" err="1">
                <a:solidFill>
                  <a:schemeClr val="tx1"/>
                </a:solidFill>
              </a:rPr>
              <a:t>Štufková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r>
              <a:rPr lang="cs-CZ" dirty="0">
                <a:solidFill>
                  <a:schemeClr val="tx1"/>
                </a:solidFill>
              </a:rPr>
              <a:t>-2020</a:t>
            </a:r>
          </a:p>
        </p:txBody>
      </p:sp>
    </p:spTree>
    <p:extLst>
      <p:ext uri="{BB962C8B-B14F-4D97-AF65-F5344CB8AC3E}">
        <p14:creationId xmlns:p14="http://schemas.microsoft.com/office/powerpoint/2010/main" val="138178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092E5-B7B2-4079-A03F-AC78C5D0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Corbel" panose="020B0503020204020204" pitchFamily="34" charset="0"/>
              </a:rPr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7FF915-6BEA-4D80-9F42-2BFE1205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59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2B223-D73D-4314-A977-039BDBFC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Corbel" panose="020B0503020204020204" pitchFamily="34" charset="0"/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FFD92C-B801-4FF8-89C1-D8EDB279D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Corbel" panose="020B0503020204020204" pitchFamily="34" charset="0"/>
              </a:rPr>
              <a:t>https://www.google.com/search?q=d%C5%AFm+d%C4%9Bt%C3%AD+a+ml%C3%A1de%C5%BEe+jind%C5%99ich%C5%AFv+hradec&amp;sxsrf=ALeKk00Tv6Ppzlo2vBnz9C-Kos9KbhurdQ:1606214131034&amp;source=lnms&amp;tbm=isch&amp;sa=X&amp;ved=2ahUKEwjChNr1_ZrtAhUMsKQKHQDFBi4Q_AUoAnoECAwQBA&amp;biw=1536&amp;bih=722#imgrc=kK-S1QMkHJocxM </a:t>
            </a:r>
          </a:p>
          <a:p>
            <a:r>
              <a:rPr lang="cs-CZ" sz="2000" dirty="0">
                <a:latin typeface="Corbel" panose="020B0503020204020204" pitchFamily="34" charset="0"/>
                <a:hlinkClick r:id="rId2"/>
              </a:rPr>
              <a:t>https://www.ddmjh.cz/krouzky</a:t>
            </a:r>
            <a:r>
              <a:rPr lang="cs-CZ" sz="2000" dirty="0">
                <a:latin typeface="Corbel" panose="020B0503020204020204" pitchFamily="34" charset="0"/>
              </a:rPr>
              <a:t> </a:t>
            </a:r>
          </a:p>
          <a:p>
            <a:r>
              <a:rPr lang="cs-CZ" sz="2000" dirty="0">
                <a:latin typeface="Corbel" panose="020B0503020204020204" pitchFamily="34" charset="0"/>
                <a:hlinkClick r:id="rId3"/>
              </a:rPr>
              <a:t>https://www.ddmjh.cz/</a:t>
            </a:r>
            <a:r>
              <a:rPr lang="cs-CZ" sz="2000" dirty="0">
                <a:latin typeface="Corbel" panose="020B0503020204020204" pitchFamily="34" charset="0"/>
              </a:rPr>
              <a:t> </a:t>
            </a:r>
          </a:p>
          <a:p>
            <a:r>
              <a:rPr lang="cs-CZ" sz="2000" dirty="0">
                <a:latin typeface="Corbel" panose="020B0503020204020204" pitchFamily="34" charset="0"/>
              </a:rPr>
              <a:t>Fotografie- vlastní </a:t>
            </a:r>
          </a:p>
          <a:p>
            <a:r>
              <a:rPr lang="cs-CZ" sz="2000">
                <a:latin typeface="Corbel" panose="020B0503020204020204" pitchFamily="34" charset="0"/>
                <a:hlinkClick r:id="rId4"/>
              </a:rPr>
              <a:t>https://www.facebook.com/profile.php?id=100000697389398</a:t>
            </a:r>
            <a:r>
              <a:rPr lang="cs-CZ" sz="2000">
                <a:latin typeface="Corbel" panose="020B0503020204020204" pitchFamily="34" charset="0"/>
              </a:rPr>
              <a:t> </a:t>
            </a:r>
          </a:p>
          <a:p>
            <a:endParaRPr lang="cs-CZ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7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1B59-9BF3-4B44-B86D-ACF5C9DC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4481"/>
            <a:ext cx="10515600" cy="1325563"/>
          </a:xfrm>
        </p:spPr>
        <p:txBody>
          <a:bodyPr/>
          <a:lstStyle/>
          <a:p>
            <a:pPr algn="ctr"/>
            <a:r>
              <a:rPr lang="cs-CZ" b="1" u="sng" dirty="0">
                <a:latin typeface="Corbel" panose="020B0503020204020204" pitchFamily="34" charset="0"/>
              </a:rPr>
              <a:t>Dům dětí a mládeže Jindřichův Hradec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271B36-9F4E-4B47-9926-FF889A728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1404"/>
          </a:xfrm>
        </p:spPr>
        <p:txBody>
          <a:bodyPr>
            <a:normAutofit lnSpcReduction="10000"/>
          </a:bodyPr>
          <a:lstStyle/>
          <a:p>
            <a:r>
              <a:rPr lang="cs-CZ" sz="2000" dirty="0">
                <a:latin typeface="Corbel" panose="020B0503020204020204" pitchFamily="34" charset="0"/>
              </a:rPr>
              <a:t>V</a:t>
            </a:r>
            <a:r>
              <a:rPr lang="cs-CZ" sz="2000" b="0" dirty="0">
                <a:effectLst/>
                <a:latin typeface="Corbel" panose="020B0503020204020204" pitchFamily="34" charset="0"/>
              </a:rPr>
              <a:t>olnočasová organizace, která zábavnou formou vzdělává, inspiruje a pozitivně ovlivňuje děti, mládež i dospělé </a:t>
            </a:r>
          </a:p>
          <a:p>
            <a:r>
              <a:rPr lang="cs-CZ" sz="2000" dirty="0">
                <a:latin typeface="Corbel" panose="020B0503020204020204" pitchFamily="34" charset="0"/>
              </a:rPr>
              <a:t>Nabízí 230 kroužků (sportovní, taneční, hudební, tvořivé, chovatelské, technické a jazykové) </a:t>
            </a:r>
          </a:p>
          <a:p>
            <a:r>
              <a:rPr lang="cs-CZ" sz="2000" b="0" dirty="0">
                <a:effectLst/>
                <a:latin typeface="Corbel" panose="020B0503020204020204" pitchFamily="34" charset="0"/>
              </a:rPr>
              <a:t>Na</a:t>
            </a:r>
            <a:r>
              <a:rPr lang="cs-CZ" sz="2000" dirty="0">
                <a:latin typeface="Corbel" panose="020B0503020204020204" pitchFamily="34" charset="0"/>
              </a:rPr>
              <a:t>bízí kurzy pro dospělé (např. taneční kurz 25+)  </a:t>
            </a:r>
            <a:r>
              <a:rPr lang="cs-CZ" sz="2000" dirty="0">
                <a:solidFill>
                  <a:schemeClr val="accent2"/>
                </a:solidFill>
                <a:latin typeface="Corbel" panose="020B0503020204020204" pitchFamily="34" charset="0"/>
              </a:rPr>
              <a:t> </a:t>
            </a:r>
          </a:p>
          <a:p>
            <a:r>
              <a:rPr lang="cs-CZ" sz="2000" dirty="0">
                <a:latin typeface="Corbel" panose="020B0503020204020204" pitchFamily="34" charset="0"/>
              </a:rPr>
              <a:t>1965 účastníků zájmového vzdělávání</a:t>
            </a:r>
          </a:p>
          <a:p>
            <a:r>
              <a:rPr lang="cs-CZ" sz="2000" dirty="0">
                <a:latin typeface="Corbel" panose="020B0503020204020204" pitchFamily="34" charset="0"/>
              </a:rPr>
              <a:t>Hlavní budova se nachází v centru města </a:t>
            </a:r>
          </a:p>
          <a:p>
            <a:pPr marL="0" indent="0">
              <a:buNone/>
            </a:pPr>
            <a:r>
              <a:rPr lang="cs-CZ" sz="2000" dirty="0">
                <a:latin typeface="Corbel" panose="020B0503020204020204" pitchFamily="34" charset="0"/>
              </a:rPr>
              <a:t>     -Růžová 10/II Jindřichův Hradec   </a:t>
            </a:r>
          </a:p>
          <a:p>
            <a:r>
              <a:rPr lang="cs-CZ" sz="2000" dirty="0">
                <a:latin typeface="Corbel" panose="020B0503020204020204" pitchFamily="34" charset="0"/>
              </a:rPr>
              <a:t>V budově se nachází velký sál, vestibul, oddělení přírody, </a:t>
            </a:r>
          </a:p>
          <a:p>
            <a:pPr marL="0" indent="0">
              <a:buNone/>
            </a:pPr>
            <a:r>
              <a:rPr lang="cs-CZ" sz="2000" dirty="0">
                <a:latin typeface="Corbel" panose="020B0503020204020204" pitchFamily="34" charset="0"/>
              </a:rPr>
              <a:t>     kuchyně, šití, grafika, keramika a klubovna </a:t>
            </a:r>
          </a:p>
          <a:p>
            <a:r>
              <a:rPr lang="cs-CZ" sz="2000" dirty="0">
                <a:latin typeface="Corbel" panose="020B0503020204020204" pitchFamily="34" charset="0"/>
              </a:rPr>
              <a:t>Letní a zimní tábory na základnách TZ Radíkov a LT </a:t>
            </a:r>
            <a:r>
              <a:rPr lang="cs-CZ" sz="2000" dirty="0" err="1">
                <a:latin typeface="Corbel" panose="020B0503020204020204" pitchFamily="34" charset="0"/>
              </a:rPr>
              <a:t>Tokániště</a:t>
            </a:r>
            <a:r>
              <a:rPr lang="cs-CZ" sz="2000" dirty="0">
                <a:latin typeface="Corbel" panose="020B0503020204020204" pitchFamily="34" charset="0"/>
              </a:rPr>
              <a:t> </a:t>
            </a:r>
          </a:p>
          <a:p>
            <a:r>
              <a:rPr lang="cs-CZ" sz="2000" dirty="0">
                <a:latin typeface="Corbel" panose="020B0503020204020204" pitchFamily="34" charset="0"/>
              </a:rPr>
              <a:t>Příměstské tábory        </a:t>
            </a:r>
          </a:p>
          <a:p>
            <a:r>
              <a:rPr lang="cs-CZ" sz="2000" dirty="0">
                <a:latin typeface="Corbel" panose="020B0503020204020204" pitchFamily="34" charset="0"/>
              </a:rPr>
              <a:t>Různé akce- Závěrečná taneční akademie, Novoroční taneční akademie, </a:t>
            </a:r>
            <a:r>
              <a:rPr lang="cs-CZ" sz="2000" dirty="0" err="1">
                <a:latin typeface="Corbel" panose="020B0503020204020204" pitchFamily="34" charset="0"/>
              </a:rPr>
              <a:t>Flashmob</a:t>
            </a:r>
            <a:r>
              <a:rPr lang="cs-CZ" sz="2000" dirty="0">
                <a:latin typeface="Corbel" panose="020B0503020204020204" pitchFamily="34" charset="0"/>
              </a:rPr>
              <a:t>, Den dětí     </a:t>
            </a:r>
          </a:p>
          <a:p>
            <a:pPr marL="0" indent="0">
              <a:buNone/>
            </a:pPr>
            <a:r>
              <a:rPr lang="cs-CZ" sz="2000" dirty="0">
                <a:latin typeface="Corbel" panose="020B0503020204020204" pitchFamily="34" charset="0"/>
              </a:rPr>
              <a:t>                                                                       </a:t>
            </a:r>
          </a:p>
          <a:p>
            <a:endParaRPr lang="cs-CZ" sz="2000" b="0" dirty="0">
              <a:effectLst/>
              <a:latin typeface="Corbel" panose="020B0503020204020204" pitchFamily="34" charset="0"/>
            </a:endParaRPr>
          </a:p>
          <a:p>
            <a:endParaRPr lang="cs-CZ" sz="2000" b="0" dirty="0">
              <a:effectLst/>
              <a:latin typeface="Open Sans" panose="020B0606030504020204" pitchFamily="34" charset="0"/>
            </a:endParaRPr>
          </a:p>
          <a:p>
            <a:endParaRPr lang="cs-CZ" dirty="0">
              <a:latin typeface="Corbel" panose="020B0503020204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6288A8-E054-44D7-86D5-40D2AFC85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040" y="2782795"/>
            <a:ext cx="4421080" cy="294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9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9623E-4A29-40B2-8CD5-565638283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Corbel" panose="020B0503020204020204" pitchFamily="34" charset="0"/>
              </a:rPr>
              <a:t>Obecné informace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12D219-C6B7-4B08-AEBF-4A1DE167A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Corbel" panose="020B0503020204020204" pitchFamily="34" charset="0"/>
              </a:rPr>
              <a:t>Kroužek vznikl před 3 lety </a:t>
            </a:r>
          </a:p>
          <a:p>
            <a:r>
              <a:rPr lang="cs-CZ" sz="2000" dirty="0">
                <a:latin typeface="Corbel" panose="020B0503020204020204" pitchFamily="34" charset="0"/>
              </a:rPr>
              <a:t>Zaměřen na styl street </a:t>
            </a:r>
            <a:r>
              <a:rPr lang="cs-CZ" sz="2000" dirty="0" err="1">
                <a:latin typeface="Corbel" panose="020B0503020204020204" pitchFamily="34" charset="0"/>
              </a:rPr>
              <a:t>dance</a:t>
            </a:r>
            <a:r>
              <a:rPr lang="cs-CZ" sz="2000" dirty="0">
                <a:latin typeface="Corbel" panose="020B0503020204020204" pitchFamily="34" charset="0"/>
              </a:rPr>
              <a:t> a show </a:t>
            </a:r>
            <a:r>
              <a:rPr lang="cs-CZ" sz="2000" dirty="0" err="1">
                <a:latin typeface="Corbel" panose="020B0503020204020204" pitchFamily="34" charset="0"/>
              </a:rPr>
              <a:t>dance</a:t>
            </a:r>
            <a:r>
              <a:rPr lang="cs-CZ" sz="2000" dirty="0">
                <a:latin typeface="Corbel" panose="020B0503020204020204" pitchFamily="34" charset="0"/>
              </a:rPr>
              <a:t> </a:t>
            </a:r>
          </a:p>
          <a:p>
            <a:r>
              <a:rPr lang="cs-CZ" sz="2000" dirty="0">
                <a:latin typeface="Corbel" panose="020B0503020204020204" pitchFamily="34" charset="0"/>
              </a:rPr>
              <a:t>Pokročilé tanečnice ve věku 10-12 let </a:t>
            </a:r>
          </a:p>
          <a:p>
            <a:r>
              <a:rPr lang="cs-CZ" sz="2000" dirty="0">
                <a:latin typeface="Corbel" panose="020B0503020204020204" pitchFamily="34" charset="0"/>
              </a:rPr>
              <a:t>16 dívek </a:t>
            </a:r>
          </a:p>
          <a:p>
            <a:r>
              <a:rPr lang="cs-CZ" sz="2000" dirty="0">
                <a:latin typeface="Corbel" panose="020B0503020204020204" pitchFamily="34" charset="0"/>
              </a:rPr>
              <a:t>Každé pondělí 17:30-19:00</a:t>
            </a:r>
          </a:p>
          <a:p>
            <a:r>
              <a:rPr lang="cs-CZ" sz="2000" dirty="0">
                <a:latin typeface="Corbel" panose="020B0503020204020204" pitchFamily="34" charset="0"/>
              </a:rPr>
              <a:t>Úbor- pohodlné taneční oblečení, tenisky </a:t>
            </a:r>
          </a:p>
          <a:p>
            <a:r>
              <a:rPr lang="cs-CZ" sz="2000" dirty="0">
                <a:latin typeface="Corbel" panose="020B0503020204020204" pitchFamily="34" charset="0"/>
              </a:rPr>
              <a:t>Během celého roku připravíme 2 choreografie </a:t>
            </a:r>
          </a:p>
          <a:p>
            <a:r>
              <a:rPr lang="cs-CZ" sz="2000" dirty="0">
                <a:latin typeface="Corbel" panose="020B0503020204020204" pitchFamily="34" charset="0"/>
              </a:rPr>
              <a:t>Soutěžní team </a:t>
            </a:r>
          </a:p>
          <a:p>
            <a:endParaRPr lang="cs-CZ" sz="2000" dirty="0">
              <a:latin typeface="Corbel" panose="020B0503020204020204" pitchFamily="34" charset="0"/>
            </a:endParaRPr>
          </a:p>
          <a:p>
            <a:endParaRPr lang="cs-CZ" sz="2000" dirty="0">
              <a:latin typeface="Corbel" panose="020B0503020204020204" pitchFamily="34" charset="0"/>
            </a:endParaRPr>
          </a:p>
          <a:p>
            <a:endParaRPr lang="cs-CZ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4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0BCD4A-9268-4514-AAC1-EE8BBF105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Corbel" panose="020B0503020204020204" pitchFamily="34" charset="0"/>
              </a:rPr>
              <a:t>Cíle tanečního kroužku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140609-6305-46C4-B349-D76CFBD39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Corbel" panose="020B0503020204020204" pitchFamily="34" charset="0"/>
              </a:rPr>
              <a:t>Dlouhodobé</a:t>
            </a:r>
            <a:r>
              <a:rPr lang="cs-CZ" sz="3600" dirty="0">
                <a:latin typeface="Corbel" panose="020B0503020204020204" pitchFamily="34" charset="0"/>
              </a:rPr>
              <a:t> </a:t>
            </a:r>
            <a:endParaRPr lang="cs-CZ" sz="2400" dirty="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000" dirty="0">
                <a:latin typeface="Corbel" panose="020B0503020204020204" pitchFamily="34" charset="0"/>
              </a:rPr>
              <a:t>Rozvoj pohybových schopností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latin typeface="Corbel" panose="020B0503020204020204" pitchFamily="34" charset="0"/>
              </a:rPr>
              <a:t> Přátelský kolektiv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latin typeface="Corbel" panose="020B0503020204020204" pitchFamily="34" charset="0"/>
              </a:rPr>
              <a:t> Nebát se na veřejných vystoupeních </a:t>
            </a:r>
          </a:p>
          <a:p>
            <a:endParaRPr lang="cs-CZ" sz="3200" dirty="0">
              <a:latin typeface="Corbel" panose="020B0503020204020204" pitchFamily="34" charset="0"/>
            </a:endParaRPr>
          </a:p>
          <a:p>
            <a:r>
              <a:rPr lang="cs-CZ" sz="3200" b="1" dirty="0">
                <a:latin typeface="Corbel" panose="020B0503020204020204" pitchFamily="34" charset="0"/>
              </a:rPr>
              <a:t> </a:t>
            </a:r>
            <a:r>
              <a:rPr lang="cs-CZ" b="1" dirty="0">
                <a:latin typeface="Corbel" panose="020B0503020204020204" pitchFamily="34" charset="0"/>
              </a:rPr>
              <a:t>Krátkodobé </a:t>
            </a:r>
            <a:endParaRPr lang="cs-CZ" sz="3200" b="1" dirty="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000" dirty="0">
                <a:latin typeface="Corbel" panose="020B0503020204020204" pitchFamily="34" charset="0"/>
              </a:rPr>
              <a:t>Koordinace konkrétních pohybů- ruce, nohy na 2 doby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latin typeface="Corbel" panose="020B0503020204020204" pitchFamily="34" charset="0"/>
              </a:rPr>
              <a:t> Naučení se sestavy </a:t>
            </a:r>
          </a:p>
        </p:txBody>
      </p:sp>
    </p:spTree>
    <p:extLst>
      <p:ext uri="{BB962C8B-B14F-4D97-AF65-F5344CB8AC3E}">
        <p14:creationId xmlns:p14="http://schemas.microsoft.com/office/powerpoint/2010/main" val="3380275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213A68-34E8-4EA6-8A10-1C6A16B25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Corbel" panose="020B0503020204020204" pitchFamily="34" charset="0"/>
              </a:rPr>
              <a:t>Prostor a materiální podmínky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B351A2-025F-4620-B280-8CCFBDD13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Corbel" panose="020B0503020204020204" pitchFamily="34" charset="0"/>
              </a:rPr>
              <a:t>Vestibul- podlaha pokryta dlaždičkami a kobercem, zrcadlo </a:t>
            </a:r>
          </a:p>
          <a:p>
            <a:r>
              <a:rPr lang="cs-CZ" sz="2000" dirty="0">
                <a:latin typeface="Corbel" panose="020B0503020204020204" pitchFamily="34" charset="0"/>
              </a:rPr>
              <a:t>CD- přehrávač s hudbou na </a:t>
            </a:r>
            <a:r>
              <a:rPr lang="cs-CZ" sz="2000" dirty="0" err="1">
                <a:latin typeface="Corbel" panose="020B0503020204020204" pitchFamily="34" charset="0"/>
              </a:rPr>
              <a:t>flash</a:t>
            </a:r>
            <a:r>
              <a:rPr lang="cs-CZ" sz="2000" dirty="0">
                <a:latin typeface="Corbel" panose="020B0503020204020204" pitchFamily="34" charset="0"/>
              </a:rPr>
              <a:t> disku </a:t>
            </a:r>
          </a:p>
          <a:p>
            <a:r>
              <a:rPr lang="cs-CZ" sz="2000" dirty="0">
                <a:latin typeface="Corbel" panose="020B0503020204020204" pitchFamily="34" charset="0"/>
              </a:rPr>
              <a:t>Možnost vypůjčení kostýmů </a:t>
            </a:r>
          </a:p>
          <a:p>
            <a:r>
              <a:rPr lang="cs-CZ" sz="2000" dirty="0">
                <a:latin typeface="Corbel" panose="020B0503020204020204" pitchFamily="34" charset="0"/>
              </a:rPr>
              <a:t>Pořizování nový kostýmů   </a:t>
            </a:r>
          </a:p>
          <a:p>
            <a:endParaRPr lang="cs-CZ" sz="2000" dirty="0">
              <a:latin typeface="Corbel" panose="020B0503020204020204" pitchFamily="34" charset="0"/>
            </a:endParaRPr>
          </a:p>
          <a:p>
            <a:endParaRPr lang="cs-CZ" sz="2000" dirty="0">
              <a:latin typeface="Corbel" panose="020B0503020204020204" pitchFamily="34" charset="0"/>
            </a:endParaRPr>
          </a:p>
          <a:p>
            <a:endParaRPr lang="cs-CZ" sz="20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Corbel" panose="020B0503020204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86AA8F-DD72-4468-9AD4-92D1ED0F6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19" y="1405731"/>
            <a:ext cx="4534501" cy="511656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501C0DC-9EA0-433B-B93C-2146BD61E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30" y="3444875"/>
            <a:ext cx="51625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2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8AF570-AF9F-43D6-8504-CCDE6E1ED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Corbel" panose="020B0503020204020204" pitchFamily="34" charset="0"/>
              </a:rPr>
              <a:t>Popis realizace akce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4C0F21-64BE-404F-B2D7-6E4E57FCE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orbel" panose="020B0503020204020204" pitchFamily="34" charset="0"/>
              </a:rPr>
              <a:t>Postupná příprava (hudba, kroky, sestavy, postavení, přesuny) </a:t>
            </a:r>
          </a:p>
          <a:p>
            <a:r>
              <a:rPr lang="cs-CZ" sz="2000" dirty="0">
                <a:latin typeface="Corbel" panose="020B0503020204020204" pitchFamily="34" charset="0"/>
              </a:rPr>
              <a:t>Příprava vestibulu (CD-přehrávač, vyzvednutí dětí) </a:t>
            </a:r>
          </a:p>
          <a:p>
            <a:r>
              <a:rPr lang="cs-CZ" sz="2000" dirty="0">
                <a:latin typeface="Corbel" panose="020B0503020204020204" pitchFamily="34" charset="0"/>
              </a:rPr>
              <a:t>Zahajovací komunikace, sdělení programu </a:t>
            </a:r>
          </a:p>
          <a:p>
            <a:r>
              <a:rPr lang="cs-CZ" sz="2000" dirty="0">
                <a:latin typeface="Corbel" panose="020B0503020204020204" pitchFamily="34" charset="0"/>
              </a:rPr>
              <a:t>Hra, rozcvička </a:t>
            </a:r>
          </a:p>
          <a:p>
            <a:r>
              <a:rPr lang="cs-CZ" sz="2000" dirty="0">
                <a:latin typeface="Corbel" panose="020B0503020204020204" pitchFamily="34" charset="0"/>
              </a:rPr>
              <a:t>Nácvik sestav (opakování, nová část, přechody) </a:t>
            </a:r>
          </a:p>
          <a:p>
            <a:r>
              <a:rPr lang="cs-CZ" sz="2000" dirty="0">
                <a:latin typeface="Corbel" panose="020B0503020204020204" pitchFamily="34" charset="0"/>
              </a:rPr>
              <a:t>Pochvala a zhodnocení tréninku </a:t>
            </a:r>
          </a:p>
          <a:p>
            <a:r>
              <a:rPr lang="cs-CZ" sz="2000" dirty="0">
                <a:latin typeface="Corbel" panose="020B0503020204020204" pitchFamily="34" charset="0"/>
              </a:rPr>
              <a:t>Sebereflexe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01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1E9449-0BF2-4E71-BA22-291C707B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248"/>
            <a:ext cx="10515600" cy="1325563"/>
          </a:xfrm>
        </p:spPr>
        <p:txBody>
          <a:bodyPr/>
          <a:lstStyle/>
          <a:p>
            <a:pPr algn="ctr"/>
            <a:r>
              <a:rPr lang="cs-CZ" b="1" u="sng" dirty="0">
                <a:latin typeface="Corbel" panose="020B0503020204020204" pitchFamily="34" charset="0"/>
              </a:rPr>
              <a:t>Online výuka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8FC96E-3E04-4C7C-BCE5-3FC75B4A6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Corbel" panose="020B0503020204020204" pitchFamily="34" charset="0"/>
              </a:rPr>
              <a:t>Scházíme se ve stejném čase </a:t>
            </a:r>
          </a:p>
          <a:p>
            <a:r>
              <a:rPr lang="cs-CZ" sz="2000" dirty="0">
                <a:latin typeface="Corbel" panose="020B0503020204020204" pitchFamily="34" charset="0"/>
              </a:rPr>
              <a:t>Platforma </a:t>
            </a:r>
            <a:r>
              <a:rPr lang="cs-CZ" sz="2000" dirty="0" err="1">
                <a:latin typeface="Corbel" panose="020B0503020204020204" pitchFamily="34" charset="0"/>
              </a:rPr>
              <a:t>google</a:t>
            </a:r>
            <a:r>
              <a:rPr lang="cs-CZ" sz="2000" dirty="0">
                <a:latin typeface="Corbel" panose="020B0503020204020204" pitchFamily="34" charset="0"/>
              </a:rPr>
              <a:t> </a:t>
            </a:r>
            <a:r>
              <a:rPr lang="cs-CZ" sz="2000" dirty="0" err="1">
                <a:latin typeface="Corbel" panose="020B0503020204020204" pitchFamily="34" charset="0"/>
              </a:rPr>
              <a:t>meet</a:t>
            </a:r>
            <a:r>
              <a:rPr lang="cs-CZ" sz="2000" dirty="0">
                <a:latin typeface="Corbel" panose="020B0503020204020204" pitchFamily="34" charset="0"/>
              </a:rPr>
              <a:t> </a:t>
            </a:r>
          </a:p>
          <a:p>
            <a:r>
              <a:rPr lang="cs-CZ" sz="2000" dirty="0">
                <a:latin typeface="Corbel" panose="020B0503020204020204" pitchFamily="34" charset="0"/>
              </a:rPr>
              <a:t>Průběh: popovídáme si, rozcvička a protažení, opakování starých choreografií nebo částí, které jsme se učily minulé online tréninky, učení dětí části choreografie, posilování, protažení, závěrečná reflexe </a:t>
            </a:r>
          </a:p>
          <a:p>
            <a:r>
              <a:rPr lang="cs-CZ" sz="2000" dirty="0">
                <a:latin typeface="Corbel" panose="020B0503020204020204" pitchFamily="34" charset="0"/>
              </a:rPr>
              <a:t>Během týdne zasílám videa s choreografií, které se děti mohou učit ve volném čase</a:t>
            </a:r>
          </a:p>
          <a:p>
            <a:r>
              <a:rPr lang="cs-CZ" sz="2000" dirty="0">
                <a:latin typeface="Corbel" panose="020B0503020204020204" pitchFamily="34" charset="0"/>
              </a:rPr>
              <a:t>Nevýhody: učit děti na videokamerách, těžko dívky opravuji </a:t>
            </a:r>
          </a:p>
          <a:p>
            <a:r>
              <a:rPr lang="cs-CZ" sz="2000" dirty="0">
                <a:latin typeface="Corbel" panose="020B0503020204020204" pitchFamily="34" charset="0"/>
              </a:rPr>
              <a:t>Výhoda: uvědomění si, že výkon není tolik důležitý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EB737A4-A3DD-4ECD-BC74-FB7171D11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214" y="3309723"/>
            <a:ext cx="1922246" cy="301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6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3C695-5A70-486D-B1F9-5D0047839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243C97A-8078-48B6-884A-403A9AE3D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6" y="153976"/>
            <a:ext cx="3875610" cy="290670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CDA8347-3DF8-473A-857A-CB7CBC150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979" y="3471887"/>
            <a:ext cx="4968918" cy="331261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87EAB0D-2424-406D-962A-B270FB20014F}"/>
              </a:ext>
            </a:extLst>
          </p:cNvPr>
          <p:cNvSpPr txBox="1"/>
          <p:nvPr/>
        </p:nvSpPr>
        <p:spPr>
          <a:xfrm>
            <a:off x="894677" y="3071777"/>
            <a:ext cx="2565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Corbel" panose="020B0503020204020204" pitchFamily="34" charset="0"/>
              </a:rPr>
              <a:t>Fotografie z tréninků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2D4FC5C-BEFE-4925-A381-94109F33F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6" y="3544761"/>
            <a:ext cx="3875610" cy="294811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DFC73FF-6D76-4805-B642-03AB5D8386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54" y="640101"/>
            <a:ext cx="2603377" cy="3471169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68E8C5DE-E2C6-411E-B4AE-CA395E9B79D4}"/>
              </a:ext>
            </a:extLst>
          </p:cNvPr>
          <p:cNvSpPr txBox="1"/>
          <p:nvPr/>
        </p:nvSpPr>
        <p:spPr>
          <a:xfrm>
            <a:off x="7024826" y="757658"/>
            <a:ext cx="2707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Corbel" panose="020B0503020204020204" pitchFamily="34" charset="0"/>
              </a:rPr>
              <a:t>Fotografie z novoroční taneční akademie 2020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97B1A91-FAE9-4C33-96CD-DC64B5CD0163}"/>
              </a:ext>
            </a:extLst>
          </p:cNvPr>
          <p:cNvSpPr txBox="1"/>
          <p:nvPr/>
        </p:nvSpPr>
        <p:spPr>
          <a:xfrm>
            <a:off x="7006331" y="3026777"/>
            <a:ext cx="5272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latin typeface="Corbel" panose="020B0503020204020204" pitchFamily="34" charset="0"/>
              </a:rPr>
              <a:t>Fotografie ze závěrečné taneční </a:t>
            </a:r>
            <a:r>
              <a:rPr lang="cs-CZ" sz="2000" b="1" dirty="0" err="1">
                <a:latin typeface="Corbel" panose="020B0503020204020204" pitchFamily="34" charset="0"/>
              </a:rPr>
              <a:t>akdemie</a:t>
            </a:r>
            <a:r>
              <a:rPr lang="cs-CZ" sz="2000" b="1" dirty="0">
                <a:latin typeface="Corbel" panose="020B0503020204020204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06738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4E47FC-6014-4233-B769-B6A4E245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Corbel" panose="020B0503020204020204" pitchFamily="34" charset="0"/>
              </a:rPr>
              <a:t>Taneční tábor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A83E3A-4A70-4A5F-A184-9294F97EB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Corbel" panose="020B0503020204020204" pitchFamily="34" charset="0"/>
              </a:rPr>
              <a:t>LT </a:t>
            </a:r>
            <a:r>
              <a:rPr lang="cs-CZ" sz="2000" dirty="0" err="1">
                <a:latin typeface="Corbel" panose="020B0503020204020204" pitchFamily="34" charset="0"/>
              </a:rPr>
              <a:t>Tokániště</a:t>
            </a:r>
            <a:r>
              <a:rPr lang="cs-CZ" sz="2000" dirty="0">
                <a:latin typeface="Corbel" panose="020B0503020204020204" pitchFamily="34" charset="0"/>
              </a:rPr>
              <a:t> </a:t>
            </a:r>
          </a:p>
          <a:p>
            <a:r>
              <a:rPr lang="cs-CZ" sz="2000" dirty="0">
                <a:latin typeface="Corbel" panose="020B0503020204020204" pitchFamily="34" charset="0"/>
              </a:rPr>
              <a:t>7 dní  </a:t>
            </a:r>
          </a:p>
          <a:p>
            <a:r>
              <a:rPr lang="cs-CZ" sz="2000" dirty="0">
                <a:latin typeface="Corbel" panose="020B0503020204020204" pitchFamily="34" charset="0"/>
              </a:rPr>
              <a:t>Příprava před začátkem sezóny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883E44C-2ADA-4992-8508-93A7535E9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04" y="888832"/>
            <a:ext cx="3966098" cy="528813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FEBE7F4-688B-45DC-B421-C7EFBF74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073" y="3000653"/>
            <a:ext cx="4841289" cy="363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821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527</Words>
  <Application>Microsoft Office PowerPoint</Application>
  <PresentationFormat>Širokoúhlá obrazovka</PresentationFormat>
  <Paragraphs>76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Open Sans</vt:lpstr>
      <vt:lpstr>Wingdings</vt:lpstr>
      <vt:lpstr>Motiv Office</vt:lpstr>
      <vt:lpstr>Taneční kroužek BODY TALK DVK F</vt:lpstr>
      <vt:lpstr>Dům dětí a mládeže Jindřichův Hradec</vt:lpstr>
      <vt:lpstr>Obecné informace </vt:lpstr>
      <vt:lpstr>Cíle tanečního kroužku</vt:lpstr>
      <vt:lpstr>Prostor a materiální podmínky</vt:lpstr>
      <vt:lpstr>Popis realizace akce </vt:lpstr>
      <vt:lpstr>Online výuka</vt:lpstr>
      <vt:lpstr>Prezentace aplikace PowerPoint</vt:lpstr>
      <vt:lpstr>Taneční tábor</vt:lpstr>
      <vt:lpstr>Děkuji za pozornost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TALK DVK F</dc:title>
  <dc:creator>Terka</dc:creator>
  <cp:lastModifiedBy>Terka</cp:lastModifiedBy>
  <cp:revision>27</cp:revision>
  <dcterms:created xsi:type="dcterms:W3CDTF">2019-02-13T16:24:17Z</dcterms:created>
  <dcterms:modified xsi:type="dcterms:W3CDTF">2020-11-29T11:16:36Z</dcterms:modified>
</cp:coreProperties>
</file>