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2" r:id="rId3"/>
    <p:sldId id="263" r:id="rId4"/>
    <p:sldId id="264" r:id="rId5"/>
    <p:sldId id="266" r:id="rId6"/>
    <p:sldId id="285" r:id="rId7"/>
    <p:sldId id="268" r:id="rId8"/>
    <p:sldId id="286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08.05.2020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08.05.2020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08.05.2020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5B914-8B12-4555-B381-C9C72B2408B7}" type="datetime1">
              <a:rPr lang="cs-CZ" smtClean="0"/>
              <a:t>08.05.2020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ACA46-9028-4D5D-8730-99171FAE3F06}" type="datetime1">
              <a:rPr lang="cs-CZ" smtClean="0"/>
              <a:t>08.05.2020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929-901E-466E-BE68-07E756E2CD9A}" type="datetime1">
              <a:rPr lang="cs-CZ" smtClean="0"/>
              <a:t>08.05.2020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08.05.2020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62D49-C56C-41BE-AB9D-F32C0FDB497F}" type="datetime1">
              <a:rPr lang="cs-CZ" smtClean="0"/>
              <a:t>08.05.2020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1B7C9-1526-4531-B1BE-04E9A37FA2CE}" type="datetime1">
              <a:rPr lang="cs-CZ" smtClean="0"/>
              <a:t>08.05.2020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C2DB-08C5-4A26-B491-AB99DD10A99E}" type="datetime1">
              <a:rPr lang="cs-CZ" smtClean="0"/>
              <a:t>08.05.2020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BE077-9F05-484F-8622-4E9E9067A7C5}" type="datetime1">
              <a:rPr lang="cs-CZ" smtClean="0"/>
              <a:t>08.05.2020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6AB81B4-CE35-4C47-882C-8A3F92B5FFD6}" type="datetime1">
              <a:rPr lang="cs-CZ" smtClean="0"/>
              <a:t>08.05.2020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08.05.2020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08.05.2020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z%C5%A1+a+m%C5%A1+stehel%C4%8Deves&amp;source=lnms&amp;tbm=isch&amp;sa=X&amp;ved=2ahUKEwiG65TD5aTpAhURM8AKHfu6CYwQ_AUoAXoECBAQAw&amp;biw=1366&amp;bih=608#imgrc=v-BQDPnqN6QgoM&amp;imgdii=Z2XzyamwJ80b0M" TargetMode="External"/><Relationship Id="rId2" Type="http://schemas.openxmlformats.org/officeDocument/2006/relationships/hyperlink" Target="https://www.google.cz/search?q=z%C5%A1+a+m%C5%A1+stehel%C4%8Deves&amp;source=lnms&amp;tbm=isch&amp;sa=X&amp;ved=2ahUKEwiG65TD5aTpAhURM8AKHfu6CYwQ_AUoAXoECBAQAw&amp;biw=1366&amp;bih=608#imgrc=Po139hvAh1bU7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olastehelceves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Obdélní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cs-CZ" sz="2800" dirty="0">
                <a:solidFill>
                  <a:schemeClr val="tx1"/>
                </a:solidFill>
              </a:rPr>
              <a:t>Pedagogická praxe v mimoškolních AKTIVITÁCH ŽÁKŮ1. STUPNĚ ZŠ</a:t>
            </a:r>
            <a:endParaRPr lang="cs" sz="28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cs" sz="1600" dirty="0">
                <a:solidFill>
                  <a:schemeClr val="tx1"/>
                </a:solidFill>
              </a:rPr>
              <a:t>Michaela Kracíková</a:t>
            </a:r>
          </a:p>
          <a:p>
            <a:pPr rtl="0">
              <a:spcAft>
                <a:spcPts val="600"/>
              </a:spcAft>
            </a:pPr>
            <a:r>
              <a:rPr lang="cs" sz="1600" dirty="0">
                <a:solidFill>
                  <a:schemeClr val="tx1"/>
                </a:solidFill>
              </a:rPr>
              <a:t>U</a:t>
            </a:r>
            <a:r>
              <a:rPr lang="cs-CZ" sz="1600" dirty="0" err="1">
                <a:solidFill>
                  <a:schemeClr val="tx1"/>
                </a:solidFill>
              </a:rPr>
              <a:t>čitelství</a:t>
            </a:r>
            <a:r>
              <a:rPr lang="cs-CZ" sz="1600" dirty="0">
                <a:solidFill>
                  <a:schemeClr val="tx1"/>
                </a:solidFill>
              </a:rPr>
              <a:t> pro 1. stupeň ZŠ, KS</a:t>
            </a:r>
            <a:endParaRPr lang="c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D886253B-35E4-44E6-A88B-54B8624F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Základní škola Stehelčeves</a:t>
            </a: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898B408C-B919-4041-A169-F80A3BE3EA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13114"/>
            <a:ext cx="5473347" cy="3074196"/>
          </a:xfr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C29C6326-FBE9-4F9D-8E1A-5ECD5C4DF1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14" y="2795551"/>
            <a:ext cx="3511296" cy="2048256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9AE843-40A2-4DE9-8871-D8B27A84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08.05.2020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C546A55D-C5E5-4F5F-94AC-933135CA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Moje pedagogická praxe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68EF9B3-7A0E-4520-9570-48B469BF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800" dirty="0"/>
              <a:t>Pro svou pedagogickou praxi jsem si vybrala 2 mimoškolní aktivity:</a:t>
            </a:r>
          </a:p>
          <a:p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Lektorování kroužku keramiky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Doučování žáků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187174-92E1-4BA8-900B-8AFDD912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71B7C9-1526-4531-B1BE-04E9A37FA2CE}" type="datetime1">
              <a:rPr lang="cs-CZ" smtClean="0"/>
              <a:t>08.05.2020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4FFA0-1126-4146-8820-4CB61041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Kroužek keramiky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D6D36-552A-4A15-BEE8-61729D9A8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278" y="2156129"/>
            <a:ext cx="4663440" cy="3749040"/>
          </a:xfrm>
        </p:spPr>
        <p:txBody>
          <a:bodyPr/>
          <a:lstStyle/>
          <a:p>
            <a:r>
              <a:rPr lang="cs-CZ" sz="2400" dirty="0"/>
              <a:t>2 skupiny žáků (1. a 2. ročník, 3. a 4. ročník)</a:t>
            </a:r>
          </a:p>
          <a:p>
            <a:r>
              <a:rPr lang="cs-CZ" sz="2400" dirty="0"/>
              <a:t>60 minutová lekce každý čtvrtek</a:t>
            </a:r>
          </a:p>
          <a:p>
            <a:r>
              <a:rPr lang="cs-CZ" sz="2400" dirty="0"/>
              <a:t>Lichý týden – mladší žáci</a:t>
            </a:r>
          </a:p>
          <a:p>
            <a:r>
              <a:rPr lang="cs-CZ" sz="2400" dirty="0"/>
              <a:t>Sudý týden – starší žáci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3E4758-DED4-4822-93D9-DC6FE70F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08.05.2020</a:t>
            </a:fld>
            <a:endParaRPr lang="en-US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B8668CAD-7D0F-4900-B699-E9E3890D2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-1649" r="1" b="1649"/>
          <a:stretch/>
        </p:blipFill>
        <p:spPr>
          <a:xfrm>
            <a:off x="6321548" y="2308295"/>
            <a:ext cx="3828291" cy="2809875"/>
          </a:xfrm>
        </p:spPr>
      </p:pic>
    </p:spTree>
    <p:extLst>
      <p:ext uri="{BB962C8B-B14F-4D97-AF65-F5344CB8AC3E}">
        <p14:creationId xmlns:p14="http://schemas.microsoft.com/office/powerpoint/2010/main" val="84895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53B8067-A97F-4D95-99C6-9F9E728273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30" y="3774406"/>
            <a:ext cx="3014179" cy="226063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8E2C49-CAC0-4A9F-97E3-D3CA9A8F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Jak kroužek probíhá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90C8D-DFFD-4C26-9123-DFF9282676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Každý čtvrtek 14:00-15:00</a:t>
            </a:r>
          </a:p>
          <a:p>
            <a:r>
              <a:rPr lang="cs-CZ" dirty="0"/>
              <a:t>Volná i daná témata tvoření</a:t>
            </a:r>
          </a:p>
          <a:p>
            <a:r>
              <a:rPr lang="cs-CZ" dirty="0"/>
              <a:t>Možnost výběru barvy keramické hlíny</a:t>
            </a:r>
          </a:p>
          <a:p>
            <a:r>
              <a:rPr lang="cs-CZ" dirty="0"/>
              <a:t>Modelování, vyřezávání, slepování </a:t>
            </a:r>
            <a:r>
              <a:rPr lang="cs-CZ" dirty="0" err="1"/>
              <a:t>šlikrem</a:t>
            </a:r>
            <a:r>
              <a:rPr lang="cs-CZ" dirty="0"/>
              <a:t>, barvení engobami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4F2E2E-CF9F-4424-8BB0-DBA9C517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C62D49-C56C-41BE-AB9D-F32C0FDB497F}" type="datetime1">
              <a:rPr lang="cs-CZ" smtClean="0"/>
              <a:t>08.05.2020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B66B5E-7088-4B19-8422-DA67114F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09" y="2209324"/>
            <a:ext cx="3198191" cy="23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adpis 26">
            <a:extLst>
              <a:ext uri="{FF2B5EF4-FFF2-40B4-BE49-F238E27FC236}">
                <a16:creationId xmlns:a16="http://schemas.microsoft.com/office/drawing/2014/main" id="{26C3995F-8D48-441A-8FDF-D0B887E2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Shrnutí kroužku</a:t>
            </a:r>
          </a:p>
        </p:txBody>
      </p:sp>
      <p:sp>
        <p:nvSpPr>
          <p:cNvPr id="30" name="Zástupný text 29">
            <a:extLst>
              <a:ext uri="{FF2B5EF4-FFF2-40B4-BE49-F238E27FC236}">
                <a16:creationId xmlns:a16="http://schemas.microsoft.com/office/drawing/2014/main" id="{D99BE3BE-B137-4C75-ACEF-E3D20381D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1" name="Zástupný obsah 30">
            <a:extLst>
              <a:ext uri="{FF2B5EF4-FFF2-40B4-BE49-F238E27FC236}">
                <a16:creationId xmlns:a16="http://schemas.microsoft.com/office/drawing/2014/main" id="{D6F85217-3575-48F9-902C-845B4366F6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+ aktivita, zapálení a fantazie mladších žáků</a:t>
            </a:r>
          </a:p>
          <a:p>
            <a:pPr marL="0" indent="0">
              <a:buNone/>
            </a:pPr>
            <a:r>
              <a:rPr lang="cs-CZ" dirty="0"/>
              <a:t>+ barvení engobami přímo na mokrý střep (šetří čas)</a:t>
            </a:r>
          </a:p>
          <a:p>
            <a:pPr marL="0" indent="0">
              <a:buNone/>
            </a:pPr>
            <a:r>
              <a:rPr lang="cs-CZ" dirty="0"/>
              <a:t>+ výrobky jsou vhodnými dárky pro své blízké</a:t>
            </a:r>
          </a:p>
          <a:p>
            <a:pPr marL="0" indent="0">
              <a:buNone/>
            </a:pPr>
            <a:r>
              <a:rPr lang="cs-CZ" dirty="0"/>
              <a:t>+ práce s hlínou je výborná pro rozvoj jemné motoriky, trpělivosti a fantazie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2" name="Zástupný text 31">
            <a:extLst>
              <a:ext uri="{FF2B5EF4-FFF2-40B4-BE49-F238E27FC236}">
                <a16:creationId xmlns:a16="http://schemas.microsoft.com/office/drawing/2014/main" id="{9129E680-1CE4-465F-9C9F-1EF93D60C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33" name="Zástupný obsah 32">
            <a:extLst>
              <a:ext uri="{FF2B5EF4-FFF2-40B4-BE49-F238E27FC236}">
                <a16:creationId xmlns:a16="http://schemas.microsoft.com/office/drawing/2014/main" id="{F0DAE9D5-0951-4C05-8E64-0882CEF981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pasivnější přístup ze strany starších žáků</a:t>
            </a:r>
          </a:p>
          <a:p>
            <a:pPr>
              <a:buFontTx/>
              <a:buChar char="-"/>
            </a:pPr>
            <a:r>
              <a:rPr lang="cs-CZ" dirty="0"/>
              <a:t>hotové výrobky až za měsíc (vysoušení, vypalování)</a:t>
            </a:r>
          </a:p>
          <a:p>
            <a:pPr>
              <a:buFontTx/>
              <a:buChar char="-"/>
            </a:pPr>
            <a:r>
              <a:rPr lang="cs-CZ" dirty="0"/>
              <a:t>vysoké počáteční náklady (materiál, keramická pec)</a:t>
            </a:r>
          </a:p>
          <a:p>
            <a:pPr>
              <a:buFontTx/>
              <a:buChar char="-"/>
            </a:pPr>
            <a:r>
              <a:rPr lang="cs-CZ" dirty="0"/>
              <a:t>tvoření ve třídě na 2.stupni - absence keramické dílny (vyšší nároky na úklid)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1471F5-AB8F-4818-9A4C-F9A68D1F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2D49-C56C-41BE-AB9D-F32C0FDB497F}" type="datetime1">
              <a:rPr lang="cs-CZ" smtClean="0"/>
              <a:pPr/>
              <a:t>08.05.2020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C14BE-CBF4-4A64-837B-9A299C42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Doučování žáků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C1FAC-49B0-4F7B-9128-0E962237BA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8 žáků 1. i 2. stupně ZŠ</a:t>
            </a:r>
          </a:p>
          <a:p>
            <a:r>
              <a:rPr lang="cs-CZ" dirty="0"/>
              <a:t>1x týdně ve středu (60 minut)</a:t>
            </a:r>
          </a:p>
          <a:p>
            <a:r>
              <a:rPr lang="cs-CZ" dirty="0"/>
              <a:t>Procvičování znalostí z výuky, možnost dokončování prací z vyučování, zdokonalování v potřebných oblastech</a:t>
            </a:r>
          </a:p>
          <a:p>
            <a:r>
              <a:rPr lang="cs-CZ" dirty="0"/>
              <a:t>Individuální přístup</a:t>
            </a:r>
          </a:p>
          <a:p>
            <a:r>
              <a:rPr lang="cs-CZ" dirty="0"/>
              <a:t>Kroužek je hrazen z evropské dotace</a:t>
            </a:r>
          </a:p>
          <a:p>
            <a:r>
              <a:rPr lang="cs-CZ" dirty="0"/>
              <a:t>Od 25.3.2020 probíhá distanční formou pomocí aplikace Google </a:t>
            </a:r>
            <a:r>
              <a:rPr lang="cs-CZ" dirty="0" err="1"/>
              <a:t>meet</a:t>
            </a:r>
            <a:r>
              <a:rPr lang="cs-CZ" dirty="0"/>
              <a:t> a </a:t>
            </a:r>
            <a:r>
              <a:rPr lang="cs-CZ" dirty="0" err="1"/>
              <a:t>classroom</a:t>
            </a:r>
            <a:endParaRPr lang="cs-CZ" dirty="0"/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CCE648B-27CE-4C85-B150-2FDD74507C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60" y="2279374"/>
            <a:ext cx="5260440" cy="2979266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0D2511-3C88-44DE-AACB-3F90C811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C62D49-C56C-41BE-AB9D-F32C0FDB497F}" type="datetime1">
              <a:rPr lang="cs-CZ" smtClean="0"/>
              <a:t>08.05.2020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F0E65-8578-4A62-9983-84A85E42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57903F"/>
                </a:solidFill>
              </a:rPr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6C2748-1F62-42BC-ABA9-40B2E8641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https://www.google.cz/search?q=z%C5%A1+a+m%C5%A1+stehel%C4%8Deves&amp;source=lnms&amp;tbm=isch&amp;sa=X&amp;ved=2ahUKEwiG65TD5aTpAhURM8AKHfu6CYwQ_AUoAXoECBAQAw&amp;biw=1366&amp;bih=608#imgrc=Po139hvAh1bU7M</a:t>
            </a:r>
            <a:endParaRPr lang="cs-CZ" dirty="0"/>
          </a:p>
          <a:p>
            <a:r>
              <a:rPr lang="cs-CZ" dirty="0">
                <a:hlinkClick r:id="rId3"/>
              </a:rPr>
              <a:t>https://www.google.cz/search?q=z%C5%A1+a+m%C5%A1+stehel%C4%8Deves&amp;source=lnms&amp;tbm=isch&amp;sa=X&amp;ved=2ahUKEwiG65TD5aTpAhURM8AKHfu6CYwQ_AUoAXoECBAQAw&amp;biw=1366&amp;bih=608#imgrc=v-BQDPnqN6QgoM&amp;imgdii=Z2XzyamwJ80b0M</a:t>
            </a:r>
            <a:endParaRPr lang="cs-CZ" dirty="0"/>
          </a:p>
          <a:p>
            <a:r>
              <a:rPr lang="cs-CZ" dirty="0">
                <a:hlinkClick r:id="rId4"/>
              </a:rPr>
              <a:t>http://www.skolastehelceves.cz/</a:t>
            </a:r>
            <a:endParaRPr lang="cs-CZ" dirty="0"/>
          </a:p>
          <a:p>
            <a:r>
              <a:rPr lang="cs-CZ" dirty="0"/>
              <a:t>Vlastní fotografie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5F318-932F-471E-8748-EE5A3CBD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08.05.2020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36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{ED45AE20-BED4-436F-BFB3-4E3517093265}tf78438558</Template>
  <TotalTime>0</TotalTime>
  <Words>382</Words>
  <Application>Microsoft Office PowerPoint</Application>
  <PresentationFormat>Širokoúhlá obrazovka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Garamond</vt:lpstr>
      <vt:lpstr>SavonVTI</vt:lpstr>
      <vt:lpstr>Pedagogická praxe v mimoškolních AKTIVITÁCH ŽÁKŮ1. STUPNĚ ZŠ</vt:lpstr>
      <vt:lpstr>Základní škola Stehelčeves</vt:lpstr>
      <vt:lpstr>Moje pedagogická praxe</vt:lpstr>
      <vt:lpstr>Kroužek keramiky</vt:lpstr>
      <vt:lpstr>Jak kroužek probíhá</vt:lpstr>
      <vt:lpstr>Shrnutí kroužku</vt:lpstr>
      <vt:lpstr>Doučování žáků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2020-05-08T15:26:08Z</dcterms:created>
  <dcterms:modified xsi:type="dcterms:W3CDTF">2020-05-08T18:59:29Z</dcterms:modified>
</cp:coreProperties>
</file>