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82" r:id="rId9"/>
    <p:sldId id="262" r:id="rId10"/>
    <p:sldId id="263" r:id="rId11"/>
    <p:sldId id="264" r:id="rId12"/>
    <p:sldId id="265" r:id="rId13"/>
    <p:sldId id="266" r:id="rId14"/>
    <p:sldId id="28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14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4FE15-E7DD-41A8-9817-CA3EAEC6F290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z/url?sa=i&amp;rct=j&amp;q=&amp;esrc=s&amp;source=images&amp;cd=&amp;cad=rja&amp;uact=8&amp;ved=0ahUKEwjdnruU3p_XAhXBtBoKHWdUCIYQjRwIBw&amp;url=https://www.tes.com/lessons/EsdkjxPX9pcWGQ/introduccion-a-la-filosofia-politica-y-platon&amp;psig=AOvVaw29FTfOHEimpiy0FyGulduJ&amp;ust=1509706704952993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z/url?sa=i&amp;rct=j&amp;q=&amp;esrc=s&amp;source=images&amp;cd=&amp;cad=rja&amp;uact=8&amp;ved=0ahUKEwjOhN6bnaLXAhWMfxoKHYbBBmsQjRwIBw&amp;url=https://thetomatos.com/free-clipart-37112/&amp;psig=AOvVaw1N7oHFuoICWDsSvcxH1izv&amp;ust=150979231709443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commons.wikimedia.org/wiki/File:Grande_Illustrazione_del_Lombardo_Veneto_Vol_3_Plinio_Secondo_300dpi.jp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z/url?sa=i&amp;rct=j&amp;q=&amp;esrc=s&amp;source=images&amp;cd=&amp;cad=rja&amp;uact=8&amp;ved=0ahUKEwjOhN6bnaLXAhWMfxoKHYbBBmsQjRwIBw&amp;url=https://thetomatos.com/free-clipart-37112/&amp;psig=AOvVaw1N7oHFuoICWDsSvcxH1izv&amp;ust=150979231709443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196752"/>
            <a:ext cx="9144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	   </a:t>
            </a:r>
            <a:r>
              <a:rPr lang="cs-CZ" sz="3200" b="1" dirty="0" err="1" smtClean="0"/>
              <a:t>Aristotelés</a:t>
            </a:r>
            <a:endParaRPr lang="cs-CZ" sz="3200" b="1" dirty="0" smtClean="0"/>
          </a:p>
          <a:p>
            <a:pPr algn="ctr"/>
            <a:endParaRPr lang="cs-CZ" sz="2800" b="1" dirty="0" smtClean="0"/>
          </a:p>
          <a:p>
            <a:pPr algn="ctr"/>
            <a:endParaRPr lang="cs-CZ" sz="2800" b="1" dirty="0" smtClean="0"/>
          </a:p>
          <a:p>
            <a:pPr algn="ctr"/>
            <a:endParaRPr lang="cs-CZ" sz="2800" b="1" dirty="0" smtClean="0"/>
          </a:p>
          <a:p>
            <a:pPr algn="ctr"/>
            <a:endParaRPr lang="cs-CZ" sz="2800" b="1" dirty="0" smtClean="0"/>
          </a:p>
          <a:p>
            <a:pPr marL="72000"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 384 př. n. l. narozen ve městě </a:t>
            </a:r>
            <a:r>
              <a:rPr lang="cs-CZ" sz="2800" dirty="0" err="1" smtClean="0"/>
              <a:t>Stageira</a:t>
            </a:r>
            <a:r>
              <a:rPr lang="cs-CZ" sz="2800" dirty="0" smtClean="0"/>
              <a:t> v</a:t>
            </a:r>
            <a:r>
              <a:rPr lang="cs-CZ" sz="2800" dirty="0"/>
              <a:t> </a:t>
            </a:r>
            <a:r>
              <a:rPr lang="cs-CZ" sz="2800" dirty="0" smtClean="0"/>
              <a:t>Thrákii</a:t>
            </a:r>
          </a:p>
          <a:p>
            <a:pPr marL="72000"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 Platónův student v Athénách</a:t>
            </a:r>
          </a:p>
          <a:p>
            <a:pPr marL="72000">
              <a:spcAft>
                <a:spcPts val="600"/>
              </a:spcAft>
              <a:buFontTx/>
              <a:buChar char="-"/>
            </a:pPr>
            <a:r>
              <a:rPr lang="cs-CZ" sz="2800" dirty="0"/>
              <a:t> </a:t>
            </a:r>
            <a:r>
              <a:rPr lang="cs-CZ" sz="2800" dirty="0" smtClean="0"/>
              <a:t>347 př. n. l. opouští Athény, cestuje kolem východního pobřeží Egejského moře</a:t>
            </a:r>
          </a:p>
          <a:p>
            <a:pPr marL="72000">
              <a:spcAft>
                <a:spcPts val="600"/>
              </a:spcAft>
            </a:pPr>
            <a:r>
              <a:rPr lang="cs-CZ" sz="2800" dirty="0" smtClean="0"/>
              <a:t>- vychovatel Alexandra Velikého</a:t>
            </a:r>
          </a:p>
          <a:p>
            <a:pPr marL="72000"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 335 př. n. l. návrat do Athén; zakládá školu </a:t>
            </a:r>
            <a:r>
              <a:rPr lang="cs-CZ" sz="2800" i="1" dirty="0" err="1"/>
              <a:t>Lykeion</a:t>
            </a:r>
            <a:r>
              <a:rPr lang="cs-CZ" sz="2800" dirty="0"/>
              <a:t> (</a:t>
            </a:r>
            <a:r>
              <a:rPr lang="cs-CZ" sz="2800" i="1" dirty="0"/>
              <a:t>Lyceum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pic>
        <p:nvPicPr>
          <p:cNvPr id="24578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1753" y="0"/>
            <a:ext cx="4212247" cy="3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412776"/>
            <a:ext cx="84969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/>
              <a:t>Skutečnost </a:t>
            </a:r>
            <a:r>
              <a:rPr lang="cs-CZ" sz="2800" dirty="0"/>
              <a:t>pak má dvojí význam, jednak jako například vědění, jednak jako zkoumání a rozjímání. Tu se tedy skutečnost myslí zřejmě ve významu vědění; neboť tím, že je tu duše, je tu také spánek a bdění, </a:t>
            </a:r>
            <a:r>
              <a:rPr lang="cs-CZ" sz="2800" dirty="0" err="1"/>
              <a:t>bdění</a:t>
            </a:r>
            <a:r>
              <a:rPr lang="cs-CZ" sz="2800" dirty="0"/>
              <a:t> pak odpovídá zkoumání a rozjímání a spánek znamená </a:t>
            </a:r>
            <a:r>
              <a:rPr lang="cs-CZ" sz="2800" dirty="0" err="1"/>
              <a:t>míti</a:t>
            </a:r>
            <a:r>
              <a:rPr lang="cs-CZ" sz="2800" dirty="0"/>
              <a:t> vědění bez činnosti. Avšak vědění je u téhož podmětu vznikem dřívější.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476672"/>
            <a:ext cx="871296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/>
              <a:t>A </a:t>
            </a:r>
            <a:r>
              <a:rPr lang="cs-CZ" sz="2800" dirty="0"/>
              <a:t>tak duše je první skutečností přírodního těla, které má v možnosti život. Takové je však tělo ústrojné. Ústrojím, avšak ještě zcela jednoduchým, jsou také části rostlin, jako například list je ochranným prostředkem skořápky a skořápka plodu; kořeny se podobají ústům, neboť obojí přijímají potravu. Má-li se tedy </a:t>
            </a:r>
            <a:r>
              <a:rPr lang="cs-CZ" sz="2800" dirty="0" err="1"/>
              <a:t>stanoviti</a:t>
            </a:r>
            <a:r>
              <a:rPr lang="cs-CZ" sz="2800" dirty="0"/>
              <a:t> obecný pojem, který se hodí pro každou duši, jest asi duše první skutečností přírodního ústrojného těla. Proto se také nemůžeme </a:t>
            </a:r>
            <a:r>
              <a:rPr lang="cs-CZ" sz="2800" dirty="0" err="1"/>
              <a:t>tázati</a:t>
            </a:r>
            <a:r>
              <a:rPr lang="cs-CZ" sz="2800" dirty="0"/>
              <a:t>, je-li duše a tělo jedno, jako se netážeme, zda vosk a jeho tvar a vůbec zda látka každé věci a to, co je z ní vytvořeno, jsou jedno. Neboť výrazu „jedno“ a „</a:t>
            </a:r>
            <a:r>
              <a:rPr lang="cs-CZ" sz="2800" dirty="0" err="1"/>
              <a:t>býti</a:t>
            </a:r>
            <a:r>
              <a:rPr lang="cs-CZ" sz="2800" dirty="0"/>
              <a:t>“ se sice užívá v různém významu, ale ve vlastním smyslu se vypovídá o skutečnosti.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980728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/>
              <a:t>Tím </a:t>
            </a:r>
            <a:r>
              <a:rPr lang="cs-CZ" sz="2800" dirty="0"/>
              <a:t>je tedy obecně řečeno, co jest duše; jest totiž pojmová podstata. To však znamená tolik jako bytnost tohoto určitého těla, podobně jako kdyby nějaký nástroj, například sekyra, byl přírodním tělesem; </a:t>
            </a:r>
            <a:r>
              <a:rPr lang="cs-CZ" sz="2800" dirty="0" err="1"/>
              <a:t>býti</a:t>
            </a:r>
            <a:r>
              <a:rPr lang="cs-CZ" sz="2800" dirty="0"/>
              <a:t> sekyrou by byla jeho podstata a ta by byla její duší. Kdyby se ta oddělila, již by to nebyla sekyra, nýbrž jen podle jména. Zatím však je to právě jen sekyra; neboť duše není bytností a pojmem takového tělesa, nýbrž jen přírodního takové a takové vlastnosti, které má počátek pohybu a klidu v sobě.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052736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/>
              <a:t>To</a:t>
            </a:r>
            <a:r>
              <a:rPr lang="cs-CZ" sz="2800" dirty="0"/>
              <a:t>, co jsme řekli, je možno ještě </a:t>
            </a:r>
            <a:r>
              <a:rPr lang="cs-CZ" sz="2800" dirty="0" err="1"/>
              <a:t>znázorniti</a:t>
            </a:r>
            <a:r>
              <a:rPr lang="cs-CZ" sz="2800" dirty="0"/>
              <a:t> si na údech. Kdyby totiž oko bylo živou bytostí, jeho duší by byl zrak; neboť ten je pojmová podstata oka. Oko je látkou zraku; jakmile ten zanikne, není to již oko, leč podle jména, jako oko vytesané z kamene nebo oko namalované. Co však platí o části, musí </a:t>
            </a:r>
            <a:r>
              <a:rPr lang="cs-CZ" sz="2800" dirty="0" err="1"/>
              <a:t>platiti</a:t>
            </a:r>
            <a:r>
              <a:rPr lang="cs-CZ" sz="2800" dirty="0"/>
              <a:t> o celém těle; neboť jako část se má k části, má se celé vnímání k celému vnímajícímu tělu jako takovému.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188640"/>
            <a:ext cx="885698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	</a:t>
            </a:r>
            <a:r>
              <a:rPr lang="cs-CZ" sz="2400" dirty="0" smtClean="0"/>
              <a:t>Duše </a:t>
            </a:r>
            <a:r>
              <a:rPr lang="cs-CZ" sz="2400" dirty="0"/>
              <a:t>je </a:t>
            </a:r>
            <a:r>
              <a:rPr lang="cs-CZ" sz="2400" dirty="0" smtClean="0"/>
              <a:t>podstata.</a:t>
            </a:r>
          </a:p>
          <a:p>
            <a:endParaRPr lang="cs-CZ" sz="2400" dirty="0"/>
          </a:p>
          <a:p>
            <a:r>
              <a:rPr lang="cs-CZ" dirty="0" smtClean="0"/>
              <a:t>                 </a:t>
            </a:r>
            <a:r>
              <a:rPr lang="cs-CZ" sz="2400" dirty="0" smtClean="0"/>
              <a:t>O </a:t>
            </a:r>
            <a:r>
              <a:rPr lang="cs-CZ" sz="2400" dirty="0"/>
              <a:t>duši lze hovořit jen u přírodních těl, které mají v možnosti život</a:t>
            </a:r>
            <a:r>
              <a:rPr lang="cs-CZ" sz="2400" dirty="0" smtClean="0"/>
              <a:t>. Život je </a:t>
            </a:r>
            <a:r>
              <a:rPr lang="cs-CZ" sz="2400" dirty="0"/>
              <a:t>vyživování, růst a úbytek, </a:t>
            </a:r>
            <a:r>
              <a:rPr lang="cs-CZ" sz="2400" dirty="0" smtClean="0"/>
              <a:t>které se dějí samy </a:t>
            </a:r>
            <a:r>
              <a:rPr lang="cs-CZ" sz="2400" dirty="0"/>
              <a:t>sebou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dirty="0"/>
              <a:t>	</a:t>
            </a:r>
            <a:r>
              <a:rPr lang="cs-CZ" dirty="0" smtClean="0"/>
              <a:t> </a:t>
            </a:r>
            <a:r>
              <a:rPr lang="cs-CZ" sz="2400" dirty="0" smtClean="0"/>
              <a:t>Duše </a:t>
            </a:r>
            <a:r>
              <a:rPr lang="cs-CZ" sz="2400" dirty="0"/>
              <a:t>je definována jako uskutečnění, završení látky </a:t>
            </a:r>
            <a:r>
              <a:rPr lang="cs-CZ" sz="2400" dirty="0" smtClean="0"/>
              <a:t>těla. Je </a:t>
            </a:r>
            <a:r>
              <a:rPr lang="cs-CZ" sz="2400" dirty="0"/>
              <a:t>to forma, která formuje každé přírodní živé tělo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dirty="0"/>
              <a:t>	</a:t>
            </a:r>
            <a:r>
              <a:rPr lang="cs-CZ" dirty="0" smtClean="0"/>
              <a:t> </a:t>
            </a:r>
            <a:r>
              <a:rPr lang="cs-CZ" sz="2400" dirty="0" smtClean="0"/>
              <a:t>Takové </a:t>
            </a:r>
            <a:r>
              <a:rPr lang="cs-CZ" sz="2400" dirty="0"/>
              <a:t>tělo je organické a instrumentální. Skládá se z částí a všechny tyto části slouží duši jakožto nástroje pro vykonávání duševních činností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dirty="0"/>
              <a:t>	</a:t>
            </a:r>
            <a:r>
              <a:rPr lang="cs-CZ" sz="2400" dirty="0" smtClean="0"/>
              <a:t>Otázka</a:t>
            </a:r>
            <a:r>
              <a:rPr lang="cs-CZ" sz="2400" dirty="0"/>
              <a:t>, zde je duše a tělo jedno, nebo zda jsou to dvě entity sobě protikladné, se pro Aristotela neklade. </a:t>
            </a:r>
            <a:r>
              <a:rPr lang="cs-CZ" sz="2400" dirty="0" smtClean="0"/>
              <a:t>Duše </a:t>
            </a:r>
            <a:r>
              <a:rPr lang="cs-CZ" sz="2400" dirty="0"/>
              <a:t>patří tělu jako jeho </a:t>
            </a:r>
            <a:r>
              <a:rPr lang="cs-CZ" sz="2400" dirty="0" smtClean="0"/>
              <a:t>tvar. Tvaruje ho, formuje, </a:t>
            </a:r>
            <a:r>
              <a:rPr lang="cs-CZ" sz="2400" dirty="0"/>
              <a:t>a tím uvádí do skutečnosti a </a:t>
            </a:r>
            <a:r>
              <a:rPr lang="cs-CZ" sz="2400" dirty="0" smtClean="0"/>
              <a:t>činnosti. Tento </a:t>
            </a:r>
            <a:r>
              <a:rPr lang="cs-CZ" sz="2400" dirty="0"/>
              <a:t>tvar nepřichází odněkud zvenčí, ale přírodní organické tělo ho má v sobě, je mu inherentní. </a:t>
            </a:r>
            <a:endParaRPr lang="cs-CZ" sz="2400" dirty="0"/>
          </a:p>
        </p:txBody>
      </p:sp>
      <p:pic>
        <p:nvPicPr>
          <p:cNvPr id="6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711930" cy="432000"/>
          </a:xfrm>
          <a:prstGeom prst="rect">
            <a:avLst/>
          </a:prstGeom>
          <a:noFill/>
        </p:spPr>
      </p:pic>
      <p:pic>
        <p:nvPicPr>
          <p:cNvPr id="8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08720"/>
            <a:ext cx="711930" cy="432000"/>
          </a:xfrm>
          <a:prstGeom prst="rect">
            <a:avLst/>
          </a:prstGeom>
          <a:noFill/>
        </p:spPr>
      </p:pic>
      <p:pic>
        <p:nvPicPr>
          <p:cNvPr id="9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060848"/>
            <a:ext cx="711930" cy="432000"/>
          </a:xfrm>
          <a:prstGeom prst="rect">
            <a:avLst/>
          </a:prstGeom>
          <a:noFill/>
        </p:spPr>
      </p:pic>
      <p:pic>
        <p:nvPicPr>
          <p:cNvPr id="10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151247"/>
            <a:ext cx="711930" cy="432000"/>
          </a:xfrm>
          <a:prstGeom prst="rect">
            <a:avLst/>
          </a:prstGeom>
          <a:noFill/>
        </p:spPr>
      </p:pic>
      <p:pic>
        <p:nvPicPr>
          <p:cNvPr id="11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639431"/>
            <a:ext cx="711930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875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05273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404664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 smtClean="0"/>
          </a:p>
          <a:p>
            <a:pPr algn="just"/>
            <a:r>
              <a:rPr lang="cs-CZ" sz="2800" dirty="0" smtClean="0"/>
              <a:t>„</a:t>
            </a:r>
            <a:r>
              <a:rPr lang="cs-CZ" sz="2800" dirty="0"/>
              <a:t>Alexandr nařídil, aby několik tisíc mužů po celém Řecku a Malé Asii bylo Aristotelovi k dispozici – každý, kdo se živil lovem, </a:t>
            </a:r>
            <a:r>
              <a:rPr lang="cs-CZ" sz="2800" dirty="0" err="1"/>
              <a:t>sokolničením</a:t>
            </a:r>
            <a:r>
              <a:rPr lang="cs-CZ" sz="2800" dirty="0"/>
              <a:t>, rybařením, kdo pečoval o parky, stáda, včelíny, rybníky nebo voliéry – takže žádný živý tvor nemohl uniknout jeho pozornosti</a:t>
            </a:r>
            <a:r>
              <a:rPr lang="cs-CZ" sz="2800" dirty="0" smtClean="0"/>
              <a:t>.“</a:t>
            </a:r>
          </a:p>
          <a:p>
            <a:pPr algn="just"/>
            <a:endParaRPr lang="cs-CZ" sz="2800" dirty="0" smtClean="0"/>
          </a:p>
          <a:p>
            <a:pPr algn="just"/>
            <a:endParaRPr lang="cs-CZ" sz="2800" dirty="0" smtClean="0"/>
          </a:p>
          <a:p>
            <a:pPr algn="just"/>
            <a:endParaRPr lang="cs-CZ" sz="2800" dirty="0" smtClean="0"/>
          </a:p>
          <a:p>
            <a:pPr algn="just"/>
            <a:endParaRPr lang="cs-CZ" sz="2800" dirty="0" smtClean="0"/>
          </a:p>
          <a:p>
            <a:pPr algn="just"/>
            <a:endParaRPr lang="cs-CZ" sz="2800" dirty="0" smtClean="0"/>
          </a:p>
          <a:p>
            <a:pPr algn="just"/>
            <a:endParaRPr lang="cs-CZ" sz="2800" dirty="0" smtClean="0"/>
          </a:p>
          <a:p>
            <a:pPr algn="r"/>
            <a:r>
              <a:rPr lang="cs-CZ" sz="2400" dirty="0" err="1" smtClean="0"/>
              <a:t>Plínius</a:t>
            </a:r>
            <a:r>
              <a:rPr lang="cs-CZ" sz="2400" dirty="0" smtClean="0"/>
              <a:t> st. (</a:t>
            </a:r>
            <a:r>
              <a:rPr lang="cs-CZ" sz="2400" i="1" dirty="0" err="1" smtClean="0"/>
              <a:t>Historia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naturalis</a:t>
            </a:r>
            <a:r>
              <a:rPr lang="cs-CZ" sz="2400" dirty="0" smtClean="0"/>
              <a:t>, VIII, </a:t>
            </a:r>
            <a:r>
              <a:rPr lang="cs-CZ" sz="2400" dirty="0" err="1" smtClean="0"/>
              <a:t>xvi</a:t>
            </a:r>
            <a:r>
              <a:rPr lang="cs-CZ" sz="2400" dirty="0" smtClean="0"/>
              <a:t> 44)</a:t>
            </a:r>
            <a:endParaRPr lang="cs-CZ" sz="2400" dirty="0"/>
          </a:p>
        </p:txBody>
      </p:sp>
      <p:pic>
        <p:nvPicPr>
          <p:cNvPr id="23554" name="Picture 2" descr="Pliny the Eld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501008"/>
            <a:ext cx="2364317" cy="291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412776"/>
            <a:ext cx="88924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- 323 př. n. l. utíká do Chalkidiky</a:t>
            </a:r>
          </a:p>
          <a:p>
            <a:endParaRPr lang="cs-CZ" sz="2800" dirty="0"/>
          </a:p>
          <a:p>
            <a:r>
              <a:rPr lang="cs-CZ" sz="2800" dirty="0" smtClean="0"/>
              <a:t>„aby se </a:t>
            </a:r>
            <a:r>
              <a:rPr lang="cs-CZ" sz="2800" dirty="0"/>
              <a:t>Athéňanům nezavdala příležitost, aby se podruhé prohřešili vůči filosofii</a:t>
            </a:r>
            <a:r>
              <a:rPr lang="cs-CZ" sz="2800" dirty="0" smtClean="0"/>
              <a:t>“.</a:t>
            </a:r>
          </a:p>
          <a:p>
            <a:pPr algn="r"/>
            <a:r>
              <a:rPr lang="cs-CZ" sz="2400" dirty="0" smtClean="0"/>
              <a:t>(</a:t>
            </a:r>
            <a:r>
              <a:rPr lang="cs-CZ" sz="2400" dirty="0" err="1" smtClean="0"/>
              <a:t>Claudius</a:t>
            </a:r>
            <a:r>
              <a:rPr lang="cs-CZ" sz="2400" dirty="0" smtClean="0"/>
              <a:t> </a:t>
            </a:r>
            <a:r>
              <a:rPr lang="cs-CZ" sz="2400" dirty="0" err="1" smtClean="0"/>
              <a:t>Aelianus</a:t>
            </a:r>
            <a:r>
              <a:rPr lang="cs-CZ" sz="2400" dirty="0" smtClean="0"/>
              <a:t>, </a:t>
            </a:r>
            <a:r>
              <a:rPr lang="cs-CZ" sz="2400" i="1" dirty="0"/>
              <a:t>Varia </a:t>
            </a:r>
            <a:r>
              <a:rPr lang="cs-CZ" sz="2400" i="1" dirty="0" err="1"/>
              <a:t>historia</a:t>
            </a:r>
            <a:r>
              <a:rPr lang="cs-CZ" sz="2400" dirty="0"/>
              <a:t> III, </a:t>
            </a:r>
            <a:r>
              <a:rPr lang="cs-CZ" sz="2400" dirty="0" smtClean="0"/>
              <a:t>36)</a:t>
            </a:r>
          </a:p>
          <a:p>
            <a:endParaRPr lang="cs-CZ" sz="2800" dirty="0" smtClean="0"/>
          </a:p>
          <a:p>
            <a:r>
              <a:rPr lang="cs-CZ" sz="2800" dirty="0" smtClean="0"/>
              <a:t>- zde umírá 322 př. n. 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404664"/>
            <a:ext cx="9144000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Diogenés</a:t>
            </a:r>
            <a:r>
              <a:rPr lang="cs-CZ" sz="2800" dirty="0" smtClean="0"/>
              <a:t> </a:t>
            </a:r>
            <a:r>
              <a:rPr lang="cs-CZ" sz="2800" dirty="0" err="1" smtClean="0"/>
              <a:t>Laertios</a:t>
            </a:r>
            <a:r>
              <a:rPr lang="cs-CZ" sz="2800" dirty="0" smtClean="0"/>
              <a:t>: </a:t>
            </a:r>
            <a:r>
              <a:rPr lang="cs-CZ" sz="2800" i="1" dirty="0" smtClean="0"/>
              <a:t>Životy</a:t>
            </a:r>
            <a:r>
              <a:rPr lang="cs-CZ" sz="2800" i="1" dirty="0"/>
              <a:t>, názory a výroky proslulých </a:t>
            </a:r>
            <a:r>
              <a:rPr lang="cs-CZ" sz="2800" i="1" dirty="0" smtClean="0"/>
              <a:t>filosofů</a:t>
            </a:r>
            <a:r>
              <a:rPr lang="cs-CZ" sz="2800" dirty="0" smtClean="0"/>
              <a:t> 146 položek</a:t>
            </a:r>
          </a:p>
          <a:p>
            <a:endParaRPr lang="cs-CZ" sz="2800" dirty="0"/>
          </a:p>
          <a:p>
            <a:r>
              <a:rPr lang="cs-CZ" sz="2800" b="1" dirty="0" smtClean="0"/>
              <a:t>Aristotelovy dochované texty </a:t>
            </a:r>
            <a:r>
              <a:rPr lang="cs-CZ" sz="2800" dirty="0" smtClean="0"/>
              <a:t>(výběr):</a:t>
            </a:r>
          </a:p>
          <a:p>
            <a:endParaRPr lang="cs-CZ" sz="1400" dirty="0" smtClean="0"/>
          </a:p>
          <a:p>
            <a:pPr>
              <a:spcAft>
                <a:spcPts val="600"/>
              </a:spcAft>
            </a:pPr>
            <a:r>
              <a:rPr lang="cs-CZ" sz="2800" u="sng" dirty="0" smtClean="0"/>
              <a:t>Spisy logické</a:t>
            </a:r>
            <a:r>
              <a:rPr lang="cs-CZ" sz="2800" dirty="0" smtClean="0"/>
              <a:t>: </a:t>
            </a:r>
            <a:r>
              <a:rPr lang="cs-CZ" sz="2800" i="1" dirty="0" smtClean="0"/>
              <a:t>Organon</a:t>
            </a:r>
            <a:r>
              <a:rPr lang="cs-CZ" sz="2800" dirty="0" smtClean="0"/>
              <a:t> (</a:t>
            </a:r>
            <a:r>
              <a:rPr lang="cs-CZ" sz="2800" i="1" dirty="0" smtClean="0"/>
              <a:t>Kategorie, O vyjadřování, První analytiky, Druhé analytiky, Topiky, O sofistických důkazech</a:t>
            </a:r>
            <a:r>
              <a:rPr lang="cs-CZ" sz="28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cs-CZ" sz="2800" u="sng" dirty="0" smtClean="0"/>
              <a:t>Spisy přírodovědné</a:t>
            </a:r>
            <a:r>
              <a:rPr lang="cs-CZ" sz="2800" i="1" dirty="0" smtClean="0"/>
              <a:t>: Fyziky</a:t>
            </a:r>
            <a:r>
              <a:rPr lang="cs-CZ" sz="2800" i="1" dirty="0"/>
              <a:t>, O nebi, O vzniku a zániku, </a:t>
            </a:r>
            <a:r>
              <a:rPr lang="cs-CZ" sz="2800" i="1" dirty="0" err="1"/>
              <a:t>Meteorologiky</a:t>
            </a:r>
            <a:r>
              <a:rPr lang="cs-CZ" sz="2800" i="1" dirty="0"/>
              <a:t>, </a:t>
            </a:r>
            <a:r>
              <a:rPr lang="cs-CZ" sz="2800" i="1" dirty="0">
                <a:solidFill>
                  <a:srgbClr val="FF0000"/>
                </a:solidFill>
              </a:rPr>
              <a:t>O duši</a:t>
            </a:r>
            <a:r>
              <a:rPr lang="cs-CZ" sz="2800" i="1" dirty="0"/>
              <a:t>, O vzniku živočichů, O částech </a:t>
            </a:r>
            <a:r>
              <a:rPr lang="cs-CZ" sz="2800" i="1" dirty="0" smtClean="0"/>
              <a:t>živočichů</a:t>
            </a:r>
          </a:p>
          <a:p>
            <a:pPr>
              <a:spcAft>
                <a:spcPts val="600"/>
              </a:spcAft>
            </a:pPr>
            <a:r>
              <a:rPr lang="cs-CZ" sz="2800" u="sng" dirty="0" smtClean="0"/>
              <a:t>Spisy metafyzické</a:t>
            </a:r>
            <a:r>
              <a:rPr lang="cs-CZ" sz="2800" dirty="0" smtClean="0"/>
              <a:t>: 14 knih </a:t>
            </a:r>
            <a:r>
              <a:rPr lang="cs-CZ" sz="2800" i="1" dirty="0" smtClean="0"/>
              <a:t>Metafyzik</a:t>
            </a:r>
          </a:p>
          <a:p>
            <a:pPr>
              <a:spcAft>
                <a:spcPts val="600"/>
              </a:spcAft>
            </a:pPr>
            <a:r>
              <a:rPr lang="cs-CZ" sz="2800" u="sng" dirty="0" smtClean="0"/>
              <a:t>Spisy etické</a:t>
            </a:r>
            <a:r>
              <a:rPr lang="cs-CZ" sz="2800" dirty="0" smtClean="0"/>
              <a:t>: </a:t>
            </a:r>
            <a:r>
              <a:rPr lang="cs-CZ" sz="2800" i="1" dirty="0" smtClean="0"/>
              <a:t>Etika </a:t>
            </a:r>
            <a:r>
              <a:rPr lang="cs-CZ" sz="2800" i="1" dirty="0" err="1" smtClean="0"/>
              <a:t>Níkomachova</a:t>
            </a:r>
            <a:endParaRPr lang="cs-CZ" sz="2800" i="1" dirty="0" smtClean="0"/>
          </a:p>
          <a:p>
            <a:pPr>
              <a:spcAft>
                <a:spcPts val="600"/>
              </a:spcAft>
            </a:pPr>
            <a:r>
              <a:rPr lang="cs-CZ" sz="2800" u="sng" dirty="0" smtClean="0"/>
              <a:t>Spisy politické</a:t>
            </a:r>
            <a:r>
              <a:rPr lang="cs-CZ" sz="2800" dirty="0" smtClean="0"/>
              <a:t>: </a:t>
            </a:r>
            <a:r>
              <a:rPr lang="cs-CZ" sz="2800" i="1" dirty="0" smtClean="0"/>
              <a:t>Politika</a:t>
            </a:r>
          </a:p>
          <a:p>
            <a:pPr>
              <a:spcAft>
                <a:spcPts val="600"/>
              </a:spcAft>
            </a:pPr>
            <a:r>
              <a:rPr lang="cs-CZ" sz="2800" u="sng" dirty="0" smtClean="0"/>
              <a:t>Spisy o jazyce</a:t>
            </a:r>
            <a:r>
              <a:rPr lang="cs-CZ" sz="2800" dirty="0" smtClean="0"/>
              <a:t>: </a:t>
            </a:r>
            <a:r>
              <a:rPr lang="cs-CZ" sz="2800" i="1" dirty="0" smtClean="0"/>
              <a:t>Poetika, Rétorika</a:t>
            </a:r>
            <a:endParaRPr lang="cs-CZ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620688"/>
            <a:ext cx="8712968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Aristotelés</a:t>
            </a:r>
            <a:r>
              <a:rPr lang="cs-CZ" sz="2800" dirty="0"/>
              <a:t>, </a:t>
            </a:r>
            <a:r>
              <a:rPr lang="cs-CZ" sz="2800" i="1" dirty="0"/>
              <a:t>O </a:t>
            </a:r>
            <a:r>
              <a:rPr lang="cs-CZ" sz="2800" i="1" dirty="0" smtClean="0"/>
              <a:t>duši</a:t>
            </a:r>
          </a:p>
          <a:p>
            <a:endParaRPr lang="cs-CZ" sz="1100" dirty="0"/>
          </a:p>
          <a:p>
            <a:r>
              <a:rPr lang="cs-CZ" sz="2400" dirty="0" smtClean="0"/>
              <a:t>překlad Antonín Kříž, vydal Jan </a:t>
            </a:r>
            <a:r>
              <a:rPr lang="cs-CZ" sz="2400" dirty="0" err="1" smtClean="0"/>
              <a:t>Laichter</a:t>
            </a:r>
            <a:r>
              <a:rPr lang="cs-CZ" sz="2400" dirty="0" smtClean="0"/>
              <a:t>, Praha 1942</a:t>
            </a:r>
          </a:p>
          <a:p>
            <a:endParaRPr lang="cs-CZ" sz="2800" dirty="0"/>
          </a:p>
          <a:p>
            <a:r>
              <a:rPr lang="cs-CZ" sz="2400" dirty="0" smtClean="0"/>
              <a:t>I, </a:t>
            </a:r>
            <a:r>
              <a:rPr lang="cs-CZ" sz="2400" dirty="0"/>
              <a:t>402a1-7</a:t>
            </a:r>
          </a:p>
          <a:p>
            <a:pPr algn="just"/>
            <a:endParaRPr lang="cs-CZ" sz="1200" dirty="0"/>
          </a:p>
          <a:p>
            <a:pPr algn="just"/>
            <a:r>
              <a:rPr lang="cs-CZ" sz="2800" dirty="0" smtClean="0"/>
              <a:t>Vědu </a:t>
            </a:r>
            <a:r>
              <a:rPr lang="cs-CZ" sz="2800" dirty="0"/>
              <a:t>o duši právem asi můžeme </a:t>
            </a:r>
            <a:r>
              <a:rPr lang="cs-CZ" sz="2800" dirty="0" err="1"/>
              <a:t>pokládati</a:t>
            </a:r>
            <a:r>
              <a:rPr lang="cs-CZ" sz="2800" dirty="0"/>
              <a:t> za nejpřednější ze dvou důvodů; neboť každou vědu považujeme za něco krásného a hodnotného, ale jednu více než druhou buď pro její přesnost, anebo proto, že předmětem jejího zkoumání jsou věci cennější a podivuhodnější. A znalost duše, jak se zdá, velmi přispívá k poznání pravdy, pokud se týče </a:t>
            </a:r>
            <a:r>
              <a:rPr lang="cs-CZ" sz="2800" dirty="0" smtClean="0"/>
              <a:t>přírody. </a:t>
            </a:r>
            <a:r>
              <a:rPr lang="cs-CZ" sz="2800" dirty="0"/>
              <a:t>Vždyť duše jest jakoby počátek živých bytostí.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692696"/>
            <a:ext cx="878497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600" dirty="0" smtClean="0"/>
          </a:p>
          <a:p>
            <a:pPr algn="ctr"/>
            <a:r>
              <a:rPr lang="cs-CZ" sz="2600" dirty="0" smtClean="0"/>
              <a:t>Společné znaky v názorech na duši u Aristotelových předchůdců</a:t>
            </a:r>
          </a:p>
          <a:p>
            <a:pPr algn="ctr"/>
            <a:r>
              <a:rPr lang="cs-CZ" sz="2600" dirty="0" smtClean="0"/>
              <a:t>(1. kniha </a:t>
            </a:r>
            <a:r>
              <a:rPr lang="cs-CZ" sz="2600" i="1" dirty="0" smtClean="0"/>
              <a:t>O duši</a:t>
            </a:r>
            <a:r>
              <a:rPr lang="cs-CZ" sz="2600" dirty="0" smtClean="0"/>
              <a:t>)</a:t>
            </a:r>
          </a:p>
          <a:p>
            <a:endParaRPr lang="cs-CZ" sz="2600" dirty="0" smtClean="0"/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cs-CZ" sz="2600" dirty="0" smtClean="0"/>
              <a:t>pohyb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cs-CZ" sz="2600" dirty="0" smtClean="0"/>
              <a:t>smyslové vnímání a rozum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cs-CZ" sz="2600" dirty="0" smtClean="0"/>
              <a:t>buď je netělesná (</a:t>
            </a:r>
            <a:r>
              <a:rPr lang="cs-CZ" sz="2600" dirty="0" err="1" smtClean="0"/>
              <a:t>Hérakleitos</a:t>
            </a:r>
            <a:r>
              <a:rPr lang="cs-CZ" sz="2600" dirty="0" smtClean="0"/>
              <a:t>, </a:t>
            </a:r>
            <a:r>
              <a:rPr lang="cs-CZ" sz="2600" dirty="0" err="1" smtClean="0"/>
              <a:t>Alkmaión</a:t>
            </a:r>
            <a:r>
              <a:rPr lang="cs-CZ" sz="2600" dirty="0" smtClean="0"/>
              <a:t>, </a:t>
            </a:r>
            <a:r>
              <a:rPr lang="cs-CZ" sz="2600" dirty="0" err="1" smtClean="0"/>
              <a:t>Hippón</a:t>
            </a:r>
            <a:r>
              <a:rPr lang="cs-CZ" sz="2600" dirty="0" smtClean="0"/>
              <a:t>, </a:t>
            </a:r>
            <a:r>
              <a:rPr lang="cs-CZ" sz="2600" dirty="0" err="1" smtClean="0"/>
              <a:t>Démokritos</a:t>
            </a:r>
            <a:r>
              <a:rPr lang="cs-CZ" sz="2600" dirty="0" smtClean="0"/>
              <a:t>) nebo má „látkovou“ povahu (</a:t>
            </a:r>
            <a:r>
              <a:rPr lang="cs-CZ" sz="2600" dirty="0" err="1" smtClean="0"/>
              <a:t>Anaxagorás</a:t>
            </a:r>
            <a:r>
              <a:rPr lang="cs-CZ" sz="2600" dirty="0" smtClean="0"/>
              <a:t>, Platón)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cs-CZ" sz="2600" dirty="0" smtClean="0"/>
              <a:t>duše je jedna nebo se skládá z částí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620688"/>
            <a:ext cx="878497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II, 412a3–413a10</a:t>
            </a:r>
          </a:p>
          <a:p>
            <a:endParaRPr lang="cs-CZ" sz="2400" dirty="0" smtClean="0"/>
          </a:p>
          <a:p>
            <a:pPr algn="just"/>
            <a:r>
              <a:rPr lang="cs-CZ" sz="2800" dirty="0" smtClean="0"/>
              <a:t>Tolik </a:t>
            </a:r>
            <a:r>
              <a:rPr lang="cs-CZ" sz="2800" dirty="0"/>
              <a:t>o názorech o duši u starších badatelů, jež se nám zachovaly. Ale pojednejme o otázce ještě jednou od začátku a pokusme se </a:t>
            </a:r>
            <a:r>
              <a:rPr lang="cs-CZ" sz="2800" dirty="0" err="1"/>
              <a:t>vymeziti</a:t>
            </a:r>
            <a:r>
              <a:rPr lang="cs-CZ" sz="2800" dirty="0"/>
              <a:t>, co je duše a který asi jest její nejobecnější </a:t>
            </a:r>
            <a:r>
              <a:rPr lang="cs-CZ" sz="2800" dirty="0" smtClean="0"/>
              <a:t>pojem.</a:t>
            </a:r>
          </a:p>
          <a:p>
            <a:pPr algn="just"/>
            <a:r>
              <a:rPr lang="cs-CZ" sz="2800" dirty="0" smtClean="0"/>
              <a:t>Jeden </a:t>
            </a:r>
            <a:r>
              <a:rPr lang="cs-CZ" sz="2800" dirty="0"/>
              <a:t>určitý druh jsoucna nazýváme podstatou, u které rozlišujeme jednak látku, jež sama o sobě není ještě určité toto zde, jednak podobu a tvar, podle něhož se již něco označuje jako určité toto zde, a za třetí celek, který je složen z obojího. Látka je možností, tvar skutečností, a to v dvojím smyslu, jednak jako například vědění, jednak jako zkoumání či </a:t>
            </a:r>
            <a:r>
              <a:rPr lang="cs-CZ" sz="2800" dirty="0" smtClean="0"/>
              <a:t>rozjímání.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476672"/>
            <a:ext cx="849694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podstata</a:t>
            </a:r>
            <a:r>
              <a:rPr lang="cs-CZ" sz="2800" dirty="0" smtClean="0"/>
              <a:t> (</a:t>
            </a:r>
            <a:r>
              <a:rPr lang="cs-CZ" sz="2800" dirty="0" err="1" smtClean="0"/>
              <a:t>ř</a:t>
            </a:r>
            <a:r>
              <a:rPr lang="cs-CZ" sz="2800" dirty="0" smtClean="0"/>
              <a:t>. </a:t>
            </a:r>
            <a:r>
              <a:rPr lang="cs-CZ" sz="2800" i="1" dirty="0" err="1" smtClean="0"/>
              <a:t>úsiá</a:t>
            </a:r>
            <a:r>
              <a:rPr lang="cs-CZ" sz="2800" dirty="0" smtClean="0"/>
              <a:t>, </a:t>
            </a:r>
            <a:r>
              <a:rPr lang="cs-CZ" sz="2800" i="1" dirty="0" err="1" smtClean="0"/>
              <a:t>hypokeimenon</a:t>
            </a:r>
            <a:r>
              <a:rPr lang="cs-CZ" sz="2800" dirty="0" smtClean="0"/>
              <a:t>, lat. </a:t>
            </a:r>
            <a:r>
              <a:rPr lang="cs-CZ" sz="2800" i="1" dirty="0" err="1" smtClean="0"/>
              <a:t>substantia</a:t>
            </a:r>
            <a:r>
              <a:rPr lang="cs-CZ" sz="2800" dirty="0" smtClean="0"/>
              <a:t>) </a:t>
            </a:r>
          </a:p>
          <a:p>
            <a:r>
              <a:rPr lang="cs-CZ" sz="2800" dirty="0" smtClean="0"/>
              <a:t>						</a:t>
            </a:r>
          </a:p>
          <a:p>
            <a:r>
              <a:rPr lang="cs-CZ" sz="2800" dirty="0" smtClean="0"/>
              <a:t>					„toto zde“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b="1" dirty="0" smtClean="0"/>
              <a:t>látka</a:t>
            </a:r>
            <a:r>
              <a:rPr lang="cs-CZ" sz="2800" dirty="0" smtClean="0"/>
              <a:t> (ř. </a:t>
            </a:r>
            <a:r>
              <a:rPr lang="cs-CZ" sz="2800" i="1" dirty="0" err="1" smtClean="0"/>
              <a:t>hýlé</a:t>
            </a:r>
            <a:r>
              <a:rPr lang="cs-CZ" sz="2800" dirty="0" smtClean="0"/>
              <a:t>, lat. </a:t>
            </a:r>
            <a:r>
              <a:rPr lang="cs-CZ" sz="2800" i="1" dirty="0" err="1" smtClean="0"/>
              <a:t>materia</a:t>
            </a:r>
            <a:r>
              <a:rPr lang="cs-CZ" sz="2800" dirty="0" smtClean="0"/>
              <a:t>)</a:t>
            </a:r>
          </a:p>
          <a:p>
            <a:r>
              <a:rPr lang="cs-CZ" sz="2400" dirty="0" smtClean="0"/>
              <a:t>	materiální podklad; </a:t>
            </a:r>
            <a:r>
              <a:rPr lang="cs-CZ" sz="2400" dirty="0"/>
              <a:t>substrát, který se nemění a trvá</a:t>
            </a:r>
            <a:endParaRPr lang="cs-CZ" sz="2400" dirty="0" smtClean="0"/>
          </a:p>
          <a:p>
            <a:r>
              <a:rPr lang="cs-CZ" sz="2800" b="1" dirty="0" smtClean="0"/>
              <a:t>tvar</a:t>
            </a:r>
            <a:r>
              <a:rPr lang="cs-CZ" sz="2800" dirty="0" smtClean="0"/>
              <a:t>, </a:t>
            </a:r>
            <a:r>
              <a:rPr lang="cs-CZ" sz="2800" b="1" dirty="0" smtClean="0"/>
              <a:t>podoba</a:t>
            </a:r>
            <a:r>
              <a:rPr lang="cs-CZ" sz="2800" dirty="0" smtClean="0"/>
              <a:t> (</a:t>
            </a:r>
            <a:r>
              <a:rPr lang="cs-CZ" sz="2800" dirty="0" err="1" smtClean="0"/>
              <a:t>ř</a:t>
            </a:r>
            <a:r>
              <a:rPr lang="cs-CZ" sz="2800" dirty="0" smtClean="0"/>
              <a:t>. </a:t>
            </a:r>
            <a:r>
              <a:rPr lang="cs-CZ" sz="2800" i="1" dirty="0" smtClean="0"/>
              <a:t>eidos</a:t>
            </a:r>
            <a:r>
              <a:rPr lang="cs-CZ" sz="2800" dirty="0" smtClean="0"/>
              <a:t>, </a:t>
            </a:r>
            <a:r>
              <a:rPr lang="cs-CZ" sz="2800" i="1" dirty="0" err="1" smtClean="0"/>
              <a:t>morfé</a:t>
            </a:r>
            <a:r>
              <a:rPr lang="cs-CZ" sz="2800" dirty="0" smtClean="0"/>
              <a:t>, lat. </a:t>
            </a:r>
            <a:r>
              <a:rPr lang="cs-CZ" sz="2800" i="1" dirty="0" smtClean="0"/>
              <a:t>forma</a:t>
            </a:r>
            <a:r>
              <a:rPr lang="cs-CZ" sz="2800" dirty="0" smtClean="0"/>
              <a:t>)</a:t>
            </a:r>
          </a:p>
          <a:p>
            <a:r>
              <a:rPr lang="cs-CZ" sz="2400" dirty="0" smtClean="0"/>
              <a:t>	určuje látku, </a:t>
            </a:r>
            <a:r>
              <a:rPr lang="cs-CZ" sz="2400" dirty="0"/>
              <a:t>dává jí konkrétní podobu</a:t>
            </a:r>
            <a:endParaRPr lang="cs-CZ" sz="2400" dirty="0" smtClean="0"/>
          </a:p>
          <a:p>
            <a:endParaRPr lang="cs-CZ" sz="2800" dirty="0" smtClean="0"/>
          </a:p>
          <a:p>
            <a:r>
              <a:rPr lang="cs-CZ" sz="2800" b="1" dirty="0" smtClean="0"/>
              <a:t>možnost</a:t>
            </a:r>
            <a:r>
              <a:rPr lang="cs-CZ" sz="2800" dirty="0" smtClean="0"/>
              <a:t> (</a:t>
            </a:r>
            <a:r>
              <a:rPr lang="cs-CZ" sz="2800" dirty="0" err="1" smtClean="0"/>
              <a:t>ř</a:t>
            </a:r>
            <a:r>
              <a:rPr lang="cs-CZ" sz="2800" dirty="0" smtClean="0"/>
              <a:t>. </a:t>
            </a:r>
            <a:r>
              <a:rPr lang="cs-CZ" sz="2800" i="1" dirty="0" err="1" smtClean="0"/>
              <a:t>dynamis</a:t>
            </a:r>
            <a:r>
              <a:rPr lang="cs-CZ" sz="2800" dirty="0" smtClean="0"/>
              <a:t>, lat. </a:t>
            </a:r>
            <a:r>
              <a:rPr lang="cs-CZ" sz="2800" i="1" dirty="0" err="1" smtClean="0"/>
              <a:t>potentia</a:t>
            </a:r>
            <a:r>
              <a:rPr lang="cs-CZ" sz="2800" dirty="0" smtClean="0"/>
              <a:t>)</a:t>
            </a:r>
          </a:p>
          <a:p>
            <a:r>
              <a:rPr lang="cs-CZ" sz="2400" dirty="0" smtClean="0"/>
              <a:t>	soubor </a:t>
            </a:r>
            <a:r>
              <a:rPr lang="cs-CZ" sz="2400" dirty="0"/>
              <a:t>vnitřních podmínek, které mohou být uskutečněny</a:t>
            </a:r>
            <a:endParaRPr lang="cs-CZ" sz="2400" dirty="0" smtClean="0"/>
          </a:p>
          <a:p>
            <a:r>
              <a:rPr lang="cs-CZ" sz="2800" b="1" dirty="0" smtClean="0"/>
              <a:t>skutečnost</a:t>
            </a:r>
            <a:r>
              <a:rPr lang="cs-CZ" sz="2800" dirty="0" smtClean="0"/>
              <a:t> (</a:t>
            </a:r>
            <a:r>
              <a:rPr lang="cs-CZ" sz="2800" dirty="0" err="1" smtClean="0"/>
              <a:t>ř</a:t>
            </a:r>
            <a:r>
              <a:rPr lang="cs-CZ" sz="2800" dirty="0" smtClean="0"/>
              <a:t>. </a:t>
            </a:r>
            <a:r>
              <a:rPr lang="cs-CZ" sz="2800" i="1" dirty="0" err="1" smtClean="0"/>
              <a:t>energeia</a:t>
            </a:r>
            <a:r>
              <a:rPr lang="cs-CZ" sz="2800" dirty="0" smtClean="0"/>
              <a:t>, lat. </a:t>
            </a:r>
            <a:r>
              <a:rPr lang="cs-CZ" sz="2800" i="1" dirty="0" err="1" smtClean="0"/>
              <a:t>actus</a:t>
            </a:r>
            <a:r>
              <a:rPr lang="cs-CZ" sz="2800" dirty="0" smtClean="0"/>
              <a:t>)</a:t>
            </a:r>
          </a:p>
          <a:p>
            <a:r>
              <a:rPr lang="cs-CZ" sz="2400" dirty="0" smtClean="0"/>
              <a:t>	činnost vyvedení </a:t>
            </a:r>
            <a:r>
              <a:rPr lang="cs-CZ" sz="2400" dirty="0"/>
              <a:t>skutečnosti z </a:t>
            </a:r>
            <a:r>
              <a:rPr lang="cs-CZ" sz="2400" dirty="0" smtClean="0"/>
              <a:t>možnosti</a:t>
            </a:r>
          </a:p>
        </p:txBody>
      </p:sp>
      <p:pic>
        <p:nvPicPr>
          <p:cNvPr id="1026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052736"/>
            <a:ext cx="2551083" cy="15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476672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/>
              <a:t>Zdá </a:t>
            </a:r>
            <a:r>
              <a:rPr lang="cs-CZ" sz="2800" dirty="0"/>
              <a:t>se, že podstatami jsou především tělesa, a to přírodní; neboť tato jsou počátky ostatních. Z přírodních jedna mají život, druhá nemají. Životem rozumíme vyživování, růst a úbytek, jež se dějí samy sebou. A tak každé přírodní těleso, které je účastno života, je podstatou, ale podstatou složenou. Ale i když je to tělo určitého druhu, totiž tělo, které má život, nebude asi duší. Neboť tělo není něčím z toho, co určuje podklad, nýbrž spíše samo jest jakoby podkladem a látkou. Tudíž duše je nutně podstatou přírodního těla, které má v možnosti život. </a:t>
            </a:r>
            <a:r>
              <a:rPr lang="cs-CZ" sz="2800" dirty="0" smtClean="0"/>
              <a:t>Podstata však je skutečností (</a:t>
            </a:r>
            <a:r>
              <a:rPr lang="cs-CZ" sz="2800" i="1" dirty="0" err="1" smtClean="0"/>
              <a:t>entelecheia</a:t>
            </a:r>
            <a:r>
              <a:rPr lang="cs-CZ" sz="2800" dirty="0" smtClean="0"/>
              <a:t>), i je duše skutečností těla takových a takových vlastností.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629</Words>
  <Application>Microsoft Office PowerPoint</Application>
  <PresentationFormat>Předvádění na obrazovce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FFUK</dc:creator>
  <cp:lastModifiedBy>FFUK</cp:lastModifiedBy>
  <cp:revision>61</cp:revision>
  <dcterms:created xsi:type="dcterms:W3CDTF">2015-11-02T08:23:46Z</dcterms:created>
  <dcterms:modified xsi:type="dcterms:W3CDTF">2019-11-11T11:27:56Z</dcterms:modified>
</cp:coreProperties>
</file>