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l2-Aye05qw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cyberartsweb.org/cpace/ht/htext/home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10001" y="656706"/>
            <a:ext cx="10572000" cy="1321724"/>
          </a:xfrm>
        </p:spPr>
        <p:txBody>
          <a:bodyPr/>
          <a:lstStyle/>
          <a:p>
            <a:r>
              <a:rPr lang="cs-CZ" dirty="0" smtClean="0"/>
              <a:t>Text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10001" y="5237018"/>
            <a:ext cx="10572000" cy="1454727"/>
          </a:xfrm>
        </p:spPr>
        <p:txBody>
          <a:bodyPr/>
          <a:lstStyle/>
          <a:p>
            <a:r>
              <a:rPr lang="cs-CZ" b="1" dirty="0"/>
              <a:t>text</a:t>
            </a:r>
            <a:r>
              <a:rPr lang="cs-CZ" dirty="0"/>
              <a:t> (z lat. </a:t>
            </a:r>
            <a:r>
              <a:rPr lang="cs-CZ" dirty="0" err="1"/>
              <a:t>textus</a:t>
            </a:r>
            <a:r>
              <a:rPr lang="cs-CZ" dirty="0"/>
              <a:t>, „tkanina“), znakový, materiálně fixovaný prostředek komunikace vznikající výběrem jednotek ze škály paradigmatu a jejich syntagmatickým zřetězením.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812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Paratexty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/>
              <a:t>(texty obklopující primární text, vytvářející jeho „zápraží“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65019" y="1953491"/>
            <a:ext cx="4954386" cy="4621876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Vnitřní </a:t>
            </a:r>
            <a:r>
              <a:rPr lang="cs-CZ" b="1" dirty="0" err="1" smtClean="0"/>
              <a:t>paratexty</a:t>
            </a:r>
            <a:r>
              <a:rPr lang="cs-CZ" b="1" dirty="0" smtClean="0"/>
              <a:t> (</a:t>
            </a:r>
            <a:r>
              <a:rPr lang="cs-CZ" b="1" dirty="0" err="1" smtClean="0"/>
              <a:t>peritexty</a:t>
            </a:r>
            <a:r>
              <a:rPr lang="cs-CZ" b="1" dirty="0" smtClean="0"/>
              <a:t>): </a:t>
            </a:r>
            <a:r>
              <a:rPr lang="cs-CZ" dirty="0" smtClean="0"/>
              <a:t>obklopují primární </a:t>
            </a:r>
            <a:r>
              <a:rPr lang="cs-CZ" dirty="0"/>
              <a:t>text v jeho bezprostřední blízkosti, tj. jsou součástí knihy jako fyzického </a:t>
            </a:r>
            <a:r>
              <a:rPr lang="cs-CZ" dirty="0" smtClean="0"/>
              <a:t>objektu:</a:t>
            </a:r>
          </a:p>
          <a:p>
            <a:r>
              <a:rPr lang="cs-CZ" dirty="0" smtClean="0"/>
              <a:t>Titul;</a:t>
            </a:r>
          </a:p>
          <a:p>
            <a:r>
              <a:rPr lang="cs-CZ" dirty="0" smtClean="0"/>
              <a:t>Jméno autora;</a:t>
            </a:r>
          </a:p>
          <a:p>
            <a:r>
              <a:rPr lang="cs-CZ" dirty="0" smtClean="0"/>
              <a:t>Věnování (dedikace);</a:t>
            </a:r>
          </a:p>
          <a:p>
            <a:r>
              <a:rPr lang="cs-CZ" dirty="0" smtClean="0"/>
              <a:t>Motto;</a:t>
            </a:r>
          </a:p>
          <a:p>
            <a:r>
              <a:rPr lang="cs-CZ" dirty="0" smtClean="0"/>
              <a:t>Předmluva, </a:t>
            </a:r>
            <a:r>
              <a:rPr lang="cs-CZ" dirty="0"/>
              <a:t>p</a:t>
            </a:r>
            <a:r>
              <a:rPr lang="cs-CZ" dirty="0" smtClean="0"/>
              <a:t>rolog;</a:t>
            </a:r>
          </a:p>
          <a:p>
            <a:r>
              <a:rPr lang="cs-CZ" dirty="0" smtClean="0"/>
              <a:t>Epilog, doslov;</a:t>
            </a:r>
          </a:p>
          <a:p>
            <a:r>
              <a:rPr lang="cs-CZ" dirty="0" smtClean="0"/>
              <a:t>Ilustrace;</a:t>
            </a:r>
          </a:p>
          <a:p>
            <a:r>
              <a:rPr lang="cs-CZ" dirty="0"/>
              <a:t>K</a:t>
            </a:r>
            <a:r>
              <a:rPr lang="cs-CZ" dirty="0" smtClean="0"/>
              <a:t>omentáře </a:t>
            </a:r>
            <a:r>
              <a:rPr lang="cs-CZ" dirty="0"/>
              <a:t>či </a:t>
            </a:r>
            <a:r>
              <a:rPr lang="cs-CZ" dirty="0" smtClean="0"/>
              <a:t>vysvětlivky, rejstřík, obsah knihy;</a:t>
            </a:r>
          </a:p>
          <a:p>
            <a:r>
              <a:rPr lang="cs-CZ" dirty="0"/>
              <a:t>Z</a:t>
            </a:r>
            <a:r>
              <a:rPr lang="cs-CZ" dirty="0" smtClean="0"/>
              <a:t>áložkové texty a případně další texty na obálce</a:t>
            </a:r>
          </a:p>
          <a:p>
            <a:r>
              <a:rPr lang="cs-CZ" dirty="0" smtClean="0"/>
              <a:t>(svým způsobem i texty </a:t>
            </a:r>
            <a:r>
              <a:rPr lang="cs-CZ" dirty="0"/>
              <a:t>soukromé povahy (např. </a:t>
            </a:r>
            <a:r>
              <a:rPr lang="cs-CZ" dirty="0" smtClean="0"/>
              <a:t>rukou vepsané </a:t>
            </a:r>
            <a:r>
              <a:rPr lang="cs-CZ" dirty="0"/>
              <a:t>věnování či </a:t>
            </a:r>
            <a:r>
              <a:rPr lang="cs-CZ" dirty="0" smtClean="0"/>
              <a:t>vepsané </a:t>
            </a:r>
            <a:r>
              <a:rPr lang="cs-CZ" dirty="0"/>
              <a:t>poznámky)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7415" y="1953491"/>
            <a:ext cx="5194583" cy="4530436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Vnější </a:t>
            </a:r>
            <a:r>
              <a:rPr lang="cs-CZ" b="1" dirty="0" err="1"/>
              <a:t>paratexty</a:t>
            </a:r>
            <a:r>
              <a:rPr lang="cs-CZ" b="1" dirty="0"/>
              <a:t> (</a:t>
            </a:r>
            <a:r>
              <a:rPr lang="cs-CZ" b="1" dirty="0" err="1"/>
              <a:t>epitexty</a:t>
            </a:r>
            <a:r>
              <a:rPr lang="cs-CZ" b="1" dirty="0" smtClean="0"/>
              <a:t>): </a:t>
            </a:r>
            <a:r>
              <a:rPr lang="cs-CZ" dirty="0" smtClean="0"/>
              <a:t>sekundární </a:t>
            </a:r>
            <a:r>
              <a:rPr lang="cs-CZ" dirty="0"/>
              <a:t>texty verbální i neverbální povahy, které existují v okolí knihy a </a:t>
            </a:r>
            <a:r>
              <a:rPr lang="cs-CZ" dirty="0" smtClean="0"/>
              <a:t>spoluutvářejí proces </a:t>
            </a:r>
            <a:r>
              <a:rPr lang="cs-CZ" dirty="0"/>
              <a:t>literární </a:t>
            </a:r>
            <a:r>
              <a:rPr lang="cs-CZ" dirty="0" smtClean="0"/>
              <a:t>komunikace:</a:t>
            </a:r>
          </a:p>
          <a:p>
            <a:r>
              <a:rPr lang="cs-CZ" dirty="0" smtClean="0"/>
              <a:t>Recenze;</a:t>
            </a:r>
          </a:p>
          <a:p>
            <a:r>
              <a:rPr lang="cs-CZ" dirty="0" smtClean="0"/>
              <a:t>Charakteristiky v různých dějinách literatury, ve slovnících, v učebnicích;</a:t>
            </a:r>
          </a:p>
          <a:p>
            <a:r>
              <a:rPr lang="cs-CZ" dirty="0" smtClean="0"/>
              <a:t>PR články;</a:t>
            </a:r>
          </a:p>
          <a:p>
            <a:r>
              <a:rPr lang="cs-CZ" dirty="0" smtClean="0"/>
              <a:t>Zveřejněné rozhovory </a:t>
            </a:r>
            <a:r>
              <a:rPr lang="cs-CZ" dirty="0"/>
              <a:t>s autorem </a:t>
            </a:r>
            <a:r>
              <a:rPr lang="cs-CZ" dirty="0" smtClean="0"/>
              <a:t>díla;</a:t>
            </a:r>
          </a:p>
          <a:p>
            <a:r>
              <a:rPr lang="cs-CZ" dirty="0" smtClean="0"/>
              <a:t>Komentáře v knižních databázích typu Databáze knih či ČBDB;</a:t>
            </a:r>
          </a:p>
          <a:p>
            <a:r>
              <a:rPr lang="cs-CZ" dirty="0" smtClean="0"/>
              <a:t>Blogy knižních </a:t>
            </a:r>
            <a:r>
              <a:rPr lang="cs-CZ" dirty="0" err="1" smtClean="0"/>
              <a:t>blogerů</a:t>
            </a:r>
            <a:r>
              <a:rPr lang="cs-CZ" dirty="0" smtClean="0"/>
              <a:t> a videa </a:t>
            </a:r>
            <a:r>
              <a:rPr lang="cs-CZ" dirty="0" err="1" smtClean="0"/>
              <a:t>booktuberů</a:t>
            </a:r>
            <a:endParaRPr lang="cs-CZ" dirty="0" smtClean="0"/>
          </a:p>
          <a:p>
            <a:r>
              <a:rPr lang="cs-CZ" dirty="0" smtClean="0"/>
              <a:t>(např.: </a:t>
            </a:r>
            <a:r>
              <a:rPr lang="cs-CZ" dirty="0" smtClean="0">
                <a:hlinkClick r:id="rId2"/>
              </a:rPr>
              <a:t>https://www.youtube.com/watch?v=zl2-Aye05qw</a:t>
            </a:r>
            <a:endParaRPr lang="cs-CZ" dirty="0" smtClean="0"/>
          </a:p>
          <a:p>
            <a:r>
              <a:rPr lang="cs-CZ" dirty="0" smtClean="0"/>
              <a:t>(jen pro silné povahy, </a:t>
            </a:r>
            <a:r>
              <a:rPr lang="cs-CZ" dirty="0" err="1" smtClean="0"/>
              <a:t>nick</a:t>
            </a:r>
            <a:r>
              <a:rPr lang="cs-CZ" dirty="0" smtClean="0"/>
              <a:t> té osoby – Hlava plná knih – není úplně výstižný)</a:t>
            </a:r>
          </a:p>
        </p:txBody>
      </p:sp>
    </p:spTree>
    <p:extLst>
      <p:ext uri="{BB962C8B-B14F-4D97-AF65-F5344CB8AC3E}">
        <p14:creationId xmlns:p14="http://schemas.microsoft.com/office/powerpoint/2010/main" val="124264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Textovost</a:t>
            </a:r>
            <a:r>
              <a:rPr lang="cs-CZ" dirty="0" smtClean="0"/>
              <a:t> a intertextovost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49135" y="2222287"/>
            <a:ext cx="3632662" cy="4311517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err="1" smtClean="0"/>
              <a:t>Textovost</a:t>
            </a:r>
            <a:r>
              <a:rPr lang="cs-CZ" b="1" dirty="0" smtClean="0"/>
              <a:t> </a:t>
            </a:r>
            <a:r>
              <a:rPr lang="cs-CZ" dirty="0" smtClean="0"/>
              <a:t>(textualita): vlastnost textu být textem právě této povahy a provedení (tedy vyznačovat se právě těmito konstitutivními rysy)</a:t>
            </a:r>
          </a:p>
          <a:p>
            <a:r>
              <a:rPr lang="cs-CZ" dirty="0" smtClean="0"/>
              <a:t>(posunem a změnou původní </a:t>
            </a:r>
            <a:r>
              <a:rPr lang="cs-CZ" dirty="0" err="1" smtClean="0"/>
              <a:t>textovosti</a:t>
            </a:r>
            <a:r>
              <a:rPr lang="cs-CZ" dirty="0" smtClean="0"/>
              <a:t> je překlad, adaptace, </a:t>
            </a:r>
            <a:r>
              <a:rPr lang="cs-CZ" dirty="0" err="1" smtClean="0"/>
              <a:t>remediace</a:t>
            </a:r>
            <a:r>
              <a:rPr lang="cs-CZ" dirty="0" smtClean="0"/>
              <a:t>, parafráze a jiné transpoziční posuny)</a:t>
            </a:r>
          </a:p>
          <a:p>
            <a:r>
              <a:rPr lang="cs-CZ" dirty="0" err="1" smtClean="0"/>
              <a:t>Textovost</a:t>
            </a:r>
            <a:r>
              <a:rPr lang="cs-CZ" dirty="0" smtClean="0"/>
              <a:t> verbálního textu se vyznačuje linearitou, tedy tím, že umí zprostředkovat vždy jen jeden tok informací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8131" y="2128058"/>
            <a:ext cx="4289367" cy="440574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 jeho žilách kolovala krev pradávných </a:t>
            </a:r>
            <a:r>
              <a:rPr lang="cs-CZ" dirty="0" err="1"/>
              <a:t>Atlanťanů</a:t>
            </a:r>
            <a:r>
              <a:rPr lang="cs-CZ" dirty="0"/>
              <a:t>, jejichž zemi pohltily oceány před osmi tisíci lety. Narodil se jako člen kmene, který žil v severozápadní části </a:t>
            </a:r>
            <a:r>
              <a:rPr lang="cs-CZ" dirty="0" err="1"/>
              <a:t>Cimmerie</a:t>
            </a:r>
            <a:r>
              <a:rPr lang="cs-CZ" dirty="0"/>
              <a:t>. Jeho děd byl příslušníkem jižní skupiny, ale propadl krevní mstě, a aby zachránil rodinu, musel uprchnout. Po dlouhém bloudění našel nový domov na severu.</a:t>
            </a:r>
          </a:p>
          <a:p>
            <a:r>
              <a:rPr lang="cs-CZ" dirty="0" err="1"/>
              <a:t>Conan</a:t>
            </a:r>
            <a:r>
              <a:rPr lang="cs-CZ" dirty="0"/>
              <a:t> se narodil uprostřed bitevní vřavy ve chvíli, kdy jejich vesnici přepadli loupeživí </a:t>
            </a:r>
            <a:r>
              <a:rPr lang="cs-CZ" dirty="0" err="1"/>
              <a:t>Vaniřané</a:t>
            </a:r>
            <a:r>
              <a:rPr lang="cs-CZ" dirty="0"/>
              <a:t> a v úzkých uličkách </a:t>
            </a:r>
            <a:r>
              <a:rPr lang="cs-CZ" dirty="0" err="1"/>
              <a:t>cimmerské</a:t>
            </a:r>
            <a:r>
              <a:rPr lang="cs-CZ" dirty="0"/>
              <a:t> vesnice zuřil boj. Jeden z prvních zvuků, které tedy </a:t>
            </a:r>
            <a:r>
              <a:rPr lang="cs-CZ" dirty="0" err="1"/>
              <a:t>Conan</a:t>
            </a:r>
            <a:r>
              <a:rPr lang="cs-CZ" dirty="0"/>
              <a:t> slyšel, bylo zvonění mečů a válečný křik.</a:t>
            </a:r>
          </a:p>
          <a:p>
            <a:r>
              <a:rPr lang="cs-CZ" dirty="0"/>
              <a:t>R. E. </a:t>
            </a:r>
            <a:r>
              <a:rPr lang="cs-CZ" dirty="0" err="1"/>
              <a:t>Howard</a:t>
            </a:r>
            <a:r>
              <a:rPr lang="cs-CZ" dirty="0"/>
              <a:t>: </a:t>
            </a:r>
            <a:r>
              <a:rPr lang="cs-CZ" dirty="0" err="1"/>
              <a:t>Nemedijské</a:t>
            </a:r>
            <a:r>
              <a:rPr lang="cs-CZ" dirty="0"/>
              <a:t> kroniky I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103" y="2128058"/>
            <a:ext cx="2890866" cy="42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70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Textovost</a:t>
            </a:r>
            <a:r>
              <a:rPr lang="cs-CZ" dirty="0"/>
              <a:t> a </a:t>
            </a:r>
            <a:r>
              <a:rPr lang="cs-CZ" dirty="0" smtClean="0"/>
              <a:t>intertextovost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 smtClean="0"/>
              <a:t>Intertextovost </a:t>
            </a:r>
            <a:r>
              <a:rPr lang="cs-CZ" dirty="0" smtClean="0"/>
              <a:t>(intertextualita): vlastnost literárního textu vztahovat se k jiným textům (vytvářet </a:t>
            </a:r>
            <a:r>
              <a:rPr lang="cs-CZ" dirty="0" err="1" smtClean="0"/>
              <a:t>mezitextové</a:t>
            </a:r>
            <a:r>
              <a:rPr lang="cs-CZ" dirty="0" smtClean="0"/>
              <a:t> navazování, být smysluplně zpřítomněn v jiném díle) či k dalším prvkům kulturní encyklopedie </a:t>
            </a:r>
          </a:p>
          <a:p>
            <a:r>
              <a:rPr lang="cs-CZ" dirty="0" smtClean="0"/>
              <a:t>Vnímatel</a:t>
            </a:r>
            <a:r>
              <a:rPr lang="cs-CZ" b="1" dirty="0"/>
              <a:t> </a:t>
            </a:r>
            <a:r>
              <a:rPr lang="cs-CZ" dirty="0" smtClean="0"/>
              <a:t>může, ale nemusí identifikovat pretext či </a:t>
            </a:r>
            <a:r>
              <a:rPr lang="cs-CZ" dirty="0" err="1" smtClean="0"/>
              <a:t>prototext</a:t>
            </a:r>
            <a:r>
              <a:rPr lang="cs-CZ" dirty="0" smtClean="0"/>
              <a:t> (text, k němuž je odkazováno či jenž je přejímán) a interpretovat jeho smysl v textu, do něhož byl přenesen (</a:t>
            </a:r>
            <a:r>
              <a:rPr lang="cs-CZ" dirty="0" err="1" smtClean="0"/>
              <a:t>metatext</a:t>
            </a:r>
            <a:r>
              <a:rPr lang="cs-CZ" dirty="0" smtClean="0"/>
              <a:t>)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Prostředky odkazování textu k jinému textu (k pretextu):</a:t>
            </a:r>
            <a:br>
              <a:rPr lang="cs-CZ" dirty="0" smtClean="0"/>
            </a:br>
            <a:r>
              <a:rPr lang="cs-CZ" dirty="0" smtClean="0"/>
              <a:t>Aluze: narážka; implicitní, náznakový odkaz (někým je rozpoznán, někým ne)</a:t>
            </a:r>
          </a:p>
          <a:p>
            <a:r>
              <a:rPr lang="cs-CZ" dirty="0" smtClean="0"/>
              <a:t>Citát: doslovný, explicitně vyjádřený odkaz </a:t>
            </a:r>
          </a:p>
          <a:p>
            <a:r>
              <a:rPr lang="cs-CZ" dirty="0" smtClean="0"/>
              <a:t>Parafráze: souhrnné a povšechné převzetí určitého prvku či jevu z pretextu;</a:t>
            </a:r>
          </a:p>
          <a:p>
            <a:r>
              <a:rPr lang="cs-CZ" dirty="0" smtClean="0"/>
              <a:t>Převzetí určitých pravidel výstavby textu;</a:t>
            </a:r>
          </a:p>
          <a:p>
            <a:r>
              <a:rPr lang="cs-CZ" dirty="0" smtClean="0"/>
              <a:t>Tematické navázání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8891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Příklad </a:t>
            </a:r>
            <a:r>
              <a:rPr lang="cs-CZ" dirty="0" err="1" smtClean="0"/>
              <a:t>aluzivní</a:t>
            </a:r>
            <a:r>
              <a:rPr lang="cs-CZ" smtClean="0"/>
              <a:t> intertextovosti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723208" y="1720735"/>
            <a:ext cx="5281378" cy="1030402"/>
          </a:xfrm>
        </p:spPr>
        <p:txBody>
          <a:bodyPr/>
          <a:lstStyle/>
          <a:p>
            <a:r>
              <a:rPr lang="cs-CZ" dirty="0" smtClean="0"/>
              <a:t>Zdánlivě dokumentární </a:t>
            </a:r>
            <a:r>
              <a:rPr lang="cs-CZ" dirty="0"/>
              <a:t>záběr uklízečů ulic v Praze na Žižkově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6187415" y="2019993"/>
            <a:ext cx="5325712" cy="731144"/>
          </a:xfrm>
        </p:spPr>
        <p:txBody>
          <a:bodyPr/>
          <a:lstStyle/>
          <a:p>
            <a:r>
              <a:rPr lang="cs-CZ" dirty="0"/>
              <a:t>j</a:t>
            </a:r>
            <a:r>
              <a:rPr lang="cs-CZ" dirty="0" smtClean="0"/>
              <a:t>sou aluzí na obal LP </a:t>
            </a:r>
            <a:r>
              <a:rPr lang="cs-CZ" dirty="0" err="1" smtClean="0"/>
              <a:t>The</a:t>
            </a:r>
            <a:r>
              <a:rPr lang="cs-CZ" dirty="0" smtClean="0"/>
              <a:t> Beatles </a:t>
            </a:r>
            <a:r>
              <a:rPr lang="cs-CZ" i="1" dirty="0" err="1" smtClean="0"/>
              <a:t>Abbey</a:t>
            </a:r>
            <a:r>
              <a:rPr lang="cs-CZ" i="1" dirty="0" smtClean="0"/>
              <a:t> </a:t>
            </a:r>
            <a:r>
              <a:rPr lang="cs-CZ" i="1" dirty="0" err="1" smtClean="0"/>
              <a:t>Road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87416" y="2839002"/>
            <a:ext cx="5614364" cy="3580704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24195" y="2685494"/>
            <a:ext cx="5594466" cy="37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52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Textovost</a:t>
            </a:r>
            <a:r>
              <a:rPr lang="cs-CZ" dirty="0"/>
              <a:t> a intertextovost </a:t>
            </a:r>
            <a:r>
              <a:rPr lang="cs-CZ" dirty="0" smtClean="0"/>
              <a:t>III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448608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Žánry založené na intertextovém vztahu:</a:t>
            </a:r>
            <a:endParaRPr lang="cs-CZ" dirty="0" smtClean="0"/>
          </a:p>
          <a:p>
            <a:r>
              <a:rPr lang="cs-CZ" b="1" dirty="0" smtClean="0"/>
              <a:t>Parodie: </a:t>
            </a:r>
            <a:r>
              <a:rPr lang="cs-CZ" dirty="0" smtClean="0"/>
              <a:t>nápodoba, která imituje původní text, a zároveň jej hyperbolizuje a tím i zesměšňuje</a:t>
            </a:r>
          </a:p>
          <a:p>
            <a:r>
              <a:rPr lang="cs-CZ" dirty="0" smtClean="0"/>
              <a:t>(je zachována „forma“ a styl, ale obsah se mění)</a:t>
            </a:r>
          </a:p>
          <a:p>
            <a:r>
              <a:rPr lang="cs-CZ" dirty="0" smtClean="0"/>
              <a:t>(jiná pojetí chápou parodii jako obměnu, která nemusí nutně původní dílo zesměšňovat, a vnímají ji tedy spíš jako adaptaci)</a:t>
            </a:r>
          </a:p>
          <a:p>
            <a:r>
              <a:rPr lang="cs-CZ" b="1" dirty="0" smtClean="0"/>
              <a:t>Travestie: </a:t>
            </a:r>
            <a:r>
              <a:rPr lang="cs-CZ" dirty="0" smtClean="0"/>
              <a:t>nápodoba díla, která naopak zachovává obsah, ale mění styl („převléká“  dílo do nepřiměřené stylové podoby)</a:t>
            </a:r>
          </a:p>
          <a:p>
            <a:r>
              <a:rPr lang="cs-CZ" dirty="0" smtClean="0"/>
              <a:t>(nemusí nutně zesměšňovat, ale naopak může zprostředkovávat obsahy, jejichž původní stylová podoba už je pociťována jako zastaralá)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448608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Pastiš</a:t>
            </a:r>
            <a:r>
              <a:rPr lang="cs-CZ" dirty="0" smtClean="0"/>
              <a:t>: imitace výrazného autorského stylu či vyhraněného textu</a:t>
            </a:r>
          </a:p>
          <a:p>
            <a:r>
              <a:rPr lang="cs-CZ" dirty="0" smtClean="0"/>
              <a:t>(účelem není ironická distance, ale vytvoření jiného textu, který ale je co nejvíc podobný)</a:t>
            </a:r>
          </a:p>
          <a:p>
            <a:r>
              <a:rPr lang="cs-CZ" b="1" dirty="0" smtClean="0"/>
              <a:t>Variace: </a:t>
            </a:r>
            <a:r>
              <a:rPr lang="cs-CZ" dirty="0" smtClean="0"/>
              <a:t>pojem vypůjčený z hudby; nový text, který je kompozičně založený na opakování a dílčím obměňování tématu či jiných prvků již existujících (a často stejným autorem napsaných) textů</a:t>
            </a:r>
          </a:p>
          <a:p>
            <a:r>
              <a:rPr lang="cs-CZ" b="1" dirty="0" smtClean="0"/>
              <a:t>Apokryf: </a:t>
            </a:r>
            <a:r>
              <a:rPr lang="cs-CZ" dirty="0" smtClean="0"/>
              <a:t>obecně známý příběh (obvykle biblický) je zpracován netradičním způsobem</a:t>
            </a:r>
          </a:p>
          <a:p>
            <a:r>
              <a:rPr lang="cs-CZ" b="1" dirty="0" smtClean="0"/>
              <a:t>Plagiát: </a:t>
            </a:r>
            <a:r>
              <a:rPr lang="cs-CZ" dirty="0" smtClean="0"/>
              <a:t>napodobenina díla, jež původně vytvořil někdo jiný; zde je cílem naprosté skrytí původního využívaného textu (</a:t>
            </a:r>
            <a:r>
              <a:rPr lang="cs-CZ" dirty="0" err="1" smtClean="0"/>
              <a:t>prototextu</a:t>
            </a:r>
            <a:r>
              <a:rPr lang="cs-CZ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4271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Znaky textu (obecně)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1862051"/>
            <a:ext cx="10554574" cy="4796444"/>
          </a:xfrm>
        </p:spPr>
        <p:txBody>
          <a:bodyPr>
            <a:normAutofit/>
          </a:bodyPr>
          <a:lstStyle/>
          <a:p>
            <a:r>
              <a:rPr lang="cs-CZ" dirty="0"/>
              <a:t>Intencionálnost: Text se jeví jako sdělení, jež chce něco říci</a:t>
            </a:r>
          </a:p>
          <a:p>
            <a:r>
              <a:rPr lang="cs-CZ" dirty="0"/>
              <a:t>Informativnost: Nabízí příjemci určitou míru informací</a:t>
            </a:r>
          </a:p>
          <a:p>
            <a:r>
              <a:rPr lang="cs-CZ" dirty="0"/>
              <a:t>Koheze: Soudržnost vnitřní – provázanost textu založená na využití jazykových (morfologických, syntaktických a stylistických) prostředků</a:t>
            </a:r>
          </a:p>
          <a:p>
            <a:r>
              <a:rPr lang="cs-CZ" dirty="0"/>
              <a:t>Situovanost: Text je přijatelný pro daný kontext (umožňuje spojit jej se situací, v níž se realizuje)</a:t>
            </a:r>
          </a:p>
          <a:p>
            <a:r>
              <a:rPr lang="cs-CZ" dirty="0"/>
              <a:t>Koherence: Soudržnost vnější – obsahová (tematické prvky textu spolu nějak souvisejí)</a:t>
            </a:r>
          </a:p>
          <a:p>
            <a:r>
              <a:rPr lang="cs-CZ" dirty="0"/>
              <a:t>Přijatelnost: Text je možné v konkrétních recepčních okolnostech akceptovat (adresát mu alespoň do určité míry rozumí)</a:t>
            </a:r>
          </a:p>
          <a:p>
            <a:r>
              <a:rPr lang="cs-CZ" dirty="0"/>
              <a:t>Intertextovost: Signalizuje, že je spjatý s jiným(i) textem(y)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961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Nejdůležitější znaky literárního textu</a:t>
            </a:r>
            <a:br>
              <a:rPr lang="cs-CZ" dirty="0" smtClean="0"/>
            </a:br>
            <a:r>
              <a:rPr lang="cs-CZ" sz="2000" dirty="0" smtClean="0"/>
              <a:t>(Jurij M. </a:t>
            </a:r>
            <a:r>
              <a:rPr lang="cs-CZ" sz="2000" dirty="0" err="1" smtClean="0"/>
              <a:t>Lotman</a:t>
            </a:r>
            <a:r>
              <a:rPr lang="cs-CZ" sz="2000" dirty="0" smtClean="0"/>
              <a:t>: </a:t>
            </a:r>
            <a:r>
              <a:rPr lang="cs-CZ" sz="2000" i="1" dirty="0" err="1" smtClean="0"/>
              <a:t>Štruktúra</a:t>
            </a:r>
            <a:r>
              <a:rPr lang="cs-CZ" sz="2000" i="1" dirty="0" smtClean="0"/>
              <a:t> uměleckého textu </a:t>
            </a:r>
            <a:r>
              <a:rPr lang="cs-CZ" sz="2000" dirty="0" smtClean="0"/>
              <a:t>(1990)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Vyjádřenost (</a:t>
            </a:r>
            <a:r>
              <a:rPr lang="cs-CZ" dirty="0" err="1" smtClean="0"/>
              <a:t>fixovanost</a:t>
            </a:r>
            <a:r>
              <a:rPr lang="cs-CZ" dirty="0" smtClean="0"/>
              <a:t>): je vyjádřený za pomocí znaků přirozeného jazyka; je zaznamenanou řečí, obsahuje systémové i nesystémové prvky</a:t>
            </a:r>
            <a:endParaRPr lang="cs-CZ" dirty="0"/>
          </a:p>
          <a:p>
            <a:r>
              <a:rPr lang="cs-CZ" dirty="0" smtClean="0"/>
              <a:t>Ohraničenost: má zřetelný začátek i konec (jako má obraz svůj rám); odděluje se od všech dalších textů i jiných znakových sdělení</a:t>
            </a:r>
            <a:endParaRPr lang="cs-CZ" dirty="0"/>
          </a:p>
          <a:p>
            <a:r>
              <a:rPr lang="cs-CZ" dirty="0"/>
              <a:t>Strukturovanost (uspořádanost</a:t>
            </a:r>
            <a:r>
              <a:rPr lang="cs-CZ" dirty="0" smtClean="0"/>
              <a:t>): vyniká vnitřní organizací, která hierarchizuje jeho jednotlivé prvky a složky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308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Kontext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5332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kontext</a:t>
            </a:r>
            <a:r>
              <a:rPr lang="cs-CZ" dirty="0"/>
              <a:t>, obecně prostředí, v němž text (resp. dílo) získává působnost a smysl. </a:t>
            </a:r>
            <a:endParaRPr lang="cs-CZ" dirty="0" smtClean="0"/>
          </a:p>
          <a:p>
            <a:r>
              <a:rPr lang="cs-CZ" dirty="0" smtClean="0"/>
              <a:t>Poukazy </a:t>
            </a:r>
            <a:r>
              <a:rPr lang="cs-CZ" dirty="0"/>
              <a:t>ke kontextům, ať už jako k souhrnům okolních výpovědí nebo k souhrnům komunikačních podmínek, za nichž nějaká promluva nebo text vzniká, tak nutně dynamizují a rozmlžují hranice zdánlivě autonomního, jednotlivého, izolovaného textu. – V sémiotickém komunikačním modelu R. </a:t>
            </a:r>
            <a:r>
              <a:rPr lang="cs-CZ" dirty="0" err="1"/>
              <a:t>Jakobsona</a:t>
            </a:r>
            <a:r>
              <a:rPr lang="cs-CZ" dirty="0"/>
              <a:t> zaujímá </a:t>
            </a:r>
            <a:r>
              <a:rPr lang="cs-CZ" dirty="0" smtClean="0"/>
              <a:t>kontext </a:t>
            </a:r>
            <a:r>
              <a:rPr lang="cs-CZ" dirty="0"/>
              <a:t>pozici referentu, poukazu k „vnějšku“, který je vnímatelný adresátem a verbálně strukturovaný (nebo přístupný verbální strukturaci). Poukazuje-li komunikát primárně ke </a:t>
            </a:r>
            <a:r>
              <a:rPr lang="cs-CZ" dirty="0" smtClean="0"/>
              <a:t>kontextu </a:t>
            </a:r>
            <a:r>
              <a:rPr lang="cs-CZ" dirty="0"/>
              <a:t>(současně s možnými sekundárními poukazy k ostatním konstitutivním činitelům řečové události, jimiž jsou mluvčí, sdělení, adresát, kód a kontakt), má funkci referenční. </a:t>
            </a:r>
            <a:r>
              <a:rPr lang="cs-CZ" dirty="0" err="1"/>
              <a:t>Jakobsonova</a:t>
            </a:r>
            <a:r>
              <a:rPr lang="cs-CZ" dirty="0"/>
              <a:t> koncepce ponechává otevřenu možnost, zda lze vztáhnout pojem </a:t>
            </a:r>
            <a:r>
              <a:rPr lang="cs-CZ" dirty="0" smtClean="0"/>
              <a:t>kontextu </a:t>
            </a:r>
            <a:r>
              <a:rPr lang="cs-CZ" dirty="0"/>
              <a:t>současně k aktuálnímu světu i k světu „textovému“, jazykovým a kulturním kódům, tedy encyklopedii U. </a:t>
            </a:r>
            <a:r>
              <a:rPr lang="cs-CZ" dirty="0" err="1"/>
              <a:t>Eka</a:t>
            </a:r>
            <a:r>
              <a:rPr lang="cs-CZ" dirty="0"/>
              <a:t>. V </a:t>
            </a:r>
            <a:r>
              <a:rPr lang="cs-CZ" dirty="0" err="1"/>
              <a:t>Ekově</a:t>
            </a:r>
            <a:r>
              <a:rPr lang="cs-CZ" dirty="0"/>
              <a:t> koncepci právě jazyková povaha </a:t>
            </a:r>
            <a:r>
              <a:rPr lang="cs-CZ" dirty="0" smtClean="0"/>
              <a:t>kontextu </a:t>
            </a:r>
            <a:r>
              <a:rPr lang="cs-CZ" dirty="0"/>
              <a:t>umožňuje analyzovat jej sémioticky jako </a:t>
            </a:r>
            <a:r>
              <a:rPr lang="cs-CZ" dirty="0" err="1"/>
              <a:t>sui</a:t>
            </a:r>
            <a:r>
              <a:rPr lang="cs-CZ" dirty="0"/>
              <a:t> </a:t>
            </a:r>
            <a:r>
              <a:rPr lang="cs-CZ" dirty="0" err="1"/>
              <a:t>generis</a:t>
            </a:r>
            <a:r>
              <a:rPr lang="cs-CZ" dirty="0"/>
              <a:t> kód, který zprostředkovává naše pojetí „vnějšího“ světa. </a:t>
            </a:r>
            <a:r>
              <a:rPr lang="cs-CZ" dirty="0" smtClean="0"/>
              <a:t>Kontext </a:t>
            </a:r>
            <a:r>
              <a:rPr lang="cs-CZ" dirty="0"/>
              <a:t>v rámci analýzy textu je pak kódem zakotvená možnost bezprostředního </a:t>
            </a:r>
            <a:r>
              <a:rPr lang="cs-CZ" dirty="0" err="1"/>
              <a:t>spoluvýskytu</a:t>
            </a:r>
            <a:r>
              <a:rPr lang="cs-CZ" dirty="0"/>
              <a:t> výrazů z téhož sémiotického systému nebo subsystému, </a:t>
            </a:r>
            <a:r>
              <a:rPr lang="cs-CZ" dirty="0" err="1"/>
              <a:t>sebekorigující</a:t>
            </a:r>
            <a:r>
              <a:rPr lang="cs-CZ" dirty="0"/>
              <a:t> sémantické okolí.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371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000" y="207818"/>
            <a:ext cx="10571998" cy="897775"/>
          </a:xfrm>
        </p:spPr>
        <p:txBody>
          <a:bodyPr/>
          <a:lstStyle/>
          <a:p>
            <a:r>
              <a:rPr lang="cs-CZ" dirty="0" smtClean="0"/>
              <a:t>Stabilizovaný text x měnící se kontext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71" y="1057298"/>
            <a:ext cx="7421879" cy="5800702"/>
          </a:xfrm>
        </p:spPr>
      </p:pic>
    </p:spTree>
    <p:extLst>
      <p:ext uri="{BB962C8B-B14F-4D97-AF65-F5344CB8AC3E}">
        <p14:creationId xmlns:p14="http://schemas.microsoft.com/office/powerpoint/2010/main" val="177889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textové roviny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73825" y="2222287"/>
            <a:ext cx="4281056" cy="3638763"/>
          </a:xfrm>
        </p:spPr>
        <p:txBody>
          <a:bodyPr>
            <a:normAutofit/>
          </a:bodyPr>
          <a:lstStyle/>
          <a:p>
            <a:r>
              <a:rPr lang="cs-CZ" dirty="0" smtClean="0"/>
              <a:t>Aplikace jazykového členění:</a:t>
            </a:r>
          </a:p>
          <a:p>
            <a:r>
              <a:rPr lang="cs-CZ" dirty="0" smtClean="0"/>
              <a:t>fonická (zvuková) </a:t>
            </a:r>
          </a:p>
          <a:p>
            <a:r>
              <a:rPr lang="cs-CZ" dirty="0" smtClean="0"/>
              <a:t>(morfologická)</a:t>
            </a:r>
          </a:p>
          <a:p>
            <a:r>
              <a:rPr lang="cs-CZ" dirty="0" smtClean="0"/>
              <a:t>lexikální</a:t>
            </a:r>
          </a:p>
          <a:p>
            <a:r>
              <a:rPr lang="cs-CZ" dirty="0" smtClean="0"/>
              <a:t>syntaktická </a:t>
            </a:r>
            <a:endParaRPr lang="cs-CZ" dirty="0"/>
          </a:p>
          <a:p>
            <a:r>
              <a:rPr lang="cs-CZ" dirty="0" smtClean="0"/>
              <a:t>textová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8582" y="2222287"/>
            <a:ext cx="6458989" cy="4378018"/>
          </a:xfrm>
        </p:spPr>
        <p:txBody>
          <a:bodyPr>
            <a:normAutofit/>
          </a:bodyPr>
          <a:lstStyle/>
          <a:p>
            <a:r>
              <a:rPr lang="cs-CZ" dirty="0" smtClean="0"/>
              <a:t>Roman </a:t>
            </a:r>
            <a:r>
              <a:rPr lang="cs-CZ" dirty="0" err="1" smtClean="0"/>
              <a:t>Ingarden</a:t>
            </a:r>
            <a:r>
              <a:rPr lang="cs-CZ" dirty="0" smtClean="0"/>
              <a:t>: </a:t>
            </a:r>
            <a:r>
              <a:rPr lang="cs-CZ" i="1" dirty="0" smtClean="0"/>
              <a:t>Umělecké dílo literární </a:t>
            </a:r>
            <a:r>
              <a:rPr lang="cs-CZ" dirty="0" smtClean="0"/>
              <a:t>(1931): literární dílo je „útvar vybudovaný z několika heterogenních vrstev“; není jednohlasým útvarem, ale má polyfonní ráz</a:t>
            </a:r>
          </a:p>
          <a:p>
            <a:r>
              <a:rPr lang="cs-CZ" dirty="0" smtClean="0"/>
              <a:t>1) Vrstva jazykových zvukových útvarů;</a:t>
            </a:r>
          </a:p>
          <a:p>
            <a:r>
              <a:rPr lang="cs-CZ" dirty="0" smtClean="0"/>
              <a:t>2) Vrstva významových celků (jména a funkční slůvka)</a:t>
            </a:r>
          </a:p>
          <a:p>
            <a:r>
              <a:rPr lang="cs-CZ" dirty="0" smtClean="0"/>
              <a:t>3) Vrstva znázorněných předmětností (předměty, které si při četbě představujeme, čímž tyto předměty </a:t>
            </a:r>
            <a:r>
              <a:rPr lang="cs-CZ" b="1" dirty="0" smtClean="0"/>
              <a:t>konkretizujeme</a:t>
            </a:r>
            <a:r>
              <a:rPr lang="cs-CZ" dirty="0" smtClean="0"/>
              <a:t>)</a:t>
            </a:r>
          </a:p>
          <a:p>
            <a:r>
              <a:rPr lang="cs-CZ" dirty="0" smtClean="0"/>
              <a:t>4) Vrstva schematických aspektů (estetické a jiné hodnotové rysy; obecniny, k nimž dílo odkazuje, čímž poukazuje na jejich </a:t>
            </a:r>
            <a:r>
              <a:rPr lang="cs-CZ" dirty="0" err="1" smtClean="0"/>
              <a:t>fenoménovou</a:t>
            </a:r>
            <a:r>
              <a:rPr lang="cs-CZ" dirty="0" smtClean="0"/>
              <a:t> povahu)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1909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Cesta od pocitového podnětu k textu 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90204" y="2222287"/>
            <a:ext cx="5162203" cy="3912506"/>
          </a:xfrm>
        </p:spPr>
        <p:txBody>
          <a:bodyPr>
            <a:normAutofit/>
          </a:bodyPr>
          <a:lstStyle/>
          <a:p>
            <a:r>
              <a:rPr lang="cs-CZ" b="1" dirty="0"/>
              <a:t>Verbalizace</a:t>
            </a:r>
            <a:r>
              <a:rPr lang="cs-CZ" dirty="0"/>
              <a:t>: </a:t>
            </a:r>
            <a:r>
              <a:rPr lang="cs-CZ" dirty="0" smtClean="0"/>
              <a:t>proces</a:t>
            </a:r>
            <a:r>
              <a:rPr lang="cs-CZ" dirty="0"/>
              <a:t>, při němž neverbální (neslovesný) výraz (struktura) získává verbální </a:t>
            </a:r>
            <a:r>
              <a:rPr lang="cs-CZ" dirty="0" smtClean="0"/>
              <a:t>rysy – volím lexikum a syntaktické vyjádření</a:t>
            </a:r>
          </a:p>
          <a:p>
            <a:r>
              <a:rPr lang="cs-CZ" dirty="0" smtClean="0"/>
              <a:t>(souběžně funguje osa selekce a osa kombinace:</a:t>
            </a:r>
          </a:p>
          <a:p>
            <a:r>
              <a:rPr lang="cs-CZ" dirty="0" smtClean="0"/>
              <a:t>Selekce: paradigmatický vztah (volba mezi buď – anebo: „Ta žena je těhotná“; „To dítě je chlapec“)</a:t>
            </a:r>
          </a:p>
          <a:p>
            <a:r>
              <a:rPr lang="cs-CZ" dirty="0" smtClean="0"/>
              <a:t>Kombinace: syntagmatický vztah (možnost přiřazovat ve stylu to i ono: „Je hloubavý a zádumčivý a taky tlustý“))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58444" y="2352502"/>
            <a:ext cx="6003792" cy="34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8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cs-CZ" dirty="0"/>
              <a:t>Cesta od pocitového podnětu k textu </a:t>
            </a:r>
            <a:r>
              <a:rPr lang="cs-CZ" dirty="0" smtClean="0"/>
              <a:t>II:</a:t>
            </a:r>
            <a:br>
              <a:rPr lang="cs-CZ" dirty="0" smtClean="0"/>
            </a:br>
            <a:r>
              <a:rPr lang="cs-CZ" sz="1800" dirty="0" err="1">
                <a:solidFill>
                  <a:prstClr val="white"/>
                </a:solidFill>
                <a:ea typeface="+mn-ea"/>
                <a:cs typeface="+mn-cs"/>
              </a:rPr>
              <a:t>Oralita</a:t>
            </a:r>
            <a:r>
              <a:rPr lang="cs-CZ" sz="1800" dirty="0">
                <a:solidFill>
                  <a:prstClr val="white"/>
                </a:solidFill>
                <a:ea typeface="+mn-ea"/>
                <a:cs typeface="+mn-cs"/>
              </a:rPr>
              <a:t> a </a:t>
            </a:r>
            <a:r>
              <a:rPr lang="cs-CZ" sz="1800" dirty="0" err="1">
                <a:solidFill>
                  <a:prstClr val="white"/>
                </a:solidFill>
                <a:ea typeface="+mn-ea"/>
                <a:cs typeface="+mn-cs"/>
              </a:rPr>
              <a:t>literarita</a:t>
            </a:r>
            <a:r>
              <a:rPr lang="cs-CZ" sz="1800" dirty="0" smtClean="0">
                <a:solidFill>
                  <a:prstClr val="white"/>
                </a:solidFill>
                <a:ea typeface="+mn-ea"/>
                <a:cs typeface="+mn-cs"/>
              </a:rPr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56954" y="2222287"/>
            <a:ext cx="5447632" cy="4161888"/>
          </a:xfrm>
        </p:spPr>
        <p:txBody>
          <a:bodyPr/>
          <a:lstStyle/>
          <a:p>
            <a:r>
              <a:rPr lang="cs-CZ" b="1" dirty="0" err="1" smtClean="0"/>
              <a:t>Oralita</a:t>
            </a:r>
            <a:r>
              <a:rPr lang="cs-CZ" dirty="0"/>
              <a:t>: mluvenost jako způsob užití jazyka i jako myšlenkový a </a:t>
            </a:r>
            <a:r>
              <a:rPr lang="cs-CZ" dirty="0" err="1"/>
              <a:t>kulturnětvorný</a:t>
            </a:r>
            <a:r>
              <a:rPr lang="cs-CZ" dirty="0"/>
              <a:t> princip</a:t>
            </a:r>
          </a:p>
          <a:p>
            <a:r>
              <a:rPr lang="cs-CZ" dirty="0"/>
              <a:t>(„jazyk blízkosti“: je spjatý s konkrétní situací a konkrétním mluvčím a posluchači; hledá pomůcky pro ukládání do paměti (mnemotechnika) a vytváření kulturní paměti;</a:t>
            </a:r>
          </a:p>
          <a:p>
            <a:r>
              <a:rPr lang="cs-CZ" dirty="0"/>
              <a:t>Znaky: volné přiřazování, mnohomluvnost, odkazování ke světu kolem, </a:t>
            </a:r>
            <a:r>
              <a:rPr lang="cs-CZ" dirty="0" smtClean="0"/>
              <a:t>participace, empatie</a:t>
            </a:r>
            <a:r>
              <a:rPr lang="cs-CZ" dirty="0"/>
              <a:t>, situační </a:t>
            </a:r>
            <a:r>
              <a:rPr lang="cs-CZ" dirty="0" smtClean="0"/>
              <a:t>myšlení)</a:t>
            </a:r>
          </a:p>
          <a:p>
            <a:r>
              <a:rPr lang="cs-CZ" dirty="0" smtClean="0"/>
              <a:t>Vyřčené: „Vy všichni tady teď poslouchejte“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4161888"/>
          </a:xfrm>
        </p:spPr>
        <p:txBody>
          <a:bodyPr/>
          <a:lstStyle/>
          <a:p>
            <a:r>
              <a:rPr lang="cs-CZ" b="1" dirty="0" err="1" smtClean="0"/>
              <a:t>Literarita</a:t>
            </a:r>
            <a:r>
              <a:rPr lang="cs-CZ" dirty="0" smtClean="0"/>
              <a:t>: vytváření psané formy jako jiný způsob využití jazyka i jako jiný </a:t>
            </a:r>
            <a:r>
              <a:rPr lang="cs-CZ" dirty="0" err="1" smtClean="0"/>
              <a:t>mylšnekový</a:t>
            </a:r>
            <a:r>
              <a:rPr lang="cs-CZ" dirty="0" smtClean="0"/>
              <a:t> a </a:t>
            </a:r>
            <a:r>
              <a:rPr lang="cs-CZ" dirty="0" err="1" smtClean="0"/>
              <a:t>kulturnětvorný</a:t>
            </a:r>
            <a:r>
              <a:rPr lang="cs-CZ" dirty="0" smtClean="0"/>
              <a:t> princip</a:t>
            </a:r>
          </a:p>
          <a:p>
            <a:r>
              <a:rPr lang="cs-CZ" dirty="0" smtClean="0"/>
              <a:t>(„jazyk distance“: směřován do obecné situace, eliminuje konkrétnost píšícího i čtoucího; podmíněna vznikem písma;</a:t>
            </a:r>
          </a:p>
          <a:p>
            <a:r>
              <a:rPr lang="cs-CZ" dirty="0" smtClean="0"/>
              <a:t>Znaky: podřazování, analýza, odstup, abstraktnost</a:t>
            </a:r>
          </a:p>
          <a:p>
            <a:r>
              <a:rPr lang="cs-CZ" dirty="0" smtClean="0"/>
              <a:t>X Napsané: „Vy všichni tady teď poslouchejte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79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000" y="166255"/>
            <a:ext cx="10571998" cy="698269"/>
          </a:xfrm>
        </p:spPr>
        <p:txBody>
          <a:bodyPr/>
          <a:lstStyle/>
          <a:p>
            <a:r>
              <a:rPr lang="cs-CZ" dirty="0" smtClean="0"/>
              <a:t>Text a hypertext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73578" y="1305099"/>
            <a:ext cx="5431007" cy="455595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„Klasický“ text: tištěný (má „šířku“ a „výšku“, ale nemá explicitní „hloubku“):</a:t>
            </a:r>
          </a:p>
          <a:p>
            <a:r>
              <a:rPr lang="cs-CZ" dirty="0" smtClean="0"/>
              <a:t>Znaky: linearita, kontinuálnost, ukončenost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791497" y="1612670"/>
            <a:ext cx="5112327" cy="5012574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Hypertext</a:t>
            </a:r>
            <a:r>
              <a:rPr lang="cs-CZ" dirty="0" smtClean="0"/>
              <a:t>: je založen na explicitním odkazování</a:t>
            </a:r>
            <a:r>
              <a:rPr lang="cs-CZ" dirty="0"/>
              <a:t>, tj. do textů jsou vkládány odkazy (linky) na další texty. Odkaz je propojený s elektronickou adresou dalšího textu, čtenář může kliknutím myši odkaz aktivovat a na obrazovce se mu objeví další text. Graficky jsou odkazy zpravidla signalizovány </a:t>
            </a:r>
            <a:r>
              <a:rPr lang="cs-CZ" dirty="0" smtClean="0"/>
              <a:t>podtržením. </a:t>
            </a:r>
            <a:r>
              <a:rPr lang="cs-CZ" dirty="0"/>
              <a:t>Texty takto propojené se stávají součástí otevřené a nikdy neukončené sítě </a:t>
            </a:r>
            <a:r>
              <a:rPr lang="cs-CZ" dirty="0" smtClean="0"/>
              <a:t>textů. </a:t>
            </a:r>
          </a:p>
          <a:p>
            <a:r>
              <a:rPr lang="cs-CZ" dirty="0"/>
              <a:t>Č</a:t>
            </a:r>
            <a:r>
              <a:rPr lang="cs-CZ" dirty="0" smtClean="0"/>
              <a:t>tení </a:t>
            </a:r>
            <a:r>
              <a:rPr lang="cs-CZ" dirty="0"/>
              <a:t>původního textu </a:t>
            </a:r>
            <a:r>
              <a:rPr lang="cs-CZ" dirty="0" smtClean="0"/>
              <a:t>je přerušováno čtením </a:t>
            </a:r>
            <a:r>
              <a:rPr lang="cs-CZ" dirty="0"/>
              <a:t>textů dalších. Čtenář </a:t>
            </a:r>
            <a:r>
              <a:rPr lang="cs-CZ" dirty="0" smtClean="0"/>
              <a:t>si sám </a:t>
            </a:r>
            <a:r>
              <a:rPr lang="cs-CZ" dirty="0"/>
              <a:t>určuje pořadí a důležitost textů, které bude číst. Prostřednictvím odkazů je text </a:t>
            </a:r>
            <a:r>
              <a:rPr lang="cs-CZ" dirty="0" smtClean="0"/>
              <a:t>bohatě </a:t>
            </a:r>
            <a:r>
              <a:rPr lang="cs-CZ" dirty="0"/>
              <a:t>a různorodě </a:t>
            </a:r>
            <a:r>
              <a:rPr lang="cs-CZ" dirty="0" err="1" smtClean="0"/>
              <a:t>kontextualizován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Př</a:t>
            </a:r>
            <a:r>
              <a:rPr lang="cs-CZ" dirty="0" smtClean="0"/>
              <a:t>.:</a:t>
            </a:r>
            <a:r>
              <a:rPr lang="cs-CZ" dirty="0" smtClean="0">
                <a:hlinkClick r:id="rId2"/>
              </a:rPr>
              <a:t>http://www.cyberartsweb.org/cpace/ht/htext/home.html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132" y="3472337"/>
            <a:ext cx="3784349" cy="30008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13" y="3624349"/>
            <a:ext cx="3296928" cy="26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98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TM03457503[[fn=Citáty]]</Template>
  <TotalTime>464</TotalTime>
  <Words>1504</Words>
  <Application>Microsoft Office PowerPoint</Application>
  <PresentationFormat>Širokoúhlá obrazovka</PresentationFormat>
  <Paragraphs>104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Century Gothic</vt:lpstr>
      <vt:lpstr>Wingdings 2</vt:lpstr>
      <vt:lpstr>Citáty</vt:lpstr>
      <vt:lpstr>Text</vt:lpstr>
      <vt:lpstr>Znaky textu (obecně)</vt:lpstr>
      <vt:lpstr>Nejdůležitější znaky literárního textu (Jurij M. Lotman: Štruktúra uměleckého textu (1990)</vt:lpstr>
      <vt:lpstr>Kontext</vt:lpstr>
      <vt:lpstr>Stabilizovaný text x měnící se kontext</vt:lpstr>
      <vt:lpstr>Základní textové roviny</vt:lpstr>
      <vt:lpstr>Cesta od pocitového podnětu k textu I</vt:lpstr>
      <vt:lpstr>Cesta od pocitového podnětu k textu II: Oralita a literarita:</vt:lpstr>
      <vt:lpstr>Text a hypertext</vt:lpstr>
      <vt:lpstr>Paratexty (texty obklopující primární text, vytvářející jeho „zápraží“</vt:lpstr>
      <vt:lpstr>Textovost a intertextovost</vt:lpstr>
      <vt:lpstr>Textovost a intertextovost II</vt:lpstr>
      <vt:lpstr>Příklad aluzivní intertextovosti</vt:lpstr>
      <vt:lpstr>Textovost a intertextovost III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</dc:title>
  <dc:creator>Bílek, Petr</dc:creator>
  <cp:lastModifiedBy>Bílek, Petr</cp:lastModifiedBy>
  <cp:revision>28</cp:revision>
  <dcterms:created xsi:type="dcterms:W3CDTF">2019-09-26T11:59:58Z</dcterms:created>
  <dcterms:modified xsi:type="dcterms:W3CDTF">2019-11-04T09:26:04Z</dcterms:modified>
</cp:coreProperties>
</file>