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54" r:id="rId2"/>
    <p:sldId id="571" r:id="rId3"/>
    <p:sldId id="579" r:id="rId4"/>
    <p:sldId id="531" r:id="rId5"/>
    <p:sldId id="492" r:id="rId6"/>
    <p:sldId id="493" r:id="rId7"/>
    <p:sldId id="494" r:id="rId8"/>
    <p:sldId id="536" r:id="rId9"/>
    <p:sldId id="582" r:id="rId10"/>
    <p:sldId id="495" r:id="rId11"/>
    <p:sldId id="499" r:id="rId12"/>
    <p:sldId id="501" r:id="rId13"/>
    <p:sldId id="505" r:id="rId14"/>
    <p:sldId id="543" r:id="rId15"/>
    <p:sldId id="507" r:id="rId16"/>
    <p:sldId id="534" r:id="rId17"/>
    <p:sldId id="544" r:id="rId18"/>
    <p:sldId id="412" r:id="rId19"/>
    <p:sldId id="414" r:id="rId20"/>
    <p:sldId id="416" r:id="rId21"/>
    <p:sldId id="422" r:id="rId22"/>
    <p:sldId id="423" r:id="rId23"/>
    <p:sldId id="569" r:id="rId24"/>
    <p:sldId id="555" r:id="rId25"/>
    <p:sldId id="583" r:id="rId26"/>
    <p:sldId id="565" r:id="rId27"/>
    <p:sldId id="566" r:id="rId28"/>
    <p:sldId id="563" r:id="rId2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66"/>
    <a:srgbClr val="FFFF99"/>
    <a:srgbClr val="006600"/>
    <a:srgbClr val="FFFF00"/>
    <a:srgbClr val="0000FF"/>
    <a:srgbClr val="FF9933"/>
    <a:srgbClr val="FF0000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53" autoAdjust="0"/>
    <p:restoredTop sz="99838" autoAdjust="0"/>
  </p:normalViewPr>
  <p:slideViewPr>
    <p:cSldViewPr>
      <p:cViewPr varScale="1">
        <p:scale>
          <a:sx n="91" d="100"/>
          <a:sy n="91" d="100"/>
        </p:scale>
        <p:origin x="9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C508B-169E-4549-914D-6DDCC5223CBD}" type="datetimeFigureOut">
              <a:rPr lang="cs-CZ" smtClean="0"/>
              <a:pPr/>
              <a:t>31.10.2018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E4687-F4A0-4CA8-A6DC-F4B4FE11309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9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C853F6-190D-409D-83B9-AB0064F248C6}" type="slidenum">
              <a:rPr lang="cs-CZ" smtClean="0"/>
              <a:pPr/>
              <a:t>1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1194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A52A9-DA33-4F8E-807D-CD756E403B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062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07FCE-E42A-4D1F-BFA2-A2A0645A42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2307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0B08A-7A6B-4BBD-BADB-CC85E0851D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5778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E40311-DE01-440F-9AF8-982E3D60456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452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E94A1-017A-490C-BD2D-5323F2B953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024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0F549-386E-4762-8D7E-B031A28AC6F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11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0D8C2-FB16-4917-9BF5-4650857B74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983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4D081-04F4-46B3-BDE7-DF72628B35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284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7D1C8-A1F2-49F9-A6DF-3D64E157EC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433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8C4A3-5348-40ED-A412-9C6D8C6214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149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8F05C-204D-4D45-8374-280361B452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89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D0113-AAE2-4D6C-9C4E-EED6ACABA6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48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50000">
              <a:schemeClr val="accent2"/>
            </a:gs>
            <a:gs pos="100000">
              <a:srgbClr val="1818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BEA5624-7102-43B9-B6DA-133643D9426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2267744" y="2852936"/>
            <a:ext cx="817354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 err="1" smtClean="0">
                <a:latin typeface="Comic Sans MS" pitchFamily="66" charset="0"/>
              </a:rPr>
              <a:t>Archaeplastida</a:t>
            </a:r>
            <a:r>
              <a:rPr lang="cs-CZ" sz="2400" b="1" dirty="0" smtClean="0">
                <a:latin typeface="Comic Sans MS" pitchFamily="66" charset="0"/>
              </a:rPr>
              <a:t> </a:t>
            </a:r>
            <a:r>
              <a:rPr lang="cs-CZ" sz="2400" b="1" dirty="0">
                <a:latin typeface="Comic Sans MS" pitchFamily="66" charset="0"/>
              </a:rPr>
              <a:t>(</a:t>
            </a:r>
            <a:r>
              <a:rPr lang="cs-CZ" sz="2400" b="1" dirty="0" err="1">
                <a:latin typeface="Comic Sans MS" pitchFamily="66" charset="0"/>
              </a:rPr>
              <a:t>Plantae</a:t>
            </a:r>
            <a:r>
              <a:rPr lang="cs-CZ" sz="2400" b="1" dirty="0">
                <a:latin typeface="Comic Sans MS" pitchFamily="66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Comic Sans MS" pitchFamily="66" charset="0"/>
              </a:rPr>
              <a:t>Chlorophyta</a:t>
            </a:r>
            <a:r>
              <a:rPr lang="cs-CZ" sz="2400" dirty="0" smtClean="0">
                <a:latin typeface="Comic Sans MS" pitchFamily="66" charset="0"/>
              </a:rPr>
              <a:t> </a:t>
            </a:r>
            <a:endParaRPr lang="cs-CZ" sz="2400" dirty="0">
              <a:latin typeface="Comic Sans MS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Comic Sans MS" pitchFamily="66" charset="0"/>
              </a:rPr>
              <a:t>Ulvophyceae</a:t>
            </a:r>
            <a:endParaRPr lang="cs-CZ" sz="2400" dirty="0" smtClean="0">
              <a:latin typeface="Comic Sans MS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Comic Sans MS" pitchFamily="66" charset="0"/>
              </a:rPr>
              <a:t>Trebouxiophyceae</a:t>
            </a:r>
            <a:endParaRPr lang="cs-CZ" sz="2400" dirty="0" smtClean="0">
              <a:latin typeface="Comic Sans MS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Comic Sans MS" pitchFamily="66" charset="0"/>
              </a:rPr>
              <a:t>Chlorophyceae</a:t>
            </a:r>
            <a:endParaRPr lang="cs-CZ" sz="2400" dirty="0" smtClean="0">
              <a:latin typeface="Comic Sans MS" pitchFamily="66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0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5496" y="86717"/>
            <a:ext cx="3189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dirty="0">
                <a:latin typeface="Tahoma" pitchFamily="34" charset="0"/>
              </a:rPr>
              <a:t>Řád: </a:t>
            </a:r>
            <a:r>
              <a:rPr lang="cs-CZ" altLang="cs-CZ" sz="2400" b="1" dirty="0" err="1">
                <a:latin typeface="Tahoma" pitchFamily="34" charset="0"/>
              </a:rPr>
              <a:t>Cladophorales</a:t>
            </a:r>
            <a:endParaRPr lang="cs-CZ" altLang="cs-CZ" sz="2400" noProof="1">
              <a:latin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648075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45720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19248" y="5589240"/>
            <a:ext cx="481279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000" i="1" noProof="1">
                <a:latin typeface="Tahoma" pitchFamily="34" charset="0"/>
              </a:rPr>
              <a:t>Cladophora glomerata </a:t>
            </a:r>
            <a:r>
              <a:rPr lang="cs-CZ" altLang="cs-CZ" sz="1600" i="1" noProof="1">
                <a:latin typeface="Tahoma" pitchFamily="34" charset="0"/>
              </a:rPr>
              <a:t>- </a:t>
            </a:r>
            <a:endParaRPr lang="cs-CZ" altLang="cs-CZ" sz="1600" noProof="1">
              <a:latin typeface="Tahoma" pitchFamily="34" charset="0"/>
            </a:endParaRPr>
          </a:p>
          <a:p>
            <a:r>
              <a:rPr lang="cs-CZ" altLang="cs-CZ" sz="1600" noProof="1">
                <a:latin typeface="Tahoma" pitchFamily="34" charset="0"/>
              </a:rPr>
              <a:t>jedna z nejhojnějších řas ve středoevropské </a:t>
            </a:r>
            <a:r>
              <a:rPr lang="cs-CZ" altLang="cs-CZ" sz="1600" noProof="1" smtClean="0">
                <a:latin typeface="Tahoma" pitchFamily="34" charset="0"/>
              </a:rPr>
              <a:t>krajině</a:t>
            </a:r>
          </a:p>
          <a:p>
            <a:r>
              <a:rPr lang="cs-CZ" altLang="cs-CZ" sz="1600" noProof="1" smtClean="0">
                <a:latin typeface="Tahoma" pitchFamily="34" charset="0"/>
              </a:rPr>
              <a:t>indikátor ß-mezosaprobie, drsná, mnohojaderné B; </a:t>
            </a:r>
          </a:p>
          <a:p>
            <a:r>
              <a:rPr lang="cs-CZ" altLang="cs-CZ" sz="1600" noProof="1">
                <a:latin typeface="Tahoma" pitchFamily="34" charset="0"/>
              </a:rPr>
              <a:t> </a:t>
            </a:r>
            <a:r>
              <a:rPr lang="cs-CZ" altLang="cs-CZ" sz="1600" noProof="1" smtClean="0">
                <a:latin typeface="Tahoma" pitchFamily="34" charset="0"/>
              </a:rPr>
              <a:t>i mořské druhy</a:t>
            </a:r>
            <a:endParaRPr lang="cs-CZ" altLang="cs-CZ" sz="1600" noProof="1">
              <a:latin typeface="Tahoma" pitchFamily="34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35560" y="2475893"/>
            <a:ext cx="27242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000" i="1" noProof="1" smtClean="0">
                <a:latin typeface="Tahoma" pitchFamily="34" charset="0"/>
              </a:rPr>
              <a:t>Cladophora – </a:t>
            </a:r>
            <a:r>
              <a:rPr lang="cs-CZ" altLang="cs-CZ" sz="2000" noProof="1" smtClean="0">
                <a:latin typeface="Tahoma" pitchFamily="34" charset="0"/>
              </a:rPr>
              <a:t>žabí vlas</a:t>
            </a:r>
            <a:endParaRPr lang="cs-CZ" altLang="cs-CZ" sz="2000" noProof="1">
              <a:latin typeface="Tahoma" pitchFamily="34" charset="0"/>
            </a:endParaRPr>
          </a:p>
        </p:txBody>
      </p:sp>
      <p:pic>
        <p:nvPicPr>
          <p:cNvPr id="16393" name="Picture 9" descr="myraPB-030801-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223202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ladophora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97" y="116632"/>
            <a:ext cx="1793459" cy="2705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7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0"/>
            <a:ext cx="2884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>
                <a:latin typeface="Tahoma" pitchFamily="34" charset="0"/>
              </a:rPr>
              <a:t>Řád: </a:t>
            </a:r>
            <a:r>
              <a:rPr lang="cs-CZ" altLang="cs-CZ" sz="2400" b="1">
                <a:latin typeface="Tahoma" pitchFamily="34" charset="0"/>
              </a:rPr>
              <a:t>Bryopsidales</a:t>
            </a:r>
            <a:endParaRPr lang="cs-CZ" altLang="cs-CZ" sz="2400" noProof="1">
              <a:latin typeface="Times New Roman" pitchFamily="18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85800" y="6400800"/>
            <a:ext cx="4992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noProof="1">
                <a:latin typeface="Tahoma" pitchFamily="34" charset="0"/>
              </a:rPr>
              <a:t>coenocytické, makroskopické </a:t>
            </a:r>
            <a:r>
              <a:rPr lang="cs-CZ" altLang="cs-CZ" sz="2400" noProof="1" smtClean="0">
                <a:latin typeface="Tahoma" pitchFamily="34" charset="0"/>
              </a:rPr>
              <a:t>stélky</a:t>
            </a:r>
            <a:endParaRPr lang="cs-CZ" altLang="cs-CZ" sz="2400" noProof="1">
              <a:latin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26582"/>
            <a:ext cx="2168525" cy="397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2852738"/>
            <a:ext cx="53804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>
                <a:latin typeface="Tahoma" pitchFamily="34" charset="0"/>
              </a:rPr>
              <a:t>Halimeda </a:t>
            </a:r>
            <a:r>
              <a:rPr lang="cs-CZ" altLang="cs-CZ" sz="2400" i="1" noProof="1" smtClean="0">
                <a:latin typeface="Tahoma" pitchFamily="34" charset="0"/>
              </a:rPr>
              <a:t>– </a:t>
            </a:r>
            <a:r>
              <a:rPr lang="cs-CZ" altLang="cs-CZ" sz="1600" noProof="1" smtClean="0">
                <a:latin typeface="Tahoma" pitchFamily="34" charset="0"/>
              </a:rPr>
              <a:t>litorál tropických a subtropických moří; </a:t>
            </a:r>
          </a:p>
          <a:p>
            <a:r>
              <a:rPr lang="cs-CZ" altLang="cs-CZ" sz="1600" noProof="1" smtClean="0">
                <a:latin typeface="Tahoma" pitchFamily="34" charset="0"/>
              </a:rPr>
              <a:t>biogenní </a:t>
            </a:r>
            <a:r>
              <a:rPr lang="cs-CZ" altLang="cs-CZ" sz="1600" noProof="1">
                <a:latin typeface="Tahoma" pitchFamily="34" charset="0"/>
              </a:rPr>
              <a:t>vznik písku a vápencových </a:t>
            </a:r>
            <a:r>
              <a:rPr lang="cs-CZ" altLang="cs-CZ" sz="1600" noProof="1" smtClean="0">
                <a:latin typeface="Tahoma" pitchFamily="34" charset="0"/>
              </a:rPr>
              <a:t>útesů (GBR)</a:t>
            </a:r>
            <a:endParaRPr lang="cs-CZ" altLang="cs-CZ" sz="1600" i="1" noProof="1">
              <a:latin typeface="Tahoma" pitchFamily="34" charset="0"/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73463"/>
            <a:ext cx="2347912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875463" y="4149725"/>
            <a:ext cx="20970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400" noProof="1">
                <a:latin typeface="Tahoma" pitchFamily="34" charset="0"/>
              </a:rPr>
              <a:t>xylany v buněčné stěně,</a:t>
            </a:r>
          </a:p>
          <a:p>
            <a:r>
              <a:rPr lang="cs-CZ" altLang="cs-CZ" sz="1400" noProof="1">
                <a:latin typeface="Tahoma" pitchFamily="34" charset="0"/>
              </a:rPr>
              <a:t>aragonitové krystaly v</a:t>
            </a:r>
          </a:p>
          <a:p>
            <a:r>
              <a:rPr lang="cs-CZ" altLang="cs-CZ" sz="1400" noProof="1">
                <a:latin typeface="Tahoma" pitchFamily="34" charset="0"/>
              </a:rPr>
              <a:t>segmentech</a:t>
            </a:r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981075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07950" y="476250"/>
            <a:ext cx="1354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/>
              <a:t>Bryopsis</a:t>
            </a: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376488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013325"/>
            <a:ext cx="17335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53060"/>
            <a:ext cx="2880319" cy="28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8"/>
          <p:cNvGraphicFramePr>
            <a:graphicFrameLocks noChangeAspect="1"/>
          </p:cNvGraphicFramePr>
          <p:nvPr/>
        </p:nvGraphicFramePr>
        <p:xfrm>
          <a:off x="4787900" y="260350"/>
          <a:ext cx="4105275" cy="307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" name="Image" r:id="rId3" imgW="7205083" imgH="5400635" progId="Photoshop.Image.10">
                  <p:embed/>
                </p:oleObj>
              </mc:Choice>
              <mc:Fallback>
                <p:oleObj name="Image" r:id="rId3" imgW="7205083" imgH="5400635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60350"/>
                        <a:ext cx="4105275" cy="307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9"/>
          <p:cNvGraphicFramePr>
            <a:graphicFrameLocks noChangeAspect="1"/>
          </p:cNvGraphicFramePr>
          <p:nvPr/>
        </p:nvGraphicFramePr>
        <p:xfrm>
          <a:off x="179388" y="188913"/>
          <a:ext cx="4392612" cy="329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5" name="Image" r:id="rId5" imgW="7205083" imgH="5400635" progId="Photoshop.Image.10">
                  <p:embed/>
                </p:oleObj>
              </mc:Choice>
              <mc:Fallback>
                <p:oleObj name="Image" r:id="rId5" imgW="7205083" imgH="5400635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8913"/>
                        <a:ext cx="4392612" cy="329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7362" y="2996952"/>
            <a:ext cx="2172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dirty="0" err="1" smtClean="0"/>
              <a:t>Halimeda</a:t>
            </a:r>
            <a:r>
              <a:rPr lang="cs-CZ" altLang="cs-CZ" sz="2400" i="1" dirty="0" smtClean="0"/>
              <a:t> tuna</a:t>
            </a:r>
            <a:endParaRPr lang="cs-CZ" altLang="cs-CZ" sz="2400" i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9918"/>
            <a:ext cx="2993737" cy="243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07500"/>
            <a:ext cx="3265247" cy="217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3568" y="637203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901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250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>
                <a:latin typeface="Tahoma" pitchFamily="34" charset="0"/>
              </a:rPr>
              <a:t>Caulerpa taxifolia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90" y="152400"/>
            <a:ext cx="4831310" cy="320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23844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46842"/>
            <a:ext cx="4707632" cy="33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496" y="3212976"/>
            <a:ext cx="172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killer</a:t>
            </a:r>
            <a:r>
              <a:rPr lang="cs-CZ" dirty="0" smtClean="0"/>
              <a:t> </a:t>
            </a:r>
            <a:r>
              <a:rPr lang="cs-CZ" dirty="0" err="1" smtClean="0"/>
              <a:t>alga</a:t>
            </a:r>
            <a:r>
              <a:rPr lang="cs-CZ" dirty="0" smtClean="0"/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95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12976" cy="32129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" y="3473322"/>
            <a:ext cx="4512904" cy="33846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0"/>
            <a:ext cx="4195014" cy="330567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0006"/>
            <a:ext cx="4499992" cy="3377994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843808" y="10391"/>
            <a:ext cx="2788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>
                <a:latin typeface="Tahoma" pitchFamily="34" charset="0"/>
              </a:rPr>
              <a:t>Caulerpa </a:t>
            </a:r>
            <a:r>
              <a:rPr lang="cs-CZ" altLang="cs-CZ" sz="2400" i="1" noProof="1" smtClean="0">
                <a:latin typeface="Tahoma" pitchFamily="34" charset="0"/>
              </a:rPr>
              <a:t>lentillifera</a:t>
            </a:r>
            <a:endParaRPr lang="cs-CZ" altLang="cs-CZ" sz="2400" i="1" noProof="1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9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1588"/>
            <a:ext cx="2992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>
                <a:latin typeface="Tahoma" pitchFamily="34" charset="0"/>
              </a:rPr>
              <a:t>Řád: </a:t>
            </a:r>
            <a:r>
              <a:rPr lang="cs-CZ" altLang="cs-CZ" sz="2400" b="1">
                <a:latin typeface="Tahoma" pitchFamily="34" charset="0"/>
              </a:rPr>
              <a:t>Dasycladales</a:t>
            </a:r>
            <a:endParaRPr lang="cs-CZ" altLang="cs-CZ" sz="2400" b="1" noProof="1">
              <a:latin typeface="Times New Roman" pitchFamily="18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002551" y="5949950"/>
            <a:ext cx="49457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noProof="1">
                <a:latin typeface="Tahoma" pitchFamily="34" charset="0"/>
              </a:rPr>
              <a:t>coenocytické stélky, mannany v buněčné </a:t>
            </a:r>
            <a:r>
              <a:rPr lang="cs-CZ" altLang="cs-CZ" noProof="1" smtClean="0">
                <a:latin typeface="Tahoma" pitchFamily="34" charset="0"/>
              </a:rPr>
              <a:t>stěně</a:t>
            </a:r>
          </a:p>
          <a:p>
            <a:r>
              <a:rPr lang="cs-CZ" altLang="cs-CZ" noProof="1">
                <a:latin typeface="Tahoma" pitchFamily="34" charset="0"/>
              </a:rPr>
              <a:t>nejstarší nálezy z kambria (550 miliónů let</a:t>
            </a:r>
            <a:r>
              <a:rPr lang="cs-CZ" altLang="cs-CZ" noProof="1" smtClean="0">
                <a:latin typeface="Tahoma" pitchFamily="34" charset="0"/>
              </a:rPr>
              <a:t>) </a:t>
            </a:r>
            <a:endParaRPr lang="cs-CZ" altLang="cs-CZ" noProof="1">
              <a:latin typeface="Tahoma" pitchFamily="34" charset="0"/>
            </a:endParaRPr>
          </a:p>
          <a:p>
            <a:r>
              <a:rPr lang="cs-CZ" altLang="cs-CZ" noProof="1">
                <a:latin typeface="Tahoma" pitchFamily="34" charset="0"/>
              </a:rPr>
              <a:t>rozvoj ve druhohorách; horninotvorná</a:t>
            </a:r>
            <a:endParaRPr lang="cs-CZ" altLang="cs-CZ" noProof="1">
              <a:latin typeface="Times New Roman" pitchFamily="18" charset="0"/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57525"/>
            <a:ext cx="304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50825" y="476250"/>
            <a:ext cx="4675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>
                <a:latin typeface="Tahoma" pitchFamily="34" charset="0"/>
              </a:rPr>
              <a:t>Acetabularia</a:t>
            </a:r>
            <a:r>
              <a:rPr lang="cs-CZ" altLang="cs-CZ" sz="2400" noProof="1">
                <a:latin typeface="Tahoma" pitchFamily="34" charset="0"/>
              </a:rPr>
              <a:t> a její obrovská jádra</a:t>
            </a:r>
            <a:endParaRPr lang="cs-CZ" altLang="cs-CZ" sz="2400" i="1" noProof="1">
              <a:latin typeface="Times New Roman" pitchFamily="18" charset="0"/>
            </a:endParaRPr>
          </a:p>
        </p:txBody>
      </p:sp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913"/>
            <a:ext cx="363855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Acetabulari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2893984" cy="2049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347864" y="3430741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A. acetabulum</a:t>
            </a:r>
          </a:p>
          <a:p>
            <a:r>
              <a:rPr lang="cs-CZ" dirty="0" smtClean="0"/>
              <a:t>Středozemní moře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0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7992" y="321345"/>
            <a:ext cx="7772400" cy="587375"/>
          </a:xfrm>
        </p:spPr>
        <p:txBody>
          <a:bodyPr/>
          <a:lstStyle/>
          <a:p>
            <a:pPr algn="l" eaLnBrk="1" hangingPunct="1"/>
            <a:r>
              <a:rPr lang="cs-CZ" altLang="cs-CZ" sz="28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Trentepohlia</a:t>
            </a:r>
            <a:r>
              <a:rPr lang="cs-CZ" altLang="cs-CZ" sz="28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8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umbrina</a:t>
            </a:r>
            <a:endParaRPr lang="cs-CZ" altLang="cs-CZ" sz="28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227" name="Picture 7" descr="Trent umbr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0313" y="457357"/>
            <a:ext cx="3666183" cy="3160556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28" name="Picture 9" descr="Trentep umbr 100x DIC 4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4407" y="3789040"/>
            <a:ext cx="3732089" cy="2947254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30" name="Picture 11" descr="Trent umbr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59" y="1700808"/>
            <a:ext cx="2694041" cy="3591648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55" y="1700808"/>
            <a:ext cx="2400417" cy="35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5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" y="2845229"/>
            <a:ext cx="4328104" cy="40127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40" y="34815"/>
            <a:ext cx="6396559" cy="425828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48064" y="4857849"/>
            <a:ext cx="3600400" cy="5873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cs-CZ" altLang="cs-CZ" sz="2400" i="1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Trentepohlia</a:t>
            </a:r>
            <a:r>
              <a:rPr lang="cs-CZ" altLang="cs-CZ" sz="2400" i="1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cs-CZ" altLang="cs-CZ" sz="2400" i="1" kern="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cs-CZ" altLang="cs-CZ" sz="2400" i="1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olithus</a:t>
            </a:r>
            <a:r>
              <a:rPr lang="cs-CZ" altLang="cs-CZ" sz="2400" i="1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- </a:t>
            </a:r>
          </a:p>
          <a:p>
            <a:pPr algn="l" eaLnBrk="1" hangingPunct="1"/>
            <a:endParaRPr lang="cs-CZ" altLang="cs-CZ" sz="2400" i="1" kern="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 eaLnBrk="1" hangingPunct="1"/>
            <a:r>
              <a:rPr lang="cs-CZ" altLang="cs-CZ" sz="2400" i="1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cs-CZ" altLang="cs-CZ" sz="2400" i="1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Red</a:t>
            </a:r>
            <a:r>
              <a:rPr lang="cs-CZ" altLang="cs-CZ" sz="2400" i="1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Stone </a:t>
            </a:r>
            <a:r>
              <a:rPr lang="cs-CZ" altLang="cs-CZ" sz="2400" i="1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Valley</a:t>
            </a:r>
            <a:r>
              <a:rPr lang="cs-CZ" altLang="cs-CZ" sz="2400" i="1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</a:p>
          <a:p>
            <a:pPr algn="l" eaLnBrk="1" hangingPunct="1"/>
            <a:endParaRPr lang="cs-CZ" altLang="cs-CZ" sz="2400" i="1" kern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83005" y="6165304"/>
            <a:ext cx="84654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1800" noProof="1">
                <a:latin typeface="Tahoma" pitchFamily="34" charset="0"/>
              </a:rPr>
              <a:t>h</a:t>
            </a:r>
            <a:r>
              <a:rPr lang="cs-CZ" altLang="cs-CZ" sz="1800" noProof="1" smtClean="0">
                <a:latin typeface="Tahoma" pitchFamily="34" charset="0"/>
              </a:rPr>
              <a:t>lavně kokální a vláknité řasy, </a:t>
            </a:r>
          </a:p>
          <a:p>
            <a:r>
              <a:rPr lang="cs-CZ" altLang="cs-CZ" sz="1800" noProof="1">
                <a:latin typeface="Tahoma" pitchFamily="34" charset="0"/>
              </a:rPr>
              <a:t>u</a:t>
            </a:r>
            <a:r>
              <a:rPr lang="cs-CZ" altLang="cs-CZ" sz="1800" noProof="1" smtClean="0">
                <a:latin typeface="Tahoma" pitchFamily="34" charset="0"/>
              </a:rPr>
              <a:t>zavřená (metacentrická) mitóza a CCW konfigurace; řada </a:t>
            </a:r>
            <a:r>
              <a:rPr lang="cs-CZ" altLang="cs-CZ" sz="1800" noProof="1">
                <a:latin typeface="Tahoma" pitchFamily="34" charset="0"/>
              </a:rPr>
              <a:t>terestrických zástupců</a:t>
            </a:r>
            <a:endParaRPr lang="cs-CZ" altLang="cs-CZ" sz="1800" noProof="1">
              <a:latin typeface="Times New Roman" pitchFamily="18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83001"/>
            <a:ext cx="3267472" cy="261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5" y="1503753"/>
            <a:ext cx="2857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80" y="3431261"/>
            <a:ext cx="3721646" cy="279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84784"/>
            <a:ext cx="2045420" cy="18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Související obr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8" y="3431261"/>
            <a:ext cx="3559880" cy="26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64048" y="13612"/>
            <a:ext cx="4279960" cy="147117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cs-CZ" altLang="cs-CZ" sz="2800" dirty="0">
                <a:latin typeface="Comic Sans MS" panose="030F0702030302020204" pitchFamily="66" charset="0"/>
              </a:rPr>
              <a:t>říše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Plantae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10000"/>
              </a:spcBef>
            </a:pPr>
            <a:r>
              <a:rPr lang="cs-CZ" altLang="cs-CZ" sz="2800" dirty="0">
                <a:latin typeface="Comic Sans MS" panose="030F0702030302020204" pitchFamily="66" charset="0"/>
              </a:rPr>
              <a:t>oddělení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Chlorophyta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  <a:endParaRPr lang="cs-CZ" altLang="cs-CZ" sz="2800" dirty="0" smtClean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cs-CZ" altLang="cs-CZ" sz="2800" dirty="0" smtClean="0">
                <a:latin typeface="Comic Sans MS" panose="030F0702030302020204" pitchFamily="66" charset="0"/>
              </a:rPr>
              <a:t>třída </a:t>
            </a:r>
            <a:r>
              <a:rPr lang="cs-CZ" altLang="cs-CZ" sz="2800" b="1" dirty="0" err="1" smtClean="0">
                <a:latin typeface="Comic Sans MS" panose="030F0702030302020204" pitchFamily="66" charset="0"/>
              </a:rPr>
              <a:t>Trebouxiophyceae</a:t>
            </a:r>
            <a:endParaRPr lang="cs-CZ" altLang="cs-CZ" sz="2800" b="1" dirty="0">
              <a:latin typeface="Comic Sans MS" panose="030F0702030302020204" pitchFamily="66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264696" y="46365"/>
            <a:ext cx="26277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Trebouxia</a:t>
            </a:r>
            <a:r>
              <a:rPr lang="cs-CZ" i="1" dirty="0" smtClean="0"/>
              <a:t> – </a:t>
            </a:r>
            <a:r>
              <a:rPr lang="cs-CZ" sz="1600" dirty="0" smtClean="0"/>
              <a:t>nejčastější   </a:t>
            </a:r>
            <a:r>
              <a:rPr lang="cs-CZ" sz="1600" dirty="0" err="1" smtClean="0"/>
              <a:t>fykobiont</a:t>
            </a:r>
            <a:r>
              <a:rPr lang="cs-CZ" sz="1600" dirty="0" smtClean="0"/>
              <a:t> lišejníků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801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0325" y="333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i="1" noProof="1">
                <a:latin typeface="Tahoma" pitchFamily="34" charset="0"/>
              </a:rPr>
              <a:t>"Chlorella"</a:t>
            </a:r>
            <a:endParaRPr lang="cs-CZ" altLang="cs-CZ" i="1" noProof="1">
              <a:latin typeface="Times New Roman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283368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3446463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3200"/>
            <a:ext cx="2751138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1809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3810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53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005385" y="188640"/>
            <a:ext cx="3457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600" dirty="0" err="1" smtClean="0">
                <a:latin typeface="Comic Sans MS" panose="030F0702030302020204" pitchFamily="66" charset="0"/>
              </a:rPr>
              <a:t>Chlorophyta</a:t>
            </a:r>
            <a:endParaRPr lang="cs-CZ" altLang="cs-CZ" sz="3600" dirty="0">
              <a:latin typeface="Comic Sans MS" panose="030F0702030302020204" pitchFamily="66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23850" y="1109057"/>
            <a:ext cx="882015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dirty="0" smtClean="0">
                <a:latin typeface="Comic Sans MS" panose="030F0702030302020204" pitchFamily="66" charset="0"/>
              </a:rPr>
              <a:t>jedna </a:t>
            </a:r>
            <a:r>
              <a:rPr lang="cs-CZ" altLang="cs-CZ" dirty="0">
                <a:latin typeface="Comic Sans MS" panose="030F0702030302020204" pitchFamily="66" charset="0"/>
              </a:rPr>
              <a:t>z největších skupin </a:t>
            </a:r>
            <a:r>
              <a:rPr lang="cs-CZ" altLang="cs-CZ" dirty="0" smtClean="0">
                <a:latin typeface="Comic Sans MS" panose="030F0702030302020204" pitchFamily="66" charset="0"/>
              </a:rPr>
              <a:t>řas</a:t>
            </a:r>
          </a:p>
          <a:p>
            <a:pPr marL="0" indent="0" eaLnBrk="1" hangingPunct="1">
              <a:buSzPct val="120000"/>
            </a:pPr>
            <a:r>
              <a:rPr lang="cs-CZ" altLang="cs-CZ" dirty="0" smtClean="0">
                <a:latin typeface="Comic Sans MS" panose="030F0702030302020204" pitchFamily="66" charset="0"/>
              </a:rPr>
              <a:t> </a:t>
            </a:r>
            <a:endParaRPr lang="cs-CZ" altLang="cs-CZ" dirty="0"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dirty="0">
                <a:latin typeface="Comic Sans MS" panose="030F0702030302020204" pitchFamily="66" charset="0"/>
              </a:rPr>
              <a:t>t</a:t>
            </a:r>
            <a:r>
              <a:rPr lang="cs-CZ" altLang="cs-CZ" dirty="0" smtClean="0">
                <a:latin typeface="Comic Sans MS" panose="030F0702030302020204" pitchFamily="66" charset="0"/>
              </a:rPr>
              <a:t>éměř všechny </a:t>
            </a:r>
            <a:r>
              <a:rPr lang="cs-CZ" altLang="cs-CZ" dirty="0">
                <a:latin typeface="Comic Sans MS" panose="030F0702030302020204" pitchFamily="66" charset="0"/>
              </a:rPr>
              <a:t>typy </a:t>
            </a:r>
            <a:r>
              <a:rPr lang="cs-CZ" altLang="cs-CZ" dirty="0" smtClean="0">
                <a:latin typeface="Comic Sans MS" panose="030F0702030302020204" pitchFamily="66" charset="0"/>
              </a:rPr>
              <a:t>stélek</a:t>
            </a:r>
          </a:p>
          <a:p>
            <a:pPr marL="0" indent="0" eaLnBrk="1" hangingPunct="1">
              <a:buSzPct val="120000"/>
            </a:pPr>
            <a:r>
              <a:rPr lang="cs-CZ" altLang="cs-CZ" dirty="0" smtClean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dirty="0" smtClean="0">
                <a:latin typeface="Comic Sans MS" panose="030F0702030302020204" pitchFamily="66" charset="0"/>
              </a:rPr>
              <a:t>CHP </a:t>
            </a:r>
            <a:r>
              <a:rPr lang="cs-CZ" altLang="cs-CZ" dirty="0">
                <a:latin typeface="Comic Sans MS" panose="030F0702030302020204" pitchFamily="66" charset="0"/>
              </a:rPr>
              <a:t>– chlorofyly a+b, </a:t>
            </a:r>
            <a:r>
              <a:rPr lang="el-GR" altLang="cs-CZ" dirty="0">
                <a:latin typeface="Comic Sans MS" panose="030F0702030302020204" pitchFamily="66" charset="0"/>
              </a:rPr>
              <a:t>α</a:t>
            </a:r>
            <a:r>
              <a:rPr lang="cs-CZ" altLang="cs-CZ">
                <a:latin typeface="Comic Sans MS" panose="030F0702030302020204" pitchFamily="66" charset="0"/>
              </a:rPr>
              <a:t>- </a:t>
            </a:r>
            <a:r>
              <a:rPr lang="el-GR" altLang="cs-CZ" smtClean="0">
                <a:latin typeface="Comic Sans MS" panose="030F0702030302020204" pitchFamily="66" charset="0"/>
              </a:rPr>
              <a:t>β</a:t>
            </a:r>
            <a:r>
              <a:rPr lang="cs-CZ" altLang="cs-CZ" dirty="0">
                <a:latin typeface="Comic Sans MS" panose="030F0702030302020204" pitchFamily="66" charset="0"/>
              </a:rPr>
              <a:t>-karoteny, xantofyly: lutein, </a:t>
            </a:r>
            <a:r>
              <a:rPr lang="cs-CZ" altLang="cs-CZ" dirty="0" err="1">
                <a:latin typeface="Comic Sans MS" panose="030F0702030302020204" pitchFamily="66" charset="0"/>
              </a:rPr>
              <a:t>neoxanthin</a:t>
            </a:r>
            <a:r>
              <a:rPr lang="cs-CZ" altLang="cs-CZ" dirty="0">
                <a:latin typeface="Comic Sans MS" panose="030F0702030302020204" pitchFamily="66" charset="0"/>
              </a:rPr>
              <a:t>, </a:t>
            </a:r>
            <a:r>
              <a:rPr lang="cs-CZ" altLang="cs-CZ" dirty="0" err="1">
                <a:latin typeface="Comic Sans MS" panose="030F0702030302020204" pitchFamily="66" charset="0"/>
              </a:rPr>
              <a:t>violaxanthin</a:t>
            </a:r>
            <a:r>
              <a:rPr lang="cs-CZ" altLang="cs-CZ" dirty="0">
                <a:latin typeface="Comic Sans MS" panose="030F0702030302020204" pitchFamily="66" charset="0"/>
              </a:rPr>
              <a:t>, </a:t>
            </a:r>
            <a:r>
              <a:rPr lang="cs-CZ" altLang="cs-CZ" dirty="0" err="1">
                <a:latin typeface="Comic Sans MS" panose="030F0702030302020204" pitchFamily="66" charset="0"/>
              </a:rPr>
              <a:t>zeaxanthin</a:t>
            </a:r>
            <a:r>
              <a:rPr lang="cs-CZ" altLang="cs-CZ" dirty="0">
                <a:latin typeface="Comic Sans MS" panose="030F0702030302020204" pitchFamily="66" charset="0"/>
              </a:rPr>
              <a:t> aj</a:t>
            </a:r>
            <a:r>
              <a:rPr lang="cs-CZ" altLang="cs-CZ" dirty="0" smtClean="0">
                <a:latin typeface="Comic Sans MS" panose="030F0702030302020204" pitchFamily="66" charset="0"/>
              </a:rPr>
              <a:t>.</a:t>
            </a:r>
          </a:p>
          <a:p>
            <a:pPr marL="0" indent="0" eaLnBrk="1" hangingPunct="1">
              <a:buSzPct val="120000"/>
            </a:pPr>
            <a:endParaRPr lang="cs-CZ" altLang="cs-CZ" dirty="0"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dirty="0" smtClean="0">
                <a:latin typeface="Comic Sans MS" panose="030F0702030302020204" pitchFamily="66" charset="0"/>
              </a:rPr>
              <a:t>CHP: </a:t>
            </a:r>
            <a:r>
              <a:rPr lang="cs-CZ" altLang="cs-CZ" dirty="0">
                <a:latin typeface="Comic Sans MS" panose="030F0702030302020204" pitchFamily="66" charset="0"/>
              </a:rPr>
              <a:t>dvojice obalných membrán, </a:t>
            </a:r>
            <a:r>
              <a:rPr lang="cs-CZ" altLang="cs-CZ" dirty="0" err="1">
                <a:latin typeface="Comic Sans MS" panose="030F0702030302020204" pitchFamily="66" charset="0"/>
              </a:rPr>
              <a:t>thylakoidy</a:t>
            </a:r>
            <a:r>
              <a:rPr lang="cs-CZ" altLang="cs-CZ" dirty="0">
                <a:latin typeface="Comic Sans MS" panose="030F0702030302020204" pitchFamily="66" charset="0"/>
              </a:rPr>
              <a:t> po 2-6 v </a:t>
            </a:r>
            <a:r>
              <a:rPr lang="cs-CZ" altLang="cs-CZ" dirty="0" smtClean="0">
                <a:latin typeface="Comic Sans MS" panose="030F0702030302020204" pitchFamily="66" charset="0"/>
              </a:rPr>
              <a:t>lamelách</a:t>
            </a:r>
          </a:p>
          <a:p>
            <a:pPr marL="0" indent="0" eaLnBrk="1" hangingPunct="1">
              <a:buSzPct val="120000"/>
            </a:pPr>
            <a:endParaRPr lang="cs-CZ" altLang="cs-CZ" dirty="0"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dirty="0" err="1">
                <a:latin typeface="Comic Sans MS" panose="030F0702030302020204" pitchFamily="66" charset="0"/>
              </a:rPr>
              <a:t>pyrenoid</a:t>
            </a:r>
            <a:r>
              <a:rPr lang="cs-CZ" altLang="cs-CZ" dirty="0">
                <a:latin typeface="Comic Sans MS" panose="030F0702030302020204" pitchFamily="66" charset="0"/>
              </a:rPr>
              <a:t> – součástí chloroplastu – enzym </a:t>
            </a:r>
            <a:r>
              <a:rPr lang="cs-CZ" altLang="cs-CZ" dirty="0" err="1">
                <a:latin typeface="Comic Sans MS" panose="030F0702030302020204" pitchFamily="66" charset="0"/>
              </a:rPr>
              <a:t>RuBisCO</a:t>
            </a:r>
            <a:r>
              <a:rPr lang="cs-CZ" altLang="cs-CZ" dirty="0">
                <a:latin typeface="Comic Sans MS" panose="030F0702030302020204" pitchFamily="66" charset="0"/>
              </a:rPr>
              <a:t> – váže CO</a:t>
            </a:r>
            <a:r>
              <a:rPr lang="cs-CZ" altLang="cs-CZ" sz="1400" dirty="0">
                <a:latin typeface="Comic Sans MS" panose="030F0702030302020204" pitchFamily="66" charset="0"/>
              </a:rPr>
              <a:t>2</a:t>
            </a:r>
            <a:r>
              <a:rPr lang="cs-CZ" altLang="cs-CZ" dirty="0">
                <a:latin typeface="Comic Sans MS" panose="030F0702030302020204" pitchFamily="66" charset="0"/>
              </a:rPr>
              <a:t> v temné fázi fotosyntézy</a:t>
            </a:r>
            <a:r>
              <a:rPr lang="cs-CZ" altLang="cs-CZ" dirty="0" smtClean="0">
                <a:latin typeface="Comic Sans MS" panose="030F0702030302020204" pitchFamily="66" charset="0"/>
              </a:rPr>
              <a:t>;</a:t>
            </a:r>
          </a:p>
          <a:p>
            <a:pPr marL="0" indent="0" eaLnBrk="1" hangingPunct="1">
              <a:buSzPct val="120000"/>
            </a:pPr>
            <a:r>
              <a:rPr lang="cs-CZ" altLang="cs-CZ" dirty="0" smtClean="0">
                <a:latin typeface="Comic Sans MS" panose="030F0702030302020204" pitchFamily="66" charset="0"/>
              </a:rPr>
              <a:t> </a:t>
            </a:r>
            <a:endParaRPr lang="cs-CZ" altLang="cs-CZ" dirty="0"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dirty="0">
                <a:latin typeface="Comic Sans MS" panose="030F0702030302020204" pitchFamily="66" charset="0"/>
              </a:rPr>
              <a:t>zásobní látka: </a:t>
            </a:r>
            <a:r>
              <a:rPr lang="cs-CZ" altLang="cs-CZ" b="1" dirty="0">
                <a:latin typeface="Comic Sans MS" panose="030F0702030302020204" pitchFamily="66" charset="0"/>
              </a:rPr>
              <a:t>škrob</a:t>
            </a:r>
            <a:r>
              <a:rPr lang="cs-CZ" altLang="cs-CZ" dirty="0">
                <a:latin typeface="Comic Sans MS" panose="030F0702030302020204" pitchFamily="66" charset="0"/>
              </a:rPr>
              <a:t> – ukládá se na povrchu </a:t>
            </a:r>
            <a:r>
              <a:rPr lang="cs-CZ" altLang="cs-CZ" dirty="0" err="1">
                <a:latin typeface="Comic Sans MS" panose="030F0702030302020204" pitchFamily="66" charset="0"/>
              </a:rPr>
              <a:t>pyrenoidu</a:t>
            </a:r>
            <a:r>
              <a:rPr lang="cs-CZ" altLang="cs-CZ" dirty="0">
                <a:latin typeface="Comic Sans MS" panose="030F0702030302020204" pitchFamily="66" charset="0"/>
              </a:rPr>
              <a:t> nebo v </a:t>
            </a:r>
            <a:r>
              <a:rPr lang="cs-CZ" altLang="cs-CZ" dirty="0" smtClean="0">
                <a:latin typeface="Comic Sans MS" panose="030F0702030302020204" pitchFamily="66" charset="0"/>
              </a:rPr>
              <a:t>chloroplastech</a:t>
            </a:r>
            <a:endParaRPr lang="cs-CZ" altLang="cs-CZ" dirty="0"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09721"/>
            <a:ext cx="1907704" cy="14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0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3871912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644900"/>
            <a:ext cx="2232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7907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644900"/>
            <a:ext cx="24336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81635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10"/>
          <p:cNvSpPr txBox="1">
            <a:spLocks noChangeArrowheads="1"/>
          </p:cNvSpPr>
          <p:nvPr/>
        </p:nvSpPr>
        <p:spPr bwMode="auto">
          <a:xfrm>
            <a:off x="218413" y="159023"/>
            <a:ext cx="2841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i="1" dirty="0" err="1" smtClean="0">
                <a:latin typeface="Tahoma" pitchFamily="34" charset="0"/>
              </a:rPr>
              <a:t>Chlorella</a:t>
            </a:r>
            <a:r>
              <a:rPr lang="cs-CZ" altLang="cs-CZ" dirty="0" smtClean="0">
                <a:latin typeface="Tahoma" pitchFamily="34" charset="0"/>
              </a:rPr>
              <a:t> - kultivace</a:t>
            </a:r>
            <a:endParaRPr lang="cs-CZ" altLang="cs-CZ" dirty="0">
              <a:latin typeface="Tahoma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83568" y="6516052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bioreaktorech i geneticky modifikovaná </a:t>
            </a:r>
            <a:r>
              <a:rPr lang="cs-CZ" i="1" dirty="0" err="1" smtClean="0"/>
              <a:t>Chlorella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2042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86021" y="97468"/>
            <a:ext cx="2153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800" i="1" noProof="1">
                <a:latin typeface="Tahoma" pitchFamily="34" charset="0"/>
              </a:rPr>
              <a:t>Apatococcus</a:t>
            </a:r>
            <a:endParaRPr lang="cs-CZ" altLang="cs-CZ" sz="2800" i="1" noProof="1">
              <a:latin typeface="Times New Roman" pitchFamily="18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721" y="4293096"/>
            <a:ext cx="2895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68638"/>
            <a:ext cx="3335338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28956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0" y="5949950"/>
            <a:ext cx="6467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1600" noProof="1" smtClean="0">
                <a:latin typeface="Tahoma" pitchFamily="34" charset="0"/>
              </a:rPr>
              <a:t>koloniální </a:t>
            </a:r>
            <a:r>
              <a:rPr lang="cs-CZ" altLang="cs-CZ" sz="1600" noProof="1">
                <a:latin typeface="Tahoma" pitchFamily="34" charset="0"/>
              </a:rPr>
              <a:t>stélka tvořená kokálními </a:t>
            </a:r>
            <a:r>
              <a:rPr lang="cs-CZ" altLang="cs-CZ" sz="1600" noProof="1" smtClean="0">
                <a:latin typeface="Tahoma" pitchFamily="34" charset="0"/>
              </a:rPr>
              <a:t>buňkami</a:t>
            </a:r>
            <a:endParaRPr lang="cs-CZ" altLang="cs-CZ" sz="1600" noProof="1">
              <a:latin typeface="Tahoma" pitchFamily="34" charset="0"/>
            </a:endParaRPr>
          </a:p>
          <a:p>
            <a:r>
              <a:rPr lang="cs-CZ" altLang="cs-CZ" sz="1600" noProof="1">
                <a:latin typeface="Tahoma" pitchFamily="34" charset="0"/>
              </a:rPr>
              <a:t>mixotrofní výživa  </a:t>
            </a:r>
            <a:r>
              <a:rPr lang="cs-CZ" altLang="cs-CZ" sz="1600" noProof="1">
                <a:latin typeface="Tahoma" pitchFamily="34" charset="0"/>
                <a:sym typeface="Symbol" pitchFamily="18" charset="2"/>
              </a:rPr>
              <a:t> schopnost žít v extrémně zastíněných </a:t>
            </a:r>
            <a:r>
              <a:rPr lang="cs-CZ" altLang="cs-CZ" sz="1600" noProof="1" smtClean="0">
                <a:latin typeface="Tahoma" pitchFamily="34" charset="0"/>
                <a:sym typeface="Symbol" pitchFamily="18" charset="2"/>
              </a:rPr>
              <a:t>biofilmech</a:t>
            </a:r>
          </a:p>
          <a:p>
            <a:r>
              <a:rPr lang="cs-CZ" altLang="cs-CZ" sz="1600" noProof="1">
                <a:latin typeface="Tahoma" pitchFamily="34" charset="0"/>
                <a:sym typeface="Symbol" pitchFamily="18" charset="2"/>
              </a:rPr>
              <a:t>k</a:t>
            </a:r>
            <a:r>
              <a:rPr lang="cs-CZ" altLang="cs-CZ" sz="1600" noProof="1" smtClean="0">
                <a:latin typeface="Tahoma" pitchFamily="34" charset="0"/>
                <a:sym typeface="Symbol" pitchFamily="18" charset="2"/>
              </a:rPr>
              <a:t>ortikolní řasová společenstva mnohdy ale překvapivě diverzifikovaná</a:t>
            </a:r>
            <a:endParaRPr lang="cs-CZ" altLang="cs-CZ" sz="1600" noProof="1">
              <a:latin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47" y="33337"/>
            <a:ext cx="5524261" cy="4147343"/>
          </a:xfrm>
          <a:prstGeom prst="rect">
            <a:avLst/>
          </a:prstGeom>
        </p:spPr>
      </p:pic>
      <p:pic>
        <p:nvPicPr>
          <p:cNvPr id="10" name="Picture 6" descr="apatococcus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21088"/>
            <a:ext cx="2707437" cy="17816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0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0" y="0"/>
            <a:ext cx="19134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i="1" dirty="0" err="1" smtClean="0">
                <a:latin typeface="Tahoma" pitchFamily="34" charset="0"/>
              </a:rPr>
              <a:t>Stichococcus</a:t>
            </a:r>
            <a:endParaRPr lang="cs-CZ" altLang="cs-CZ" dirty="0">
              <a:latin typeface="Tahoma" pitchFamily="34" charset="0"/>
            </a:endParaRP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84" y="476374"/>
            <a:ext cx="4498996" cy="259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672"/>
            <a:ext cx="388778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4095"/>
            <a:ext cx="3673103" cy="294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Související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81" y="3645024"/>
            <a:ext cx="46445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6024" y="609749"/>
            <a:ext cx="7772400" cy="1235075"/>
          </a:xfrm>
        </p:spPr>
        <p:txBody>
          <a:bodyPr/>
          <a:lstStyle/>
          <a:p>
            <a:pPr algn="l" eaLnBrk="1" hangingPunct="1"/>
            <a:r>
              <a:rPr lang="cs-CZ" altLang="cs-CZ" sz="3200" b="1" smtClean="0">
                <a:solidFill>
                  <a:schemeClr val="bg1"/>
                </a:solidFill>
                <a:latin typeface="Comic Sans MS" panose="030F0702030302020204" pitchFamily="66" charset="0"/>
              </a:rPr>
              <a:t>třída Chlorophyceae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63550" y="408781"/>
            <a:ext cx="7343775" cy="147117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cs-CZ" altLang="cs-CZ" sz="2800" dirty="0">
                <a:latin typeface="Comic Sans MS" panose="030F0702030302020204" pitchFamily="66" charset="0"/>
              </a:rPr>
              <a:t>říše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Plantae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10000"/>
              </a:spcBef>
            </a:pPr>
            <a:r>
              <a:rPr lang="cs-CZ" altLang="cs-CZ" sz="2800" dirty="0">
                <a:latin typeface="Comic Sans MS" panose="030F0702030302020204" pitchFamily="66" charset="0"/>
              </a:rPr>
              <a:t>oddělení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Chlorophyta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  <a:endParaRPr lang="cs-CZ" altLang="cs-CZ" sz="2800" dirty="0" smtClean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cs-CZ" altLang="cs-CZ" sz="2800" dirty="0" smtClean="0">
                <a:latin typeface="Comic Sans MS" panose="030F0702030302020204" pitchFamily="66" charset="0"/>
              </a:rPr>
              <a:t>třída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Chlorophyceae</a:t>
            </a:r>
            <a:endParaRPr lang="cs-CZ" altLang="cs-CZ" sz="2800" b="1" dirty="0">
              <a:latin typeface="Comic Sans MS" panose="030F0702030302020204" pitchFamily="66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11560" y="2780928"/>
            <a:ext cx="842486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dirty="0">
                <a:latin typeface="Comic Sans MS" panose="030F0702030302020204" pitchFamily="66" charset="0"/>
              </a:rPr>
              <a:t>m</a:t>
            </a:r>
            <a:r>
              <a:rPr lang="cs-CZ" altLang="cs-CZ" dirty="0" smtClean="0">
                <a:latin typeface="Comic Sans MS" panose="030F0702030302020204" pitchFamily="66" charset="0"/>
              </a:rPr>
              <a:t>noho typů stélek</a:t>
            </a: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endParaRPr lang="cs-CZ" altLang="cs-CZ" dirty="0"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dirty="0">
                <a:latin typeface="Comic Sans MS" panose="030F0702030302020204" pitchFamily="66" charset="0"/>
              </a:rPr>
              <a:t>v</a:t>
            </a:r>
            <a:r>
              <a:rPr lang="cs-CZ" altLang="cs-CZ" dirty="0" smtClean="0">
                <a:latin typeface="Comic Sans MS" panose="030F0702030302020204" pitchFamily="66" charset="0"/>
              </a:rPr>
              <a:t>ětšinou polysacharidová BS</a:t>
            </a: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endParaRPr lang="cs-CZ" altLang="cs-CZ" dirty="0"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dirty="0" smtClean="0">
                <a:latin typeface="Comic Sans MS" panose="030F0702030302020204" pitchFamily="66" charset="0"/>
              </a:rPr>
              <a:t>bičíkovci – chlamys</a:t>
            </a: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endParaRPr lang="cs-CZ" altLang="cs-CZ" dirty="0">
              <a:latin typeface="Comic Sans MS" panose="030F0702030302020204" pitchFamily="66" charset="0"/>
            </a:endParaRPr>
          </a:p>
          <a:p>
            <a:pPr marL="0" indent="0" eaLnBrk="1" hangingPunct="1">
              <a:buSzPct val="120000"/>
            </a:pPr>
            <a:r>
              <a:rPr lang="cs-CZ" altLang="cs-CZ" dirty="0">
                <a:latin typeface="Comic Sans MS" panose="030F0702030302020204" pitchFamily="66" charset="0"/>
              </a:rPr>
              <a:t/>
            </a:r>
            <a:br>
              <a:rPr lang="cs-CZ" altLang="cs-CZ" dirty="0">
                <a:latin typeface="Comic Sans MS" panose="030F0702030302020204" pitchFamily="66" charset="0"/>
              </a:rPr>
            </a:br>
            <a:endParaRPr lang="cs-CZ" altLang="cs-CZ" dirty="0">
              <a:latin typeface="Comic Sans MS" panose="030F0702030302020204" pitchFamily="66" charset="0"/>
            </a:endParaRPr>
          </a:p>
        </p:txBody>
      </p:sp>
      <p:pic>
        <p:nvPicPr>
          <p:cNvPr id="59397" name="Picture 6" descr="Pediastrum simplex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51" y="0"/>
            <a:ext cx="1330325" cy="1339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5" descr="Volvox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143000"/>
            <a:ext cx="1676400" cy="1365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7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Chlamydomonadales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i="1" dirty="0" err="1" smtClean="0"/>
              <a:t>Chlamydomonas</a:t>
            </a:r>
            <a:endParaRPr lang="cs-CZ" sz="2400" i="1" dirty="0" smtClean="0"/>
          </a:p>
          <a:p>
            <a:endParaRPr lang="cs-CZ" sz="2400" i="1" dirty="0"/>
          </a:p>
          <a:p>
            <a:endParaRPr lang="cs-CZ" dirty="0" smtClean="0"/>
          </a:p>
          <a:p>
            <a:r>
              <a:rPr lang="cs-CZ" dirty="0" smtClean="0"/>
              <a:t>stovky druhů</a:t>
            </a:r>
          </a:p>
          <a:p>
            <a:r>
              <a:rPr lang="cs-CZ" dirty="0"/>
              <a:t>v</a:t>
            </a:r>
            <a:r>
              <a:rPr lang="cs-CZ" dirty="0" smtClean="0"/>
              <a:t>oda, půda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74" y="620688"/>
            <a:ext cx="2203482" cy="2393255"/>
          </a:xfrm>
          <a:prstGeom prst="rect">
            <a:avLst/>
          </a:prstGeom>
        </p:spPr>
      </p:pic>
      <p:pic>
        <p:nvPicPr>
          <p:cNvPr id="22530" name="Picture 2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2493"/>
            <a:ext cx="3672408" cy="286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637203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C. </a:t>
            </a:r>
            <a:r>
              <a:rPr lang="cs-CZ" i="1" dirty="0" err="1" smtClean="0"/>
              <a:t>reinhardtii</a:t>
            </a:r>
            <a:r>
              <a:rPr lang="cs-CZ" i="1" dirty="0"/>
              <a:t> </a:t>
            </a:r>
            <a:r>
              <a:rPr lang="cs-CZ" dirty="0" smtClean="0"/>
              <a:t>– modelový organismus</a:t>
            </a:r>
            <a:endParaRPr lang="cs-CZ" dirty="0"/>
          </a:p>
        </p:txBody>
      </p:sp>
      <p:pic>
        <p:nvPicPr>
          <p:cNvPr id="22532" name="Picture 4" descr="Související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1648"/>
            <a:ext cx="2748485" cy="21772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76024"/>
            <a:ext cx="2808312" cy="4265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327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4953000" cy="1143000"/>
          </a:xfrm>
        </p:spPr>
        <p:txBody>
          <a:bodyPr/>
          <a:lstStyle/>
          <a:p>
            <a:pPr algn="l"/>
            <a:r>
              <a:rPr lang="cs-CZ" altLang="en-US" sz="3600" i="1" smtClean="0"/>
              <a:t>Volvox</a:t>
            </a:r>
            <a:endParaRPr lang="cs-CZ" altLang="en-US" smtClean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00777" y="807910"/>
            <a:ext cx="52927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har char="–"/>
              <a:defRPr sz="28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en-US" sz="2000" dirty="0" err="1">
                <a:solidFill>
                  <a:srgbClr val="002060"/>
                </a:solidFill>
              </a:rPr>
              <a:t>Cenobiální</a:t>
            </a:r>
            <a:r>
              <a:rPr lang="cs-CZ" altLang="en-US" sz="2000" dirty="0">
                <a:solidFill>
                  <a:srgbClr val="002060"/>
                </a:solidFill>
              </a:rPr>
              <a:t> bičíkatá řasa z řádu </a:t>
            </a:r>
            <a:r>
              <a:rPr lang="cs-CZ" altLang="en-US" sz="2000" b="1" dirty="0" err="1">
                <a:solidFill>
                  <a:srgbClr val="002060"/>
                </a:solidFill>
              </a:rPr>
              <a:t>Chlamydomonadales</a:t>
            </a:r>
            <a:r>
              <a:rPr lang="cs-CZ" altLang="en-US" sz="2000" dirty="0">
                <a:solidFill>
                  <a:schemeClr val="bg1"/>
                </a:solidFill>
              </a:rPr>
              <a:t>;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en-US" sz="2000" dirty="0">
                <a:solidFill>
                  <a:srgbClr val="002060"/>
                </a:solidFill>
              </a:rPr>
              <a:t>oogamické pohlavní rozmnožování;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en-US" sz="2000" dirty="0">
                <a:solidFill>
                  <a:srgbClr val="002060"/>
                </a:solidFill>
              </a:rPr>
              <a:t>nepohlavní tvorba dceřiných </a:t>
            </a:r>
            <a:r>
              <a:rPr lang="cs-CZ" altLang="en-US" sz="2000" dirty="0" err="1">
                <a:solidFill>
                  <a:srgbClr val="002060"/>
                </a:solidFill>
              </a:rPr>
              <a:t>cenobií</a:t>
            </a:r>
            <a:r>
              <a:rPr lang="cs-CZ" altLang="en-US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83568" y="6338093"/>
            <a:ext cx="8064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har char="–"/>
              <a:defRPr sz="28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en-US" sz="2000" dirty="0">
                <a:solidFill>
                  <a:srgbClr val="002060"/>
                </a:solidFill>
              </a:rPr>
              <a:t>Výskyt: plankton stojatých sladkých vod, častější v (sub-)tropech.</a:t>
            </a:r>
          </a:p>
        </p:txBody>
      </p:sp>
      <p:pic>
        <p:nvPicPr>
          <p:cNvPr id="7174" name="Picture 7" descr="volvo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76475"/>
            <a:ext cx="38862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2057400" y="5410200"/>
            <a:ext cx="1995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har char="–"/>
              <a:defRPr sz="28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en-US" sz="2000" noProof="1">
                <a:solidFill>
                  <a:schemeClr val="tx1"/>
                </a:solidFill>
              </a:rPr>
              <a:t>dceřiná cenobia</a:t>
            </a:r>
            <a:endParaRPr lang="cs-CZ" altLang="en-US" sz="2400" noProof="1">
              <a:solidFill>
                <a:schemeClr val="tx1"/>
              </a:solidFill>
            </a:endParaRPr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2743200" y="4114800"/>
            <a:ext cx="457200" cy="1295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 flipH="1" flipV="1">
            <a:off x="2286000" y="3886200"/>
            <a:ext cx="381000" cy="1524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178" name="Picture 11" descr="l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73463"/>
            <a:ext cx="40703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539750" y="2276475"/>
            <a:ext cx="2398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har char="–"/>
              <a:defRPr sz="28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en-US" sz="2000">
                <a:solidFill>
                  <a:schemeClr val="tx1"/>
                </a:solidFill>
              </a:rPr>
              <a:t>mateřské cenobium</a:t>
            </a:r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>
            <a:off x="1331913" y="2636838"/>
            <a:ext cx="792162" cy="6477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7181" name="Picture 2" descr="http://images.fineartamerica.com/images-medium-large/lm-of-volvox-manfred-k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7488"/>
            <a:ext cx="3192463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5976664" cy="747540"/>
          </a:xfrm>
        </p:spPr>
        <p:txBody>
          <a:bodyPr/>
          <a:lstStyle/>
          <a:p>
            <a:pPr algn="l" eaLnBrk="1" hangingPunct="1"/>
            <a:r>
              <a:rPr lang="cs-CZ" altLang="cs-CZ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Řád: </a:t>
            </a:r>
            <a:r>
              <a:rPr lang="cs-CZ" altLang="cs-CZ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Sphaeropleales</a:t>
            </a:r>
            <a:r>
              <a:rPr lang="cs-CZ" altLang="cs-CZ" sz="28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cs-CZ" altLang="cs-CZ" sz="28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cs-CZ" altLang="cs-CZ" sz="28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Pediastrum</a:t>
            </a:r>
            <a:r>
              <a:rPr lang="cs-CZ" altLang="cs-CZ" sz="28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8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s.l</a:t>
            </a:r>
            <a:r>
              <a:rPr lang="cs-CZ" altLang="cs-CZ" sz="28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5542" name="Picture 9" descr="Pediastrum 2s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48406"/>
            <a:ext cx="2961441" cy="294063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933056"/>
            <a:ext cx="2890427" cy="28083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26003"/>
            <a:ext cx="2771254" cy="29630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848405"/>
            <a:ext cx="3023237" cy="29406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03" y="3907807"/>
            <a:ext cx="2608377" cy="28335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07" y="3933055"/>
            <a:ext cx="2858761" cy="280831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292080" y="18864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 BS </a:t>
            </a:r>
            <a:r>
              <a:rPr lang="cs-CZ" dirty="0" err="1" smtClean="0"/>
              <a:t>sporopolenin</a:t>
            </a:r>
            <a:r>
              <a:rPr lang="cs-CZ" dirty="0" smtClean="0"/>
              <a:t> - </a:t>
            </a:r>
            <a:r>
              <a:rPr lang="cs-CZ" dirty="0" err="1" smtClean="0"/>
              <a:t>bioindikace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35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5446"/>
            <a:ext cx="3839726" cy="338540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8" y="908720"/>
            <a:ext cx="3441700" cy="3365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96849"/>
            <a:ext cx="2880320" cy="336228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99792" y="44624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</a:t>
            </a:r>
            <a:r>
              <a:rPr lang="cs-CZ" sz="2000" dirty="0" smtClean="0"/>
              <a:t>alší řasy s planárními </a:t>
            </a:r>
            <a:r>
              <a:rPr lang="cs-CZ" sz="2000" dirty="0" err="1" smtClean="0"/>
              <a:t>coenobii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99592" y="5393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Desmodesmus</a:t>
            </a:r>
            <a:endParaRPr lang="cs-CZ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347864" y="32849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Scenedesmus</a:t>
            </a:r>
            <a:endParaRPr lang="cs-CZ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796136" y="5486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Acutodesmus</a:t>
            </a:r>
            <a:endParaRPr lang="cs-CZ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187624" y="648866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</a:t>
            </a:r>
            <a:r>
              <a:rPr lang="cs-CZ" dirty="0" smtClean="0"/>
              <a:t>enotypická plasticita – adaptace proti predaci a klesání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25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610" y="116557"/>
            <a:ext cx="3816350" cy="792163"/>
          </a:xfrm>
        </p:spPr>
        <p:txBody>
          <a:bodyPr/>
          <a:lstStyle/>
          <a:p>
            <a:pPr algn="l" eaLnBrk="1" hangingPunct="1"/>
            <a:r>
              <a:rPr lang="cs-CZ" altLang="cs-CZ" sz="32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Draparnaldia</a:t>
            </a:r>
            <a:endParaRPr lang="cs-CZ" altLang="cs-CZ" sz="32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7587" name="Text Box 8"/>
          <p:cNvSpPr txBox="1">
            <a:spLocks noChangeArrowheads="1"/>
          </p:cNvSpPr>
          <p:nvPr/>
        </p:nvSpPr>
        <p:spPr bwMode="auto">
          <a:xfrm>
            <a:off x="354752" y="1340768"/>
            <a:ext cx="5207496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8288" indent="-268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25000"/>
              </a:spcBef>
              <a:buSzPct val="120000"/>
            </a:pPr>
            <a:r>
              <a:rPr lang="cs-CZ" altLang="cs-CZ" sz="2000" dirty="0" err="1">
                <a:latin typeface="Comic Sans MS" panose="030F0702030302020204" pitchFamily="66" charset="0"/>
              </a:rPr>
              <a:t>heterotrichální</a:t>
            </a:r>
            <a:r>
              <a:rPr lang="cs-CZ" altLang="cs-CZ" sz="2000" dirty="0"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stélka ve slizu</a:t>
            </a:r>
          </a:p>
          <a:p>
            <a:pPr marL="0" indent="0" eaLnBrk="1" hangingPunct="1">
              <a:spcBef>
                <a:spcPct val="25000"/>
              </a:spcBef>
              <a:buSzPct val="120000"/>
            </a:pPr>
            <a:r>
              <a:rPr lang="cs-CZ" altLang="cs-CZ" sz="2000" dirty="0">
                <a:latin typeface="Comic Sans MS" panose="030F0702030302020204" pitchFamily="66" charset="0"/>
              </a:rPr>
              <a:t>č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isté stojaté i tekoucí vody</a:t>
            </a:r>
            <a:r>
              <a:rPr lang="cs-CZ" altLang="cs-CZ" dirty="0">
                <a:solidFill>
                  <a:srgbClr val="FFFF99"/>
                </a:solidFill>
                <a:latin typeface="Comic Sans MS" panose="030F0702030302020204" pitchFamily="66" charset="0"/>
              </a:rPr>
              <a:t/>
            </a:r>
            <a:br>
              <a:rPr lang="cs-CZ" altLang="cs-CZ" dirty="0">
                <a:solidFill>
                  <a:srgbClr val="FFFF99"/>
                </a:solidFill>
                <a:latin typeface="Comic Sans MS" panose="030F0702030302020204" pitchFamily="66" charset="0"/>
              </a:rPr>
            </a:br>
            <a:endParaRPr lang="cs-CZ" altLang="cs-CZ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67588" name="Picture 10" descr="Draparnaldi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368800" cy="3675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raparnal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18" y="116632"/>
            <a:ext cx="4331578" cy="291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420888"/>
            <a:ext cx="4489929" cy="43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1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35448" y="188913"/>
            <a:ext cx="4105151" cy="575791"/>
          </a:xfrm>
        </p:spPr>
        <p:txBody>
          <a:bodyPr/>
          <a:lstStyle/>
          <a:p>
            <a:pPr algn="l" eaLnBrk="1" hangingPunct="1"/>
            <a:r>
              <a:rPr lang="cs-CZ" altLang="cs-CZ" sz="28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Chlorophyta</a:t>
            </a:r>
            <a:r>
              <a:rPr lang="cs-CZ" altLang="cs-CZ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- systém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0825" y="861329"/>
            <a:ext cx="8893175" cy="379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/>
            <a:r>
              <a:rPr lang="cs-CZ" altLang="cs-CZ" sz="2000" dirty="0">
                <a:latin typeface="Comic Sans MS" panose="030F0702030302020204" pitchFamily="66" charset="0"/>
              </a:rPr>
              <a:t>d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říve - </a:t>
            </a:r>
            <a:r>
              <a:rPr lang="cs-CZ" altLang="cs-CZ" sz="2000" dirty="0">
                <a:latin typeface="Comic Sans MS" panose="030F0702030302020204" pitchFamily="66" charset="0"/>
              </a:rPr>
              <a:t>podle typu stélky: bičíkaté, </a:t>
            </a:r>
            <a:r>
              <a:rPr lang="cs-CZ" altLang="cs-CZ" sz="2000" dirty="0" err="1">
                <a:latin typeface="Comic Sans MS" panose="030F0702030302020204" pitchFamily="66" charset="0"/>
              </a:rPr>
              <a:t>kokální</a:t>
            </a:r>
            <a:r>
              <a:rPr lang="cs-CZ" altLang="cs-CZ" sz="2000" dirty="0">
                <a:latin typeface="Comic Sans MS" panose="030F0702030302020204" pitchFamily="66" charset="0"/>
              </a:rPr>
              <a:t> atd.</a:t>
            </a:r>
          </a:p>
          <a:p>
            <a:pPr marL="0" indent="0" eaLnBrk="1" hangingPunct="1"/>
            <a:r>
              <a:rPr lang="cs-CZ" altLang="cs-CZ" sz="2000" dirty="0">
                <a:latin typeface="Comic Sans MS" panose="030F0702030302020204" pitchFamily="66" charset="0"/>
              </a:rPr>
              <a:t>a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ktuálně – kombinace více znaků – typ mitózy, cytokineze, orientace bazálních tělísek bičíků, typ stélky, molekulární data,...</a:t>
            </a:r>
          </a:p>
          <a:p>
            <a:pPr marL="0" indent="0" eaLnBrk="1" hangingPunct="1"/>
            <a:endParaRPr lang="cs-CZ" altLang="cs-CZ" sz="2000" dirty="0">
              <a:latin typeface="Comic Sans MS" panose="030F0702030302020204" pitchFamily="66" charset="0"/>
            </a:endParaRPr>
          </a:p>
          <a:p>
            <a:pPr marL="0" indent="0" eaLnBrk="1" hangingPunct="1"/>
            <a:r>
              <a:rPr lang="cs-CZ" altLang="cs-CZ" sz="2000" dirty="0">
                <a:latin typeface="Comic Sans MS" panose="030F0702030302020204" pitchFamily="66" charset="0"/>
              </a:rPr>
              <a:t>a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le co autor, to jiný názor</a:t>
            </a:r>
            <a:br>
              <a:rPr lang="cs-CZ" altLang="cs-CZ" sz="2000" dirty="0" smtClean="0">
                <a:latin typeface="Comic Sans MS" panose="030F0702030302020204" pitchFamily="66" charset="0"/>
              </a:rPr>
            </a:br>
            <a:endParaRPr lang="cs-CZ" altLang="cs-CZ" sz="20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cs-CZ" altLang="cs-CZ" sz="2800" dirty="0" smtClean="0">
                <a:latin typeface="Comic Sans MS" panose="030F0702030302020204" pitchFamily="66" charset="0"/>
              </a:rPr>
              <a:t>3 hlavní třídy: </a:t>
            </a:r>
            <a:endParaRPr lang="cs-CZ" altLang="cs-CZ" sz="2800" dirty="0">
              <a:latin typeface="Comic Sans MS" panose="030F0702030302020204" pitchFamily="66" charset="0"/>
            </a:endParaRPr>
          </a:p>
          <a:p>
            <a:pPr eaLnBrk="1" hangingPunct="1"/>
            <a:r>
              <a:rPr lang="cs-CZ" altLang="cs-CZ" sz="2800" b="1" dirty="0" err="1" smtClean="0">
                <a:latin typeface="Comic Sans MS" panose="030F0702030302020204" pitchFamily="66" charset="0"/>
              </a:rPr>
              <a:t>Ulvophyceae</a:t>
            </a:r>
            <a:endParaRPr lang="cs-CZ" altLang="cs-CZ" sz="28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cs-CZ" altLang="cs-CZ" sz="2800" b="1" dirty="0" err="1">
                <a:latin typeface="Comic Sans MS" panose="030F0702030302020204" pitchFamily="66" charset="0"/>
              </a:rPr>
              <a:t>Trebouxiophyceae</a:t>
            </a:r>
            <a:endParaRPr lang="cs-CZ" altLang="cs-CZ" sz="28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cs-CZ" altLang="cs-CZ" sz="2800" b="1" dirty="0" err="1" smtClean="0">
                <a:latin typeface="Comic Sans MS" panose="030F0702030302020204" pitchFamily="66" charset="0"/>
              </a:rPr>
              <a:t>Chlorophyceae</a:t>
            </a:r>
            <a:endParaRPr lang="cs-CZ" altLang="cs-CZ" sz="28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Fig. 1. Taxonomical, morphological and ecological diversity among green alg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8741"/>
            <a:ext cx="4355976" cy="449382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40360" y="6597352"/>
            <a:ext cx="6156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https://frederikleliaert.wordpress.com/green-algae/phylogeny-and-molecular-evolution</a:t>
            </a:r>
            <a:r>
              <a:rPr lang="cs-CZ" sz="12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315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7772400" cy="1235075"/>
          </a:xfrm>
        </p:spPr>
        <p:txBody>
          <a:bodyPr/>
          <a:lstStyle/>
          <a:p>
            <a:pPr algn="l" eaLnBrk="1" hangingPunct="1"/>
            <a:r>
              <a:rPr lang="cs-CZ" altLang="cs-CZ" sz="3200" b="1" smtClean="0">
                <a:solidFill>
                  <a:schemeClr val="bg1"/>
                </a:solidFill>
                <a:latin typeface="Comic Sans MS" panose="030F0702030302020204" pitchFamily="66" charset="0"/>
              </a:rPr>
              <a:t>třída Ulvophyceae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50825" y="404813"/>
            <a:ext cx="7343775" cy="147117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cs-CZ" altLang="cs-CZ" sz="2800" dirty="0">
                <a:latin typeface="Comic Sans MS" panose="030F0702030302020204" pitchFamily="66" charset="0"/>
              </a:rPr>
              <a:t>říše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Plantae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10000"/>
              </a:spcBef>
            </a:pPr>
            <a:r>
              <a:rPr lang="cs-CZ" altLang="cs-CZ" sz="2800" dirty="0">
                <a:latin typeface="Comic Sans MS" panose="030F0702030302020204" pitchFamily="66" charset="0"/>
              </a:rPr>
              <a:t>oddělení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Chlorophyta</a:t>
            </a:r>
            <a:r>
              <a:rPr lang="cs-CZ" altLang="cs-CZ" sz="2800" b="1" dirty="0">
                <a:latin typeface="Comic Sans MS" panose="030F0702030302020204" pitchFamily="66" charset="0"/>
              </a:rPr>
              <a:t> </a:t>
            </a:r>
            <a:endParaRPr lang="cs-CZ" altLang="cs-CZ" sz="2800" b="1" dirty="0" smtClean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cs-CZ" altLang="cs-CZ" sz="2800" dirty="0" smtClean="0">
                <a:latin typeface="Comic Sans MS" panose="030F0702030302020204" pitchFamily="66" charset="0"/>
              </a:rPr>
              <a:t>třída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Ulvophyceae</a:t>
            </a:r>
            <a:endParaRPr lang="cs-CZ" altLang="cs-CZ" sz="2800" b="1" dirty="0">
              <a:latin typeface="Comic Sans MS" panose="030F0702030302020204" pitchFamily="66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50825" y="4005263"/>
            <a:ext cx="86423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Comic Sans MS" panose="030F0702030302020204" pitchFamily="66" charset="0"/>
              </a:rPr>
              <a:t>h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lavně mořské</a:t>
            </a:r>
            <a:endParaRPr lang="cs-CZ" altLang="cs-CZ" sz="2000" dirty="0"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Comic Sans MS" panose="030F0702030302020204" pitchFamily="66" charset="0"/>
              </a:rPr>
              <a:t>n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ejčastěji vláknité či </a:t>
            </a:r>
            <a:r>
              <a:rPr lang="cs-CZ" altLang="cs-CZ" sz="2000" dirty="0" err="1" smtClean="0">
                <a:latin typeface="Comic Sans MS" panose="030F0702030302020204" pitchFamily="66" charset="0"/>
              </a:rPr>
              <a:t>sifonální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 stélky</a:t>
            </a:r>
            <a:endParaRPr lang="cs-CZ" altLang="cs-CZ" sz="2000" dirty="0"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Comic Sans MS" panose="030F0702030302020204" pitchFamily="66" charset="0"/>
              </a:rPr>
              <a:t>m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itóza – jaderná membrána </a:t>
            </a:r>
          </a:p>
          <a:p>
            <a:pPr marL="0" indent="0" eaLnBrk="1" hangingPunct="1">
              <a:buSzPct val="120000"/>
            </a:pPr>
            <a:r>
              <a:rPr lang="cs-CZ" altLang="cs-CZ" sz="2000" dirty="0">
                <a:latin typeface="Comic Sans MS" panose="030F0702030302020204" pitchFamily="66" charset="0"/>
              </a:rPr>
              <a:t> 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   zůstává v různé míře zachována</a:t>
            </a:r>
            <a:endParaRPr lang="cs-CZ" altLang="cs-CZ" sz="2000" dirty="0"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Comic Sans MS" panose="030F0702030302020204" pitchFamily="66" charset="0"/>
              </a:rPr>
              <a:t>c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ca 1100 druhů ve 100 rodech</a:t>
            </a: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Comic Sans MS" panose="030F0702030302020204" pitchFamily="66" charset="0"/>
              </a:rPr>
              <a:t>f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ragmentace, zoospory, </a:t>
            </a:r>
            <a:r>
              <a:rPr lang="cs-CZ" altLang="cs-CZ" sz="2000" dirty="0" err="1" smtClean="0">
                <a:latin typeface="Comic Sans MS" panose="030F0702030302020204" pitchFamily="66" charset="0"/>
              </a:rPr>
              <a:t>aplanospory</a:t>
            </a:r>
            <a:endParaRPr lang="cs-CZ" altLang="cs-CZ" sz="2000" dirty="0" smtClean="0"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 err="1">
                <a:latin typeface="Comic Sans MS" panose="030F0702030302020204" pitchFamily="66" charset="0"/>
              </a:rPr>
              <a:t>i</a:t>
            </a:r>
            <a:r>
              <a:rPr lang="cs-CZ" altLang="cs-CZ" sz="2000" dirty="0" err="1" smtClean="0">
                <a:latin typeface="Comic Sans MS" panose="030F0702030302020204" pitchFamily="66" charset="0"/>
              </a:rPr>
              <a:t>zo</a:t>
            </a:r>
            <a:r>
              <a:rPr lang="cs-CZ" altLang="cs-CZ" sz="2000" dirty="0" smtClean="0">
                <a:latin typeface="Comic Sans MS" panose="030F0702030302020204" pitchFamily="66" charset="0"/>
              </a:rPr>
              <a:t>-, anizogamie, často rodozměna</a:t>
            </a: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 smtClean="0">
                <a:latin typeface="Comic Sans MS" panose="030F0702030302020204" pitchFamily="66" charset="0"/>
              </a:rPr>
              <a:t>5-6 dobře vymezených skupin</a:t>
            </a:r>
            <a:endParaRPr lang="cs-CZ" altLang="cs-CZ" sz="2000" dirty="0">
              <a:latin typeface="Comic Sans MS" panose="030F0702030302020204" pitchFamily="66" charset="0"/>
            </a:endParaRPr>
          </a:p>
        </p:txBody>
      </p:sp>
      <p:pic>
        <p:nvPicPr>
          <p:cNvPr id="37893" name="Picture 5" descr="ulva_lob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1603375" cy="15287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Ulothrix zonata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04664"/>
            <a:ext cx="1422400" cy="3600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Acetabulari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41" y="4149725"/>
            <a:ext cx="3824459" cy="2708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4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36525" y="188640"/>
            <a:ext cx="2549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000" b="1" noProof="1" smtClean="0">
                <a:latin typeface="Tahoma" pitchFamily="34" charset="0"/>
              </a:rPr>
              <a:t>Řád</a:t>
            </a:r>
            <a:r>
              <a:rPr lang="cs-CZ" altLang="cs-CZ" sz="2000" b="1" noProof="1">
                <a:latin typeface="Tahoma" pitchFamily="34" charset="0"/>
              </a:rPr>
              <a:t>: Ulothrichales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8913"/>
            <a:ext cx="25574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764704"/>
            <a:ext cx="6430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000" i="1" noProof="1">
                <a:latin typeface="Tahoma" pitchFamily="34" charset="0"/>
              </a:rPr>
              <a:t>Ulothrix</a:t>
            </a:r>
            <a:r>
              <a:rPr lang="cs-CZ" altLang="cs-CZ" sz="2000" noProof="1">
                <a:latin typeface="Tahoma" pitchFamily="34" charset="0"/>
              </a:rPr>
              <a:t> - </a:t>
            </a:r>
            <a:r>
              <a:rPr lang="cs-CZ" altLang="cs-CZ" sz="1600" noProof="1">
                <a:latin typeface="Tahoma" pitchFamily="34" charset="0"/>
              </a:rPr>
              <a:t>hojná nárostová řasa mořského i sladkovodního bentosu</a:t>
            </a:r>
            <a:r>
              <a:rPr lang="cs-CZ" altLang="cs-CZ" sz="2400" noProof="1">
                <a:latin typeface="Times New Roman" pitchFamily="18" charset="0"/>
              </a:rPr>
              <a:t> </a:t>
            </a:r>
            <a:endParaRPr lang="cs-CZ" altLang="cs-CZ" sz="2400" i="1" noProof="1">
              <a:latin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2697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333692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12875"/>
            <a:ext cx="1741488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89" y="4384997"/>
            <a:ext cx="3694112" cy="24730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365104"/>
            <a:ext cx="2223689" cy="222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08" y="2204864"/>
            <a:ext cx="34559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765175"/>
            <a:ext cx="1620837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36712"/>
            <a:ext cx="1827212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920"/>
            <a:ext cx="276066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0" y="0"/>
            <a:ext cx="7324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000" noProof="1">
                <a:latin typeface="Tahoma" pitchFamily="34" charset="0"/>
              </a:rPr>
              <a:t>Řád: </a:t>
            </a:r>
            <a:r>
              <a:rPr lang="cs-CZ" altLang="cs-CZ" sz="2000" b="1" noProof="1">
                <a:latin typeface="Tahoma" pitchFamily="34" charset="0"/>
              </a:rPr>
              <a:t>Ulvales</a:t>
            </a:r>
          </a:p>
          <a:p>
            <a:r>
              <a:rPr lang="cs-CZ" altLang="cs-CZ" sz="2000" i="1" noProof="1">
                <a:latin typeface="Tahoma" pitchFamily="34" charset="0"/>
              </a:rPr>
              <a:t>rody Ulva </a:t>
            </a:r>
            <a:r>
              <a:rPr lang="cs-CZ" altLang="cs-CZ" sz="2000" noProof="1">
                <a:latin typeface="Tahoma" pitchFamily="34" charset="0"/>
              </a:rPr>
              <a:t>a </a:t>
            </a:r>
            <a:r>
              <a:rPr lang="cs-CZ" altLang="cs-CZ" sz="2000" i="1" noProof="1">
                <a:latin typeface="Tahoma" pitchFamily="34" charset="0"/>
              </a:rPr>
              <a:t>Enteromorpha</a:t>
            </a:r>
            <a:r>
              <a:rPr lang="cs-CZ" altLang="cs-CZ" sz="2000" noProof="1">
                <a:latin typeface="Tahoma" pitchFamily="34" charset="0"/>
              </a:rPr>
              <a:t> - ubikvitní zástupci mořského litorálu</a:t>
            </a:r>
            <a:endParaRPr lang="cs-CZ" altLang="cs-CZ" sz="2000" i="1" noProof="1">
              <a:latin typeface="Tahoma" pitchFamily="34" charset="0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6613"/>
            <a:ext cx="223202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997200"/>
            <a:ext cx="22542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3148757" y="5805264"/>
            <a:ext cx="2719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1600" i="1" dirty="0">
                <a:latin typeface="Tahoma" pitchFamily="34" charset="0"/>
              </a:rPr>
              <a:t>U. </a:t>
            </a:r>
            <a:r>
              <a:rPr lang="cs-CZ" altLang="cs-CZ" sz="1600" i="1" dirty="0" err="1">
                <a:latin typeface="Tahoma" pitchFamily="34" charset="0"/>
              </a:rPr>
              <a:t>lactuca</a:t>
            </a:r>
            <a:endParaRPr lang="cs-CZ" altLang="cs-CZ" sz="1600" i="1" dirty="0">
              <a:latin typeface="Tahoma" pitchFamily="34" charset="0"/>
            </a:endParaRPr>
          </a:p>
          <a:p>
            <a:pPr algn="ctr"/>
            <a:r>
              <a:rPr lang="cs-CZ" altLang="cs-CZ" sz="1600" dirty="0">
                <a:latin typeface="Tahoma" pitchFamily="34" charset="0"/>
              </a:rPr>
              <a:t>víceméně kosmopolitní druh</a:t>
            </a: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39471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67744" y="645333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</a:t>
            </a:r>
            <a:r>
              <a:rPr lang="cs-CZ" dirty="0" smtClean="0"/>
              <a:t>orfologii stélek ovlivňuje přítomnost bakterií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93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" y="0"/>
            <a:ext cx="6375619" cy="31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19124"/>
            <a:ext cx="5220072" cy="3738876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4" y="4465051"/>
            <a:ext cx="3939611" cy="239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1560" y="350100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Čína – </a:t>
            </a:r>
            <a:r>
              <a:rPr lang="cs-CZ" dirty="0" err="1" smtClean="0"/>
              <a:t>beach</a:t>
            </a:r>
            <a:r>
              <a:rPr lang="cs-CZ" dirty="0" smtClean="0"/>
              <a:t> </a:t>
            </a:r>
            <a:r>
              <a:rPr lang="cs-CZ" dirty="0" err="1" smtClean="0"/>
              <a:t>carpet</a:t>
            </a:r>
            <a:r>
              <a:rPr lang="cs-CZ" dirty="0" smtClean="0"/>
              <a:t> </a:t>
            </a:r>
          </a:p>
          <a:p>
            <a:r>
              <a:rPr lang="cs-CZ" i="1" dirty="0" err="1" smtClean="0"/>
              <a:t>Ulva</a:t>
            </a:r>
            <a:r>
              <a:rPr lang="cs-CZ" i="1" dirty="0" smtClean="0"/>
              <a:t> </a:t>
            </a:r>
            <a:r>
              <a:rPr lang="cs-CZ" i="1" dirty="0" err="1" smtClean="0"/>
              <a:t>prolifera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49698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02130"/>
            <a:ext cx="3626425" cy="26550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58"/>
            <a:ext cx="3609416" cy="24583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10" y="4428905"/>
            <a:ext cx="2704762" cy="24052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1268760"/>
            <a:ext cx="4248471" cy="30221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72" y="4401911"/>
            <a:ext cx="2771428" cy="243226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44008" y="375047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err="1" smtClean="0"/>
              <a:t>Ulva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clathrata</a:t>
            </a:r>
            <a:r>
              <a:rPr lang="cs-CZ" sz="2400" i="1" dirty="0"/>
              <a:t> </a:t>
            </a:r>
            <a:r>
              <a:rPr lang="cs-CZ" sz="2400" i="1" dirty="0" smtClean="0"/>
              <a:t>- </a:t>
            </a:r>
            <a:r>
              <a:rPr lang="cs-CZ" sz="2400" dirty="0" smtClean="0"/>
              <a:t>akvakultury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2767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79" y="3154542"/>
            <a:ext cx="3667722" cy="366772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78" y="1"/>
            <a:ext cx="3667722" cy="26181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87819" cy="26181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4992"/>
            <a:ext cx="4644009" cy="348300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707904" y="11663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Monostroma</a:t>
            </a:r>
            <a:endParaRPr lang="cs-CZ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14" y="1772816"/>
            <a:ext cx="3667722" cy="20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4947</TotalTime>
  <Words>430</Words>
  <Application>Microsoft Office PowerPoint</Application>
  <PresentationFormat>Předvádění na obrazovce (4:3)</PresentationFormat>
  <Paragraphs>130</Paragraphs>
  <Slides>28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8" baseType="lpstr">
      <vt:lpstr>Arial</vt:lpstr>
      <vt:lpstr>Calibri</vt:lpstr>
      <vt:lpstr>Comic Sans MS</vt:lpstr>
      <vt:lpstr>Lucida Sans Unicode</vt:lpstr>
      <vt:lpstr>Symbol</vt:lpstr>
      <vt:lpstr>Tahoma</vt:lpstr>
      <vt:lpstr>Times New Roman</vt:lpstr>
      <vt:lpstr>Wingdings</vt:lpstr>
      <vt:lpstr>Výchozí návrh</vt:lpstr>
      <vt:lpstr>Image</vt:lpstr>
      <vt:lpstr>Prezentace aplikace PowerPoint</vt:lpstr>
      <vt:lpstr>Prezentace aplikace PowerPoint</vt:lpstr>
      <vt:lpstr>Chlorophyta - systém</vt:lpstr>
      <vt:lpstr>třída Ulvophyceae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Trentepohlia umbrina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třída Chlorophyceae</vt:lpstr>
      <vt:lpstr>Prezentace aplikace PowerPoint</vt:lpstr>
      <vt:lpstr>Volvox</vt:lpstr>
      <vt:lpstr>Řád: Sphaeropleales Pediastrum s.l.</vt:lpstr>
      <vt:lpstr>Prezentace aplikace PowerPoint</vt:lpstr>
      <vt:lpstr>Draparnaldia</vt:lpstr>
    </vt:vector>
  </TitlesOfParts>
  <Company>PřF UK - kat. botaniky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Bryophytae</dc:title>
  <dc:creator>Alena Kubátová</dc:creator>
  <cp:lastModifiedBy>Uzivatel</cp:lastModifiedBy>
  <cp:revision>245</cp:revision>
  <dcterms:created xsi:type="dcterms:W3CDTF">2005-11-06T19:14:06Z</dcterms:created>
  <dcterms:modified xsi:type="dcterms:W3CDTF">2018-10-31T11:09:18Z</dcterms:modified>
</cp:coreProperties>
</file>