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699" r:id="rId2"/>
    <p:sldId id="700" r:id="rId3"/>
    <p:sldId id="701" r:id="rId4"/>
    <p:sldId id="702" r:id="rId5"/>
    <p:sldId id="703" r:id="rId6"/>
    <p:sldId id="704" r:id="rId7"/>
    <p:sldId id="705" r:id="rId8"/>
    <p:sldId id="706" r:id="rId9"/>
    <p:sldId id="707" r:id="rId10"/>
    <p:sldId id="708" r:id="rId11"/>
    <p:sldId id="709" r:id="rId12"/>
    <p:sldId id="710" r:id="rId13"/>
    <p:sldId id="711" r:id="rId14"/>
    <p:sldId id="712" r:id="rId15"/>
    <p:sldId id="713" r:id="rId16"/>
    <p:sldId id="714" r:id="rId17"/>
    <p:sldId id="715" r:id="rId18"/>
    <p:sldId id="716" r:id="rId19"/>
    <p:sldId id="717" r:id="rId20"/>
    <p:sldId id="718" r:id="rId21"/>
    <p:sldId id="719" r:id="rId22"/>
    <p:sldId id="720" r:id="rId23"/>
    <p:sldId id="721" r:id="rId24"/>
    <p:sldId id="722" r:id="rId25"/>
    <p:sldId id="723" r:id="rId26"/>
    <p:sldId id="724" r:id="rId27"/>
    <p:sldId id="725" r:id="rId28"/>
    <p:sldId id="726" r:id="rId29"/>
    <p:sldId id="727" r:id="rId30"/>
    <p:sldId id="728" r:id="rId31"/>
    <p:sldId id="729" r:id="rId32"/>
    <p:sldId id="730" r:id="rId33"/>
    <p:sldId id="731" r:id="rId34"/>
    <p:sldId id="422" r:id="rId35"/>
    <p:sldId id="569" r:id="rId36"/>
    <p:sldId id="567" r:id="rId37"/>
    <p:sldId id="427" r:id="rId38"/>
    <p:sldId id="426" r:id="rId39"/>
    <p:sldId id="428" r:id="rId40"/>
    <p:sldId id="583" r:id="rId41"/>
    <p:sldId id="430" r:id="rId42"/>
    <p:sldId id="431" r:id="rId43"/>
    <p:sldId id="432" r:id="rId44"/>
    <p:sldId id="578" r:id="rId45"/>
    <p:sldId id="433" r:id="rId46"/>
    <p:sldId id="434" r:id="rId47"/>
    <p:sldId id="436" r:id="rId48"/>
    <p:sldId id="572" r:id="rId49"/>
    <p:sldId id="571" r:id="rId50"/>
    <p:sldId id="435" r:id="rId51"/>
    <p:sldId id="570" r:id="rId52"/>
    <p:sldId id="437" r:id="rId53"/>
    <p:sldId id="440" r:id="rId54"/>
    <p:sldId id="270" r:id="rId55"/>
    <p:sldId id="271" r:id="rId56"/>
    <p:sldId id="272" r:id="rId57"/>
    <p:sldId id="542" r:id="rId58"/>
    <p:sldId id="543" r:id="rId59"/>
    <p:sldId id="544" r:id="rId60"/>
    <p:sldId id="539" r:id="rId61"/>
    <p:sldId id="546" r:id="rId62"/>
    <p:sldId id="551" r:id="rId63"/>
    <p:sldId id="391" r:id="rId64"/>
    <p:sldId id="520" r:id="rId65"/>
    <p:sldId id="277" r:id="rId66"/>
    <p:sldId id="516" r:id="rId67"/>
    <p:sldId id="550" r:id="rId68"/>
    <p:sldId id="549" r:id="rId69"/>
    <p:sldId id="279" r:id="rId70"/>
    <p:sldId id="392" r:id="rId71"/>
    <p:sldId id="530" r:id="rId72"/>
    <p:sldId id="531" r:id="rId73"/>
    <p:sldId id="533" r:id="rId74"/>
    <p:sldId id="281" r:id="rId75"/>
    <p:sldId id="698" r:id="rId76"/>
    <p:sldId id="447" r:id="rId77"/>
    <p:sldId id="449" r:id="rId78"/>
    <p:sldId id="452" r:id="rId79"/>
    <p:sldId id="658" r:id="rId80"/>
    <p:sldId id="657" r:id="rId81"/>
    <p:sldId id="454" r:id="rId82"/>
    <p:sldId id="659" r:id="rId83"/>
    <p:sldId id="673" r:id="rId84"/>
    <p:sldId id="456" r:id="rId85"/>
    <p:sldId id="668" r:id="rId86"/>
    <p:sldId id="458" r:id="rId87"/>
  </p:sldIdLst>
  <p:sldSz cx="9144000" cy="6858000" type="screen4x3"/>
  <p:notesSz cx="6858000" cy="97234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6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FFFF99"/>
    <a:srgbClr val="FF6600"/>
    <a:srgbClr val="FFFFFF"/>
    <a:srgbClr val="FF0000"/>
    <a:srgbClr val="000000"/>
    <a:srgbClr val="FFFF00"/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69" autoAdjust="0"/>
    <p:restoredTop sz="95286" autoAdjust="0"/>
  </p:normalViewPr>
  <p:slideViewPr>
    <p:cSldViewPr>
      <p:cViewPr varScale="1">
        <p:scale>
          <a:sx n="84" d="100"/>
          <a:sy n="84" d="100"/>
        </p:scale>
        <p:origin x="-1258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2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1806" y="-84"/>
      </p:cViewPr>
      <p:guideLst>
        <p:guide orient="horz" pos="3063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8538" y="728663"/>
            <a:ext cx="4860925" cy="3646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8038"/>
            <a:ext cx="5486400" cy="437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146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360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46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360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F369A6A-F82F-4713-8F71-1031EB5570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708815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8538" y="728663"/>
            <a:ext cx="4860925" cy="3646487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BC1AE-8451-4954-8C35-B2F6C5EC85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744AA-6B9D-440D-9C36-A433E24833D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B2720-589B-4588-8CA7-2A140D09CA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BCA49-92FF-4166-8E69-46E791F217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FE54B-286D-4194-8E61-682251B4A8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D5CE0-A64E-4676-B938-4C8F928FF30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8871D-35F1-4D69-BB23-F812F956572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A336E-CBF7-4687-89A1-C1379F27C1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E8A31-E502-4F3E-B22F-1CB47D42136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847F5-9FC0-4FB1-8FBB-897F4886127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BA95E-F81A-447A-9806-F480A6F1F0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600"/>
            </a:gs>
            <a:gs pos="50000">
              <a:srgbClr val="006600"/>
            </a:gs>
            <a:gs pos="100000">
              <a:srgbClr val="002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0836866E-DD7B-41FE-88E9-7A0D76357A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tiff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tiff"/><Relationship Id="rId4" Type="http://schemas.openxmlformats.org/officeDocument/2006/relationships/image" Target="../media/image103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tiff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tiff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2.jpeg"/><Relationship Id="rId7" Type="http://schemas.openxmlformats.org/officeDocument/2006/relationships/image" Target="../media/image13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jpeg"/><Relationship Id="rId5" Type="http://schemas.openxmlformats.org/officeDocument/2006/relationships/image" Target="../media/image121.jpeg"/><Relationship Id="rId4" Type="http://schemas.openxmlformats.org/officeDocument/2006/relationships/image" Target="../media/image133.jpeg"/><Relationship Id="rId9" Type="http://schemas.openxmlformats.org/officeDocument/2006/relationships/image" Target="../media/image1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jpeg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7.jpeg"/><Relationship Id="rId4" Type="http://schemas.openxmlformats.org/officeDocument/2006/relationships/image" Target="../media/image1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36.jpeg"/><Relationship Id="rId4" Type="http://schemas.openxmlformats.org/officeDocument/2006/relationships/image" Target="../media/image1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8.png"/><Relationship Id="rId4" Type="http://schemas.openxmlformats.org/officeDocument/2006/relationships/image" Target="../media/image17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jpe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7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9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6.jpeg"/><Relationship Id="rId4" Type="http://schemas.openxmlformats.org/officeDocument/2006/relationships/oleObject" Target="../embeddings/oleObject3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5" Type="http://schemas.openxmlformats.org/officeDocument/2006/relationships/image" Target="../media/image230.jpeg"/><Relationship Id="rId4" Type="http://schemas.openxmlformats.org/officeDocument/2006/relationships/image" Target="../media/image22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4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24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7" Type="http://schemas.openxmlformats.org/officeDocument/2006/relationships/image" Target="../media/image2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9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24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253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6.jpeg"/><Relationship Id="rId5" Type="http://schemas.openxmlformats.org/officeDocument/2006/relationships/image" Target="../media/image260.jpeg"/><Relationship Id="rId4" Type="http://schemas.openxmlformats.org/officeDocument/2006/relationships/image" Target="../media/image25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0.jpeg"/><Relationship Id="rId4" Type="http://schemas.openxmlformats.org/officeDocument/2006/relationships/image" Target="../media/image26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7" Type="http://schemas.openxmlformats.org/officeDocument/2006/relationships/image" Target="../media/image276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.png"/><Relationship Id="rId5" Type="http://schemas.openxmlformats.org/officeDocument/2006/relationships/image" Target="../media/image274.jpeg"/><Relationship Id="rId4" Type="http://schemas.openxmlformats.org/officeDocument/2006/relationships/image" Target="../media/image273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278.png"/><Relationship Id="rId7" Type="http://schemas.openxmlformats.org/officeDocument/2006/relationships/image" Target="../media/image28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7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5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jpeg"/><Relationship Id="rId3" Type="http://schemas.openxmlformats.org/officeDocument/2006/relationships/image" Target="../media/image287.jpeg"/><Relationship Id="rId7" Type="http://schemas.openxmlformats.org/officeDocument/2006/relationships/image" Target="../media/image291.jpe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5" Type="http://schemas.openxmlformats.org/officeDocument/2006/relationships/image" Target="../media/image289.png"/><Relationship Id="rId4" Type="http://schemas.openxmlformats.org/officeDocument/2006/relationships/image" Target="../media/image288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phacus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365625"/>
            <a:ext cx="2663825" cy="225583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6" descr="Trach s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1576388" cy="33480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7" descr="Phacus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2790825" cy="2147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9" descr="Euglena 1 40x D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81000"/>
            <a:ext cx="1514475" cy="35861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116013" y="2708275"/>
            <a:ext cx="6629400" cy="99719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cs-CZ" altLang="cs-CZ" sz="2800" b="1" dirty="0" err="1">
                <a:latin typeface="Comic Sans MS" panose="030F0702030302020204" pitchFamily="66" charset="0"/>
              </a:rPr>
              <a:t>Eukarya</a:t>
            </a:r>
            <a:r>
              <a:rPr lang="cs-CZ" altLang="cs-CZ" sz="2800" dirty="0">
                <a:latin typeface="Comic Sans MS" panose="030F0702030302020204" pitchFamily="66" charset="0"/>
              </a:rPr>
              <a:t>, říše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Excavata</a:t>
            </a:r>
            <a:r>
              <a:rPr lang="cs-CZ" altLang="cs-CZ" sz="2800" dirty="0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spcBef>
                <a:spcPct val="10000"/>
              </a:spcBef>
            </a:pPr>
            <a:r>
              <a:rPr lang="cs-CZ" altLang="cs-CZ" sz="2800" dirty="0">
                <a:latin typeface="Comic Sans MS" panose="030F0702030302020204" pitchFamily="66" charset="0"/>
              </a:rPr>
              <a:t>oddělení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Euglenophyta</a:t>
            </a:r>
            <a:r>
              <a:rPr lang="cs-CZ" altLang="cs-CZ" sz="2800" b="1" dirty="0">
                <a:latin typeface="Comic Sans MS" panose="030F0702030302020204" pitchFamily="66" charset="0"/>
              </a:rPr>
              <a:t> - krásnoočka</a:t>
            </a:r>
            <a:r>
              <a:rPr lang="cs-CZ" altLang="cs-CZ" sz="28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65104"/>
            <a:ext cx="3041315" cy="228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991600" cy="609600"/>
          </a:xfrm>
        </p:spPr>
        <p:txBody>
          <a:bodyPr/>
          <a:lstStyle/>
          <a:p>
            <a:pPr eaLnBrk="1" hangingPunct="1"/>
            <a:r>
              <a:rPr lang="cs-CZ" altLang="cs-CZ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Dinophyceae</a:t>
            </a:r>
            <a:endParaRPr lang="cs-CZ" altLang="cs-CZ" sz="36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07504" y="1125538"/>
            <a:ext cx="8784779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1938" indent="-2619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 err="1">
                <a:solidFill>
                  <a:schemeClr val="bg1"/>
                </a:solidFill>
                <a:latin typeface="+mn-lt"/>
              </a:rPr>
              <a:t>théka</a:t>
            </a:r>
            <a:r>
              <a:rPr lang="cs-CZ" altLang="cs-CZ" sz="2000" b="1" dirty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cs-CZ" sz="2000" b="1" dirty="0" err="1">
                <a:solidFill>
                  <a:schemeClr val="bg1"/>
                </a:solidFill>
                <a:latin typeface="+mn-lt"/>
              </a:rPr>
              <a:t>amfiesma</a:t>
            </a:r>
            <a:r>
              <a:rPr lang="cs-CZ" altLang="cs-CZ" sz="2000" b="1" dirty="0">
                <a:solidFill>
                  <a:schemeClr val="bg1"/>
                </a:solidFill>
                <a:latin typeface="+mn-lt"/>
              </a:rPr>
              <a:t>)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 – charakteristický mnohovrstevný obal na povrchu buňky: </a:t>
            </a:r>
          </a:p>
          <a:p>
            <a:pPr eaLnBrk="1" hangingPunct="1">
              <a:spcBef>
                <a:spcPct val="50000"/>
              </a:spcBef>
              <a:buSzPct val="150000"/>
              <a:buFontTx/>
              <a:buChar char="•"/>
            </a:pP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někdy – celulózní destičky - pancíř</a:t>
            </a:r>
            <a:endParaRPr lang="cs-CZ" altLang="cs-CZ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SzPct val="150000"/>
              <a:buFontTx/>
              <a:buChar char="•"/>
            </a:pPr>
            <a:r>
              <a:rPr lang="cs-CZ" altLang="cs-CZ" sz="2000" dirty="0" err="1">
                <a:solidFill>
                  <a:schemeClr val="bg1"/>
                </a:solidFill>
                <a:latin typeface="+mn-lt"/>
              </a:rPr>
              <a:t>p</a:t>
            </a:r>
            <a:r>
              <a:rPr lang="cs-CZ" altLang="cs-CZ" sz="2000" dirty="0" err="1" smtClean="0">
                <a:solidFill>
                  <a:schemeClr val="bg1"/>
                </a:solidFill>
                <a:latin typeface="+mn-lt"/>
              </a:rPr>
              <a:t>attern</a:t>
            </a: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 destiček – často druhově specifický</a:t>
            </a:r>
            <a:endParaRPr lang="cs-CZ" altLang="cs-CZ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SzPct val="150000"/>
              <a:buFontTx/>
              <a:buChar char="•"/>
            </a:pP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n</a:t>
            </a: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ěkdy – </a:t>
            </a:r>
            <a:r>
              <a:rPr lang="cs-CZ" altLang="cs-CZ" sz="2000" dirty="0" err="1" smtClean="0">
                <a:solidFill>
                  <a:schemeClr val="bg1"/>
                </a:solidFill>
                <a:latin typeface="+mn-lt"/>
              </a:rPr>
              <a:t>epikon</a:t>
            </a: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 a </a:t>
            </a:r>
            <a:r>
              <a:rPr lang="cs-CZ" altLang="cs-CZ" sz="2000" dirty="0" err="1" smtClean="0">
                <a:solidFill>
                  <a:schemeClr val="bg1"/>
                </a:solidFill>
                <a:latin typeface="+mn-lt"/>
              </a:rPr>
              <a:t>hypokon</a:t>
            </a:r>
            <a:endParaRPr lang="cs-CZ" altLang="cs-CZ" sz="20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SzPct val="150000"/>
              <a:buFontTx/>
              <a:buChar char="•"/>
            </a:pP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2 funkčně rozdílné bičíky</a:t>
            </a:r>
          </a:p>
          <a:p>
            <a:pPr eaLnBrk="1" hangingPunct="1">
              <a:spcBef>
                <a:spcPct val="50000"/>
              </a:spcBef>
              <a:buSzPct val="150000"/>
              <a:buFontTx/>
              <a:buChar char="•"/>
            </a:pPr>
            <a:endParaRPr lang="cs-CZ" altLang="cs-CZ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SzPct val="150000"/>
              <a:buFontTx/>
              <a:buChar char="•"/>
            </a:pP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c</a:t>
            </a: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ca 4000 druhů, 90% moře – </a:t>
            </a:r>
            <a:r>
              <a:rPr lang="cs-CZ" altLang="cs-CZ" sz="2000" b="1" dirty="0" smtClean="0">
                <a:solidFill>
                  <a:schemeClr val="bg1"/>
                </a:solidFill>
                <a:latin typeface="+mn-lt"/>
              </a:rPr>
              <a:t>fytoplankton!!</a:t>
            </a:r>
          </a:p>
          <a:p>
            <a:pPr eaLnBrk="1" hangingPunct="1">
              <a:spcBef>
                <a:spcPct val="50000"/>
              </a:spcBef>
              <a:buSzPct val="150000"/>
              <a:buFontTx/>
              <a:buChar char="•"/>
            </a:pP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asi 60 toxických</a:t>
            </a:r>
          </a:p>
          <a:p>
            <a:pPr marL="0" indent="0" eaLnBrk="1" hangingPunct="1">
              <a:spcBef>
                <a:spcPct val="50000"/>
              </a:spcBef>
              <a:buSzPct val="150000"/>
            </a:pPr>
            <a:endParaRPr lang="cs-CZ" altLang="cs-CZ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2468" name="Picture 8" descr="Peridin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5055" y="1628800"/>
            <a:ext cx="2089558" cy="244794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eratiummacrocer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6903" y="1628800"/>
            <a:ext cx="1368152" cy="306957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hloropla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97151"/>
            <a:ext cx="2379771" cy="198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1641" y="5043952"/>
            <a:ext cx="3880520" cy="174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400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91208" y="0"/>
            <a:ext cx="81692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i="1" dirty="0" err="1">
                <a:solidFill>
                  <a:schemeClr val="bg1"/>
                </a:solidFill>
              </a:rPr>
              <a:t>Peridinium</a:t>
            </a:r>
            <a:r>
              <a:rPr lang="cs-CZ" altLang="cs-CZ" i="1" dirty="0">
                <a:solidFill>
                  <a:schemeClr val="bg1"/>
                </a:solidFill>
              </a:rPr>
              <a:t>			 		      </a:t>
            </a:r>
            <a:r>
              <a:rPr lang="cs-CZ" altLang="cs-CZ" i="1" dirty="0" err="1">
                <a:solidFill>
                  <a:schemeClr val="bg1"/>
                </a:solidFill>
              </a:rPr>
              <a:t>Gymnodinium</a:t>
            </a:r>
            <a:endParaRPr lang="cs-CZ" altLang="cs-CZ" i="1" dirty="0">
              <a:solidFill>
                <a:schemeClr val="bg1"/>
              </a:solidFill>
            </a:endParaRPr>
          </a:p>
        </p:txBody>
      </p:sp>
      <p:pic>
        <p:nvPicPr>
          <p:cNvPr id="44035" name="Picture 3" descr="peridin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20367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9600"/>
            <a:ext cx="2667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52400" y="6297613"/>
            <a:ext cx="3862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cs-CZ" sz="2000" dirty="0" err="1">
                <a:solidFill>
                  <a:schemeClr val="bg1"/>
                </a:solidFill>
              </a:rPr>
              <a:t>sladkovodní</a:t>
            </a:r>
            <a:r>
              <a:rPr lang="en-US" altLang="cs-CZ" sz="2000" dirty="0">
                <a:solidFill>
                  <a:schemeClr val="bg1"/>
                </a:solidFill>
              </a:rPr>
              <a:t> </a:t>
            </a:r>
            <a:r>
              <a:rPr lang="cs-CZ" altLang="cs-CZ" sz="2000" dirty="0">
                <a:solidFill>
                  <a:schemeClr val="bg1"/>
                </a:solidFill>
              </a:rPr>
              <a:t>planktonní </a:t>
            </a:r>
            <a:r>
              <a:rPr lang="en-US" altLang="cs-CZ" sz="2000" dirty="0" err="1">
                <a:solidFill>
                  <a:schemeClr val="bg1"/>
                </a:solidFill>
              </a:rPr>
              <a:t>obrněnky</a:t>
            </a:r>
            <a:endParaRPr lang="en-US" altLang="cs-CZ" sz="2000" dirty="0">
              <a:solidFill>
                <a:schemeClr val="bg1"/>
              </a:solidFill>
            </a:endParaRPr>
          </a:p>
        </p:txBody>
      </p: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57563"/>
            <a:ext cx="35814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09600"/>
            <a:ext cx="2040318" cy="238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7321" y="2996952"/>
            <a:ext cx="1710707" cy="187882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6459" y="4941168"/>
            <a:ext cx="2407749" cy="180761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216" y="4887609"/>
            <a:ext cx="2535055" cy="185375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851920" y="10734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</a:t>
            </a:r>
            <a:r>
              <a:rPr lang="cs-CZ" dirty="0" smtClean="0">
                <a:solidFill>
                  <a:schemeClr val="bg1"/>
                </a:solidFill>
              </a:rPr>
              <a:t>ancíř (</a:t>
            </a:r>
            <a:r>
              <a:rPr lang="cs-CZ" dirty="0" err="1" smtClean="0">
                <a:solidFill>
                  <a:schemeClr val="bg1"/>
                </a:solidFill>
              </a:rPr>
              <a:t>theka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83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0" y="-27384"/>
            <a:ext cx="582037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i="1" dirty="0" err="1">
                <a:solidFill>
                  <a:schemeClr val="bg1"/>
                </a:solidFill>
              </a:rPr>
              <a:t>Ceratium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sz="1800" dirty="0">
                <a:solidFill>
                  <a:schemeClr val="bg1"/>
                </a:solidFill>
              </a:rPr>
              <a:t>– ekologicky nejvýznamnější </a:t>
            </a:r>
            <a:r>
              <a:rPr lang="cs-CZ" altLang="cs-CZ" sz="1800" dirty="0" smtClean="0">
                <a:solidFill>
                  <a:schemeClr val="bg1"/>
                </a:solidFill>
              </a:rPr>
              <a:t>rod obrněnek</a:t>
            </a:r>
            <a:endParaRPr lang="cs-CZ" altLang="cs-CZ" sz="1800" dirty="0">
              <a:solidFill>
                <a:schemeClr val="bg1"/>
              </a:solidFill>
            </a:endParaRPr>
          </a:p>
          <a:p>
            <a:r>
              <a:rPr lang="cs-CZ" altLang="cs-CZ" sz="1800" dirty="0" smtClean="0">
                <a:solidFill>
                  <a:schemeClr val="bg1"/>
                </a:solidFill>
              </a:rPr>
              <a:t>(mořský </a:t>
            </a:r>
            <a:r>
              <a:rPr lang="cs-CZ" altLang="cs-CZ" sz="1800" dirty="0">
                <a:solidFill>
                  <a:schemeClr val="bg1"/>
                </a:solidFill>
              </a:rPr>
              <a:t>i sladkovodní </a:t>
            </a:r>
            <a:r>
              <a:rPr lang="cs-CZ" altLang="cs-CZ" sz="1800" dirty="0" smtClean="0">
                <a:solidFill>
                  <a:schemeClr val="bg1"/>
                </a:solidFill>
              </a:rPr>
              <a:t>fytoplankton)</a:t>
            </a:r>
            <a:endParaRPr lang="cs-CZ" altLang="cs-CZ" sz="1800" dirty="0">
              <a:solidFill>
                <a:schemeClr val="bg1"/>
              </a:solidFill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8913"/>
            <a:ext cx="2676525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276475"/>
            <a:ext cx="2665412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724400"/>
            <a:ext cx="194468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941888"/>
            <a:ext cx="205105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2808288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765175"/>
            <a:ext cx="295275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81300"/>
            <a:ext cx="22320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852738"/>
            <a:ext cx="2592387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5084763"/>
            <a:ext cx="2160587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227330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423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76944" y="152400"/>
            <a:ext cx="8991600" cy="539750"/>
          </a:xfrm>
        </p:spPr>
        <p:txBody>
          <a:bodyPr/>
          <a:lstStyle/>
          <a:p>
            <a:pPr algn="l" eaLnBrk="1" hangingPunct="1"/>
            <a:r>
              <a:rPr lang="cs-CZ" altLang="cs-CZ" sz="28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Cryptophyta</a:t>
            </a:r>
            <a:r>
              <a:rPr lang="cs-CZ" altLang="cs-CZ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– celková charakteristika, výskyt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50825" y="908050"/>
            <a:ext cx="864235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málo početná skupina (cca 200 druhů)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autotrofní i heterotrofní bičíkovci se 2 bičíky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charakteristický je </a:t>
            </a:r>
            <a:r>
              <a:rPr lang="cs-CZ" altLang="cs-CZ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nukleomorf</a:t>
            </a:r>
            <a:r>
              <a:rPr lang="cs-CZ" altLang="cs-CZ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</a:t>
            </a:r>
            <a:r>
              <a:rPr lang="cs-CZ" altLang="cs-CZ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ruduchový</a:t>
            </a:r>
            <a:r>
              <a:rPr lang="cs-CZ" altLang="cs-CZ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  <a:r>
              <a:rPr lang="cs-CZ" altLang="cs-CZ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fykobiliny</a:t>
            </a:r>
            <a:r>
              <a:rPr lang="cs-CZ" altLang="cs-CZ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(bez </a:t>
            </a:r>
            <a:r>
              <a:rPr lang="cs-CZ" altLang="cs-CZ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fykobilizomů</a:t>
            </a:r>
            <a:r>
              <a:rPr lang="cs-CZ" altLang="cs-CZ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), namísto BS periplast</a:t>
            </a:r>
          </a:p>
          <a:p>
            <a:pPr marL="0" indent="0" eaLnBrk="1" hangingPunct="1"/>
            <a:endParaRPr lang="cs-CZ" altLang="cs-CZ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cs-CZ" altLang="cs-CZ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plankton </a:t>
            </a:r>
            <a:r>
              <a:rPr lang="cs-CZ" alt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sladkých vod i moří </a:t>
            </a:r>
            <a:endParaRPr lang="cs-CZ" altLang="cs-CZ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odolné proti chladu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 </a:t>
            </a:r>
            <a:r>
              <a:rPr lang="cs-CZ" alt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nás: rybníky, přehrady, kde zjara tvoří </a:t>
            </a:r>
            <a:r>
              <a:rPr lang="cs-CZ" altLang="cs-CZ" b="1" dirty="0">
                <a:solidFill>
                  <a:schemeClr val="bg1"/>
                </a:solidFill>
                <a:latin typeface="Comic Sans MS" panose="030F0702030302020204" pitchFamily="66" charset="0"/>
              </a:rPr>
              <a:t>první maximum biomasy</a:t>
            </a:r>
            <a:r>
              <a:rPr lang="cs-CZ" alt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 (potrava zooplanktonu</a:t>
            </a:r>
            <a:r>
              <a:rPr lang="cs-CZ" altLang="cs-CZ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), zastíněné biotopy; v polárních oblastech i vodní květy</a:t>
            </a:r>
            <a:endParaRPr lang="cs-CZ" altLang="cs-CZ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cs-CZ" altLang="cs-CZ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6805" name="Picture 5" descr="03-Pohled ze Zvíkovského most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129" y="4078149"/>
            <a:ext cx="4341165" cy="259093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9" y="4099284"/>
            <a:ext cx="3672408" cy="25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903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22"/>
          <p:cNvGrpSpPr>
            <a:grpSpLocks/>
          </p:cNvGrpSpPr>
          <p:nvPr/>
        </p:nvGrpSpPr>
        <p:grpSpPr bwMode="auto">
          <a:xfrm>
            <a:off x="0" y="765175"/>
            <a:ext cx="4211638" cy="6092825"/>
            <a:chOff x="0" y="765175"/>
            <a:chExt cx="4211638" cy="6092825"/>
          </a:xfrm>
        </p:grpSpPr>
        <p:pic>
          <p:nvPicPr>
            <p:cNvPr id="77831" name="Picture 4" descr="Cryptomonas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5175"/>
              <a:ext cx="2233613" cy="609282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832" name="Text Box 5"/>
            <p:cNvSpPr txBox="1">
              <a:spLocks noChangeArrowheads="1"/>
            </p:cNvSpPr>
            <p:nvPr/>
          </p:nvSpPr>
          <p:spPr bwMode="auto">
            <a:xfrm>
              <a:off x="2484439" y="981075"/>
              <a:ext cx="144462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>
                  <a:solidFill>
                    <a:srgbClr val="FFFF99"/>
                  </a:solidFill>
                  <a:latin typeface="Comic Sans MS" panose="030F0702030302020204" pitchFamily="66" charset="0"/>
                </a:rPr>
                <a:t>bičíky </a:t>
              </a:r>
              <a:br>
                <a:rPr lang="cs-CZ" altLang="cs-CZ">
                  <a:solidFill>
                    <a:srgbClr val="FFFF99"/>
                  </a:solidFill>
                  <a:latin typeface="Comic Sans MS" panose="030F0702030302020204" pitchFamily="66" charset="0"/>
                </a:rPr>
              </a:br>
              <a:r>
                <a:rPr lang="cs-CZ" altLang="cs-CZ">
                  <a:solidFill>
                    <a:srgbClr val="FFFF99"/>
                  </a:solidFill>
                  <a:latin typeface="Comic Sans MS" panose="030F0702030302020204" pitchFamily="66" charset="0"/>
                </a:rPr>
                <a:t>s mastigo-nematy</a:t>
              </a:r>
            </a:p>
          </p:txBody>
        </p:sp>
        <p:sp>
          <p:nvSpPr>
            <p:cNvPr id="77833" name="Text Box 6"/>
            <p:cNvSpPr txBox="1">
              <a:spLocks noChangeArrowheads="1"/>
            </p:cNvSpPr>
            <p:nvPr/>
          </p:nvSpPr>
          <p:spPr bwMode="auto">
            <a:xfrm>
              <a:off x="2411413" y="2997200"/>
              <a:ext cx="136842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>
                  <a:solidFill>
                    <a:srgbClr val="FFFF99"/>
                  </a:solidFill>
                  <a:latin typeface="Comic Sans MS" panose="030F0702030302020204" pitchFamily="66" charset="0"/>
                </a:rPr>
                <a:t>periplast</a:t>
              </a:r>
            </a:p>
          </p:txBody>
        </p:sp>
        <p:sp>
          <p:nvSpPr>
            <p:cNvPr id="77834" name="Text Box 7"/>
            <p:cNvSpPr txBox="1">
              <a:spLocks noChangeArrowheads="1"/>
            </p:cNvSpPr>
            <p:nvPr/>
          </p:nvSpPr>
          <p:spPr bwMode="auto">
            <a:xfrm>
              <a:off x="2411413" y="3429000"/>
              <a:ext cx="17272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>
                  <a:solidFill>
                    <a:srgbClr val="FFFF99"/>
                  </a:solidFill>
                  <a:latin typeface="Comic Sans MS" panose="030F0702030302020204" pitchFamily="66" charset="0"/>
                </a:rPr>
                <a:t>ejektosomy</a:t>
              </a:r>
            </a:p>
          </p:txBody>
        </p:sp>
        <p:sp>
          <p:nvSpPr>
            <p:cNvPr id="77835" name="Text Box 8"/>
            <p:cNvSpPr txBox="1">
              <a:spLocks noChangeArrowheads="1"/>
            </p:cNvSpPr>
            <p:nvPr/>
          </p:nvSpPr>
          <p:spPr bwMode="auto">
            <a:xfrm>
              <a:off x="2411413" y="4076700"/>
              <a:ext cx="180022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dirty="0">
                  <a:solidFill>
                    <a:srgbClr val="FFFF99"/>
                  </a:solidFill>
                  <a:latin typeface="Comic Sans MS" panose="030F0702030302020204" pitchFamily="66" charset="0"/>
                </a:rPr>
                <a:t>vakovitý jícen</a:t>
              </a:r>
            </a:p>
          </p:txBody>
        </p:sp>
        <p:sp>
          <p:nvSpPr>
            <p:cNvPr id="77836" name="Text Box 9"/>
            <p:cNvSpPr txBox="1">
              <a:spLocks noChangeArrowheads="1"/>
            </p:cNvSpPr>
            <p:nvPr/>
          </p:nvSpPr>
          <p:spPr bwMode="auto">
            <a:xfrm>
              <a:off x="2411413" y="4581525"/>
              <a:ext cx="158432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>
                  <a:solidFill>
                    <a:srgbClr val="FFFF99"/>
                  </a:solidFill>
                  <a:latin typeface="Comic Sans MS" panose="030F0702030302020204" pitchFamily="66" charset="0"/>
                </a:rPr>
                <a:t>škrob</a:t>
              </a:r>
            </a:p>
          </p:txBody>
        </p:sp>
        <p:sp>
          <p:nvSpPr>
            <p:cNvPr id="77837" name="Text Box 10"/>
            <p:cNvSpPr txBox="1">
              <a:spLocks noChangeArrowheads="1"/>
            </p:cNvSpPr>
            <p:nvPr/>
          </p:nvSpPr>
          <p:spPr bwMode="auto">
            <a:xfrm>
              <a:off x="2411413" y="5445125"/>
              <a:ext cx="17033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>
                  <a:solidFill>
                    <a:srgbClr val="FFFF99"/>
                  </a:solidFill>
                  <a:latin typeface="Comic Sans MS" panose="030F0702030302020204" pitchFamily="66" charset="0"/>
                </a:rPr>
                <a:t>chloroplast</a:t>
              </a:r>
            </a:p>
          </p:txBody>
        </p:sp>
        <p:sp>
          <p:nvSpPr>
            <p:cNvPr id="77838" name="Text Box 11"/>
            <p:cNvSpPr txBox="1">
              <a:spLocks noChangeArrowheads="1"/>
            </p:cNvSpPr>
            <p:nvPr/>
          </p:nvSpPr>
          <p:spPr bwMode="auto">
            <a:xfrm>
              <a:off x="2411413" y="5876925"/>
              <a:ext cx="136842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>
                  <a:solidFill>
                    <a:srgbClr val="FFFF99"/>
                  </a:solidFill>
                  <a:latin typeface="Comic Sans MS" panose="030F0702030302020204" pitchFamily="66" charset="0"/>
                </a:rPr>
                <a:t>jádro</a:t>
              </a:r>
            </a:p>
          </p:txBody>
        </p:sp>
        <p:sp>
          <p:nvSpPr>
            <p:cNvPr id="77839" name="Text Box 12"/>
            <p:cNvSpPr txBox="1">
              <a:spLocks noChangeArrowheads="1"/>
            </p:cNvSpPr>
            <p:nvPr/>
          </p:nvSpPr>
          <p:spPr bwMode="auto">
            <a:xfrm>
              <a:off x="2411413" y="5013325"/>
              <a:ext cx="158432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>
                  <a:solidFill>
                    <a:srgbClr val="FFFF99"/>
                  </a:solidFill>
                  <a:latin typeface="Comic Sans MS" panose="030F0702030302020204" pitchFamily="66" charset="0"/>
                </a:rPr>
                <a:t>nukleomorf</a:t>
              </a:r>
            </a:p>
          </p:txBody>
        </p:sp>
        <p:sp>
          <p:nvSpPr>
            <p:cNvPr id="77840" name="Line 13"/>
            <p:cNvSpPr>
              <a:spLocks noChangeShapeType="1"/>
            </p:cNvSpPr>
            <p:nvPr/>
          </p:nvSpPr>
          <p:spPr bwMode="auto">
            <a:xfrm flipH="1">
              <a:off x="1042988" y="3213100"/>
              <a:ext cx="1368425" cy="215900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7841" name="Line 14"/>
            <p:cNvSpPr>
              <a:spLocks noChangeShapeType="1"/>
            </p:cNvSpPr>
            <p:nvPr/>
          </p:nvSpPr>
          <p:spPr bwMode="auto">
            <a:xfrm flipH="1">
              <a:off x="1331913" y="3644900"/>
              <a:ext cx="1079500" cy="215900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7842" name="Line 15"/>
            <p:cNvSpPr>
              <a:spLocks noChangeShapeType="1"/>
            </p:cNvSpPr>
            <p:nvPr/>
          </p:nvSpPr>
          <p:spPr bwMode="auto">
            <a:xfrm flipH="1">
              <a:off x="1619250" y="4292600"/>
              <a:ext cx="792163" cy="0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7843" name="Line 16"/>
            <p:cNvSpPr>
              <a:spLocks noChangeShapeType="1"/>
            </p:cNvSpPr>
            <p:nvPr/>
          </p:nvSpPr>
          <p:spPr bwMode="auto">
            <a:xfrm flipH="1">
              <a:off x="1187450" y="4797425"/>
              <a:ext cx="1223963" cy="144463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7844" name="Line 17"/>
            <p:cNvSpPr>
              <a:spLocks noChangeShapeType="1"/>
            </p:cNvSpPr>
            <p:nvPr/>
          </p:nvSpPr>
          <p:spPr bwMode="auto">
            <a:xfrm flipH="1" flipV="1">
              <a:off x="611188" y="5157788"/>
              <a:ext cx="1728787" cy="71437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7845" name="Line 18"/>
            <p:cNvSpPr>
              <a:spLocks noChangeShapeType="1"/>
            </p:cNvSpPr>
            <p:nvPr/>
          </p:nvSpPr>
          <p:spPr bwMode="auto">
            <a:xfrm flipH="1">
              <a:off x="395288" y="5589588"/>
              <a:ext cx="2016125" cy="71437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7846" name="Line 19"/>
            <p:cNvSpPr>
              <a:spLocks noChangeShapeType="1"/>
            </p:cNvSpPr>
            <p:nvPr/>
          </p:nvSpPr>
          <p:spPr bwMode="auto">
            <a:xfrm flipH="1" flipV="1">
              <a:off x="1116013" y="5949950"/>
              <a:ext cx="1295400" cy="142875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7847" name="Line 20"/>
            <p:cNvSpPr>
              <a:spLocks noChangeShapeType="1"/>
            </p:cNvSpPr>
            <p:nvPr/>
          </p:nvSpPr>
          <p:spPr bwMode="auto">
            <a:xfrm flipH="1">
              <a:off x="1619250" y="1196975"/>
              <a:ext cx="792163" cy="0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7848" name="Line 21"/>
            <p:cNvSpPr>
              <a:spLocks noChangeShapeType="1"/>
            </p:cNvSpPr>
            <p:nvPr/>
          </p:nvSpPr>
          <p:spPr bwMode="auto">
            <a:xfrm flipH="1">
              <a:off x="1835150" y="1341438"/>
              <a:ext cx="576263" cy="503237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4357688" y="476672"/>
            <a:ext cx="4786312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periplast – plasmatická membrána + hexagonální </a:t>
            </a:r>
            <a:r>
              <a:rPr lang="cs-CZ" altLang="cs-CZ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destičky</a:t>
            </a:r>
          </a:p>
          <a:p>
            <a:pPr marL="0" indent="0" eaLnBrk="1" hangingPunct="1">
              <a:spcAft>
                <a:spcPts val="600"/>
              </a:spcAft>
            </a:pPr>
            <a:endParaRPr lang="cs-CZ" altLang="cs-CZ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altLang="cs-CZ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fotosyntetické </a:t>
            </a: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pigmenty: chlorofyl a+c, alfa-karoten, xantofyly, </a:t>
            </a:r>
            <a:r>
              <a:rPr lang="cs-CZ" altLang="cs-CZ" sz="16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fykobiliny</a:t>
            </a:r>
            <a:r>
              <a:rPr lang="cs-CZ" altLang="cs-CZ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(uvnitř </a:t>
            </a: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thylakoidů</a:t>
            </a:r>
            <a:r>
              <a:rPr lang="cs-CZ" altLang="cs-CZ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pPr marL="0" indent="0" eaLnBrk="1" hangingPunct="1">
              <a:spcAft>
                <a:spcPts val="600"/>
              </a:spcAft>
            </a:pPr>
            <a:endParaRPr lang="cs-CZ" altLang="cs-CZ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v chloroplastu je </a:t>
            </a:r>
            <a:r>
              <a:rPr lang="cs-CZ" altLang="cs-CZ" sz="16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nukleomorf</a:t>
            </a: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cs-CZ" altLang="cs-CZ" sz="16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spcAft>
                <a:spcPts val="600"/>
              </a:spcAft>
            </a:pPr>
            <a:endParaRPr lang="cs-CZ" altLang="cs-CZ" sz="16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altLang="cs-CZ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zásobní </a:t>
            </a: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látka </a:t>
            </a:r>
            <a:r>
              <a:rPr lang="cs-CZ" altLang="cs-CZ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škrob</a:t>
            </a:r>
          </a:p>
          <a:p>
            <a:pPr marL="0" indent="0" eaLnBrk="1" hangingPunct="1">
              <a:spcAft>
                <a:spcPts val="600"/>
              </a:spcAft>
            </a:pPr>
            <a:endParaRPr lang="cs-CZ" altLang="cs-CZ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dělení buněk, </a:t>
            </a:r>
            <a:r>
              <a:rPr lang="cs-CZ" altLang="cs-CZ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vzácně izogamie</a:t>
            </a:r>
            <a:endParaRPr lang="cs-CZ" altLang="cs-CZ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7828" name="TextovéPole 25"/>
          <p:cNvSpPr txBox="1">
            <a:spLocks noChangeArrowheads="1"/>
          </p:cNvSpPr>
          <p:nvPr/>
        </p:nvSpPr>
        <p:spPr bwMode="auto">
          <a:xfrm>
            <a:off x="1827013" y="24805"/>
            <a:ext cx="7929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Cryptophyta</a:t>
            </a:r>
            <a:r>
              <a:rPr lang="cs-CZ" altLang="cs-CZ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– stavba buňky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0" y="714375"/>
            <a:ext cx="4214813" cy="61436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7830" name="TextovéPole 27"/>
          <p:cNvSpPr txBox="1">
            <a:spLocks noChangeArrowheads="1"/>
          </p:cNvSpPr>
          <p:nvPr/>
        </p:nvSpPr>
        <p:spPr bwMode="auto">
          <a:xfrm>
            <a:off x="2357438" y="6488113"/>
            <a:ext cx="178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i="1">
                <a:solidFill>
                  <a:schemeClr val="bg1"/>
                </a:solidFill>
                <a:latin typeface="Comic Sans MS" panose="030F0702030302020204" pitchFamily="66" charset="0"/>
              </a:rPr>
              <a:t>Cryptomonas</a:t>
            </a:r>
          </a:p>
        </p:txBody>
      </p:sp>
      <p:pic>
        <p:nvPicPr>
          <p:cNvPr id="25" name="Picture 8" descr="sym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9" y="4151177"/>
            <a:ext cx="2016224" cy="266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0003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67744" y="332656"/>
            <a:ext cx="4500563" cy="14287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cs-CZ" sz="3600" i="1" kern="0" dirty="0" err="1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Cryptomonas</a:t>
            </a:r>
            <a:r>
              <a:rPr lang="cs-CZ" sz="3600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endParaRPr lang="cs-CZ" sz="2400" kern="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>
              <a:defRPr/>
            </a:pPr>
            <a:r>
              <a:rPr lang="cs-CZ" sz="2400" kern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nejhojnější sladkovodní rod</a:t>
            </a:r>
            <a:endParaRPr lang="cs-CZ" sz="2800" kern="0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78851" name="Picture 22" descr="Cryptomonas tetrapyrenoido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4948" y="2195433"/>
            <a:ext cx="2589140" cy="31057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24" descr="Cryptomon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5801" y="2214563"/>
            <a:ext cx="3468687" cy="27098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034" y="2957934"/>
            <a:ext cx="2451750" cy="162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81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7777162" cy="539750"/>
          </a:xfrm>
        </p:spPr>
        <p:txBody>
          <a:bodyPr/>
          <a:lstStyle/>
          <a:p>
            <a:pPr algn="l" eaLnBrk="1" hangingPunct="1"/>
            <a:r>
              <a:rPr lang="cs-CZ" altLang="cs-CZ" sz="3600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Rhodomonas</a:t>
            </a:r>
            <a:r>
              <a:rPr lang="cs-CZ" altLang="cs-CZ" sz="36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</a:t>
            </a:r>
            <a:r>
              <a:rPr lang="cs-CZ" altLang="cs-CZ" sz="3600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Chroomonas</a:t>
            </a:r>
            <a:endParaRPr lang="cs-CZ" altLang="cs-CZ" sz="28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9879" name="Text Box 10"/>
          <p:cNvSpPr txBox="1">
            <a:spLocks noChangeArrowheads="1"/>
          </p:cNvSpPr>
          <p:nvPr/>
        </p:nvSpPr>
        <p:spPr bwMode="auto">
          <a:xfrm>
            <a:off x="4572000" y="764704"/>
            <a:ext cx="4286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modrozelené chloroplasty (</a:t>
            </a:r>
            <a:r>
              <a:rPr lang="cs-CZ" altLang="cs-CZ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fykocyanin</a:t>
            </a:r>
            <a:r>
              <a:rPr lang="cs-CZ" alt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  <a:endParaRPr lang="cs-CZ" altLang="cs-CZ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9880" name="Text Box 11"/>
          <p:cNvSpPr txBox="1">
            <a:spLocks noChangeArrowheads="1"/>
          </p:cNvSpPr>
          <p:nvPr/>
        </p:nvSpPr>
        <p:spPr bwMode="auto">
          <a:xfrm>
            <a:off x="0" y="981075"/>
            <a:ext cx="22320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červenavé chloroplasty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(převládá </a:t>
            </a:r>
            <a:r>
              <a:rPr lang="cs-CZ" altLang="cs-CZ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fykoerytrin</a:t>
            </a:r>
            <a:r>
              <a:rPr lang="cs-CZ" alt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1" y="836713"/>
            <a:ext cx="1314306" cy="237626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845" y="1831366"/>
            <a:ext cx="1729852" cy="230043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573016"/>
            <a:ext cx="3908006" cy="30963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4396573"/>
            <a:ext cx="3542006" cy="227278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03848" y="32129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(sub)tropická moře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5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251520" y="44624"/>
            <a:ext cx="7107238" cy="2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1938" indent="-2619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40000"/>
              </a:spcAft>
            </a:pPr>
            <a:r>
              <a:rPr lang="cs-CZ" altLang="cs-CZ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Haptophyta</a:t>
            </a:r>
            <a:endParaRPr lang="cs-CZ" altLang="cs-CZ" sz="32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cca 2000 druhů, výskyt v moři, brakické i sladké vodě</a:t>
            </a: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n</a:t>
            </a: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ěkteré organismy se zásadním významem pro fungování globálního ekosystému</a:t>
            </a: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stélka 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bičíkatá, </a:t>
            </a:r>
            <a:r>
              <a:rPr lang="cs-CZ" altLang="cs-CZ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kapsální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kokální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nebo krátce vláknitá</a:t>
            </a: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dva bičíky + </a:t>
            </a:r>
            <a:r>
              <a:rPr lang="cs-CZ" altLang="cs-CZ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haptonema</a:t>
            </a:r>
            <a:endParaRPr lang="cs-CZ" altLang="cs-CZ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n</a:t>
            </a: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ejstarší nálezy – karbon (362 mil. let)</a:t>
            </a:r>
            <a:endParaRPr lang="cs-CZ" altLang="cs-CZ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endParaRPr lang="cs-CZ" altLang="cs-CZ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24" name="Picture 5" descr="white tides S of Cornw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92288"/>
            <a:ext cx="1856730" cy="148478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Obrázek 13" descr="emiliania_huxleyi_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77072"/>
            <a:ext cx="1781175" cy="15001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4" descr="Prymnesium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58465"/>
            <a:ext cx="1785937" cy="22987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5" descr="Chrysochromulina supin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859710"/>
            <a:ext cx="1139825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176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97152"/>
            <a:ext cx="2153876" cy="192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72194"/>
            <a:ext cx="6253106" cy="203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03848" y="35913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chemeClr val="bg1"/>
                </a:solidFill>
              </a:rPr>
              <a:t>h</a:t>
            </a:r>
            <a:r>
              <a:rPr lang="cs-CZ" sz="3200" dirty="0" err="1" smtClean="0">
                <a:solidFill>
                  <a:schemeClr val="bg1"/>
                </a:solidFill>
              </a:rPr>
              <a:t>aptonema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95536" y="692696"/>
            <a:ext cx="6984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r</a:t>
            </a:r>
            <a:r>
              <a:rPr lang="cs-CZ" dirty="0" smtClean="0">
                <a:solidFill>
                  <a:schemeClr val="bg1"/>
                </a:solidFill>
              </a:rPr>
              <a:t>ůzná délka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6-7 MT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bg1"/>
                </a:solidFill>
              </a:rPr>
              <a:t>h</a:t>
            </a:r>
            <a:r>
              <a:rPr lang="cs-CZ" dirty="0" err="1" smtClean="0">
                <a:solidFill>
                  <a:schemeClr val="bg1"/>
                </a:solidFill>
              </a:rPr>
              <a:t>aptis</a:t>
            </a:r>
            <a:r>
              <a:rPr lang="cs-CZ" dirty="0" smtClean="0">
                <a:solidFill>
                  <a:schemeClr val="bg1"/>
                </a:solidFill>
              </a:rPr>
              <a:t> – dotek – „</a:t>
            </a:r>
            <a:r>
              <a:rPr lang="cs-CZ" dirty="0" err="1" smtClean="0">
                <a:solidFill>
                  <a:schemeClr val="bg1"/>
                </a:solidFill>
              </a:rPr>
              <a:t>šmátradlo</a:t>
            </a:r>
            <a:r>
              <a:rPr lang="cs-CZ" dirty="0" smtClean="0">
                <a:solidFill>
                  <a:schemeClr val="bg1"/>
                </a:solidFill>
              </a:rPr>
              <a:t>“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n</a:t>
            </a:r>
            <a:r>
              <a:rPr lang="cs-CZ" dirty="0" smtClean="0">
                <a:solidFill>
                  <a:schemeClr val="bg1"/>
                </a:solidFill>
              </a:rPr>
              <a:t>ení využitelné pro pohyb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41316"/>
            <a:ext cx="4176464" cy="331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58738602"/>
              </p:ext>
            </p:extLst>
          </p:nvPr>
        </p:nvGraphicFramePr>
        <p:xfrm>
          <a:off x="2051720" y="2784794"/>
          <a:ext cx="2466060" cy="1854893"/>
        </p:xfrm>
        <a:graphic>
          <a:graphicData uri="http://schemas.openxmlformats.org/presentationml/2006/ole">
            <p:oleObj spid="_x0000_s88066" name="Photo Editor Photo" r:id="rId6" imgW="2381582" imgH="1790476" progId="">
              <p:embed/>
            </p:oleObj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755576" y="44278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bičík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998252" y="4365104"/>
            <a:ext cx="1445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haptonema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865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87337" y="127548"/>
            <a:ext cx="8893175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</a:pPr>
            <a:r>
              <a:rPr lang="cs-CZ" sz="2800" dirty="0">
                <a:solidFill>
                  <a:schemeClr val="bg1"/>
                </a:solidFill>
                <a:latin typeface="Comic Sans MS" pitchFamily="66" charset="0"/>
              </a:rPr>
              <a:t>říše </a:t>
            </a:r>
            <a:r>
              <a:rPr lang="cs-CZ" sz="2800" b="1" dirty="0" smtClean="0">
                <a:solidFill>
                  <a:schemeClr val="bg1"/>
                </a:solidFill>
                <a:latin typeface="Comic Sans MS" pitchFamily="66" charset="0"/>
              </a:rPr>
              <a:t>SAR</a:t>
            </a:r>
            <a:endParaRPr lang="cs-CZ" sz="2800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spcBef>
                <a:spcPct val="10000"/>
              </a:spcBef>
            </a:pPr>
            <a:r>
              <a:rPr lang="cs-CZ" sz="2800" dirty="0" err="1" smtClean="0">
                <a:solidFill>
                  <a:schemeClr val="bg1"/>
                </a:solidFill>
                <a:latin typeface="Comic Sans MS" pitchFamily="66" charset="0"/>
              </a:rPr>
              <a:t>Stramenopiles</a:t>
            </a:r>
            <a:r>
              <a:rPr lang="cs-CZ" sz="2800" dirty="0" smtClean="0">
                <a:solidFill>
                  <a:schemeClr val="bg1"/>
                </a:solidFill>
                <a:latin typeface="Comic Sans MS" pitchFamily="66" charset="0"/>
              </a:rPr>
              <a:t> - oddělení </a:t>
            </a:r>
            <a:r>
              <a:rPr lang="cs-CZ" sz="2800" b="1" dirty="0" err="1">
                <a:solidFill>
                  <a:schemeClr val="bg1"/>
                </a:solidFill>
                <a:latin typeface="Comic Sans MS" pitchFamily="66" charset="0"/>
              </a:rPr>
              <a:t>Heterokontophyta</a:t>
            </a:r>
            <a:r>
              <a:rPr lang="cs-CZ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cs-CZ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23528" y="1268760"/>
            <a:ext cx="7238007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1" dirty="0" err="1">
                <a:solidFill>
                  <a:schemeClr val="bg1"/>
                </a:solidFill>
                <a:latin typeface="Comic Sans MS" pitchFamily="66" charset="0"/>
              </a:rPr>
              <a:t>Chrysophyceae</a:t>
            </a:r>
            <a:r>
              <a:rPr lang="cs-CZ" sz="2000" b="1" dirty="0">
                <a:solidFill>
                  <a:schemeClr val="bg1"/>
                </a:solidFill>
                <a:latin typeface="Comic Sans MS" pitchFamily="66" charset="0"/>
              </a:rPr>
              <a:t> – </a:t>
            </a:r>
            <a:r>
              <a:rPr lang="cs-CZ" sz="2000" b="1" dirty="0" err="1">
                <a:solidFill>
                  <a:schemeClr val="bg1"/>
                </a:solidFill>
                <a:latin typeface="Comic Sans MS" pitchFamily="66" charset="0"/>
              </a:rPr>
              <a:t>zlativky</a:t>
            </a:r>
            <a:endParaRPr lang="cs-CZ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endParaRPr lang="cs-CZ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cs-CZ" sz="2000" b="1" dirty="0" err="1">
                <a:solidFill>
                  <a:schemeClr val="bg1"/>
                </a:solidFill>
                <a:latin typeface="Comic Sans MS" pitchFamily="66" charset="0"/>
              </a:rPr>
              <a:t>Synurophyceae</a:t>
            </a:r>
            <a:endParaRPr lang="cs-CZ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endParaRPr lang="cs-CZ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cs-CZ" sz="2000" b="1" dirty="0" err="1">
                <a:solidFill>
                  <a:schemeClr val="bg1"/>
                </a:solidFill>
                <a:latin typeface="Comic Sans MS" pitchFamily="66" charset="0"/>
              </a:rPr>
              <a:t>Xanthophyceae</a:t>
            </a:r>
            <a:r>
              <a:rPr lang="cs-CZ" sz="2000" b="1" dirty="0">
                <a:solidFill>
                  <a:schemeClr val="bg1"/>
                </a:solidFill>
                <a:latin typeface="Comic Sans MS" pitchFamily="66" charset="0"/>
              </a:rPr>
              <a:t> – </a:t>
            </a:r>
            <a:r>
              <a:rPr lang="cs-CZ" sz="2000" b="1" dirty="0" err="1" smtClean="0">
                <a:solidFill>
                  <a:schemeClr val="bg1"/>
                </a:solidFill>
                <a:latin typeface="Comic Sans MS" pitchFamily="66" charset="0"/>
              </a:rPr>
              <a:t>různobrvky</a:t>
            </a:r>
            <a:endParaRPr lang="cs-CZ" sz="2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endParaRPr lang="cs-CZ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cs-CZ" sz="2000" b="1" dirty="0" err="1" smtClean="0">
                <a:solidFill>
                  <a:schemeClr val="bg1"/>
                </a:solidFill>
                <a:latin typeface="Comic Sans MS" pitchFamily="66" charset="0"/>
              </a:rPr>
              <a:t>Eustigmatophyceae</a:t>
            </a:r>
            <a:endParaRPr lang="cs-CZ" sz="2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endParaRPr lang="cs-CZ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cs-CZ" sz="2000" b="1" dirty="0" err="1" smtClean="0">
                <a:solidFill>
                  <a:schemeClr val="bg1"/>
                </a:solidFill>
                <a:latin typeface="Comic Sans MS" pitchFamily="66" charset="0"/>
              </a:rPr>
              <a:t>Raphidophyceae</a:t>
            </a:r>
            <a:endParaRPr lang="cs-CZ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endParaRPr lang="cs-CZ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cs-CZ" sz="2000" b="1" dirty="0" err="1">
                <a:solidFill>
                  <a:schemeClr val="bg1"/>
                </a:solidFill>
                <a:latin typeface="Comic Sans MS" pitchFamily="66" charset="0"/>
              </a:rPr>
              <a:t>Bacillariophyceae</a:t>
            </a:r>
            <a:r>
              <a:rPr lang="cs-CZ" sz="2000" b="1" dirty="0">
                <a:solidFill>
                  <a:schemeClr val="bg1"/>
                </a:solidFill>
                <a:latin typeface="Comic Sans MS" pitchFamily="66" charset="0"/>
              </a:rPr>
              <a:t> – </a:t>
            </a:r>
            <a:r>
              <a:rPr lang="cs-CZ" sz="2000" b="1" dirty="0" smtClean="0">
                <a:solidFill>
                  <a:schemeClr val="bg1"/>
                </a:solidFill>
                <a:latin typeface="Comic Sans MS" pitchFamily="66" charset="0"/>
              </a:rPr>
              <a:t>rozsivky</a:t>
            </a:r>
          </a:p>
          <a:p>
            <a:endParaRPr lang="cs-CZ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cs-CZ" sz="2000" b="1" dirty="0" err="1" smtClean="0">
                <a:solidFill>
                  <a:schemeClr val="bg1"/>
                </a:solidFill>
                <a:latin typeface="Comic Sans MS" pitchFamily="66" charset="0"/>
              </a:rPr>
              <a:t>Dictyochophyceae</a:t>
            </a:r>
            <a:endParaRPr lang="cs-CZ" sz="2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endParaRPr lang="cs-CZ" sz="2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cs-CZ" sz="2000" b="1" dirty="0" err="1">
                <a:solidFill>
                  <a:schemeClr val="bg1"/>
                </a:solidFill>
                <a:latin typeface="Comic Sans MS" pitchFamily="66" charset="0"/>
              </a:rPr>
              <a:t>Phaeophyceae</a:t>
            </a:r>
            <a:r>
              <a:rPr lang="cs-CZ" sz="2000" b="1" dirty="0">
                <a:solidFill>
                  <a:schemeClr val="bg1"/>
                </a:solidFill>
                <a:latin typeface="Comic Sans MS" pitchFamily="66" charset="0"/>
              </a:rPr>
              <a:t> – chaluhy</a:t>
            </a:r>
          </a:p>
          <a:p>
            <a:endParaRPr lang="cs-CZ" sz="2400" b="1" dirty="0">
              <a:solidFill>
                <a:srgbClr val="FFFF99"/>
              </a:solidFill>
              <a:latin typeface="Comic Sans MS" pitchFamily="66" charset="0"/>
            </a:endParaRPr>
          </a:p>
          <a:p>
            <a:endParaRPr lang="cs-CZ" sz="2800" b="1" dirty="0">
              <a:solidFill>
                <a:srgbClr val="FFFF99"/>
              </a:solidFill>
              <a:latin typeface="Comic Sans MS" pitchFamily="66" charset="0"/>
            </a:endParaRPr>
          </a:p>
          <a:p>
            <a:endParaRPr lang="cs-CZ" sz="2800" b="1" dirty="0">
              <a:solidFill>
                <a:srgbClr val="FFFF99"/>
              </a:solidFill>
              <a:latin typeface="Comic Sans MS" pitchFamily="66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092892" y="6423719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Co tyto organismy spojuje?</a:t>
            </a: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57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68313" y="404813"/>
            <a:ext cx="8675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71884" y="116632"/>
            <a:ext cx="8964612" cy="621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EXCAVATA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převážně jednobuněční bičíkovci </a:t>
            </a:r>
            <a:r>
              <a:rPr lang="cs-CZ" altLang="cs-CZ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 </a:t>
            </a:r>
            <a:r>
              <a:rPr lang="cs-CZ" altLang="cs-CZ" sz="2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chemoheterotrofní</a:t>
            </a:r>
            <a:r>
              <a:rPr lang="cs-CZ" altLang="cs-CZ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 (</a:t>
            </a:r>
            <a:r>
              <a:rPr lang="cs-CZ" altLang="cs-CZ" sz="2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osmotrofní</a:t>
            </a:r>
            <a:r>
              <a:rPr lang="cs-CZ" altLang="cs-CZ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 nebo </a:t>
            </a:r>
            <a:r>
              <a:rPr lang="cs-CZ" altLang="cs-CZ" sz="2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fagotrofní</a:t>
            </a:r>
            <a:r>
              <a:rPr lang="cs-CZ" altLang="cs-CZ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) </a:t>
            </a:r>
            <a:r>
              <a:rPr lang="cs-CZ" altLang="cs-CZ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výživou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cs-CZ" altLang="cs-CZ" sz="22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pouze </a:t>
            </a:r>
            <a:r>
              <a:rPr lang="cs-CZ" altLang="cs-CZ" sz="2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Euglenophyta</a:t>
            </a:r>
            <a:r>
              <a:rPr lang="cs-CZ" altLang="cs-CZ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fototrofní</a:t>
            </a:r>
            <a:endParaRPr lang="cs-CZ" altLang="cs-CZ" sz="22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cs-CZ" altLang="cs-CZ" sz="2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chloroplasty vznikly </a:t>
            </a:r>
            <a:r>
              <a:rPr lang="cs-CZ" altLang="cs-CZ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sekundární </a:t>
            </a:r>
            <a:r>
              <a:rPr lang="cs-CZ" altLang="cs-CZ" sz="2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endosymbiózou</a:t>
            </a:r>
            <a:r>
              <a:rPr lang="cs-CZ" altLang="cs-CZ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</a:t>
            </a:r>
            <a:r>
              <a:rPr lang="cs-CZ" altLang="cs-CZ" sz="2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endosymbiont</a:t>
            </a:r>
            <a:r>
              <a:rPr lang="cs-CZ" altLang="cs-CZ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zelená řasa), </a:t>
            </a:r>
            <a:r>
              <a:rPr lang="cs-CZ" altLang="cs-CZ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na povrchu 3 </a:t>
            </a:r>
            <a:r>
              <a:rPr lang="cs-CZ" altLang="cs-CZ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membrány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cs-CZ" altLang="cs-CZ" sz="2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i organismy s chloroplasty se vyznačují </a:t>
            </a:r>
            <a:r>
              <a:rPr lang="cs-CZ" altLang="cs-CZ" sz="2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mixotrofní</a:t>
            </a:r>
            <a:r>
              <a:rPr lang="cs-CZ" altLang="cs-CZ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výživou</a:t>
            </a:r>
            <a:endParaRPr lang="cs-CZ" altLang="cs-CZ" sz="2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sz="22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cs-CZ" altLang="cs-CZ" sz="1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Patří sem: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Euglenozoa</a:t>
            </a:r>
            <a:r>
              <a:rPr lang="cs-CZ" altLang="cs-CZ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 (kromě krásnooček např. trypanosomy)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Heterolobosea</a:t>
            </a:r>
            <a:r>
              <a:rPr lang="cs-CZ" altLang="cs-CZ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 (kromě buněčných hlenek např. parasitické améby rodu </a:t>
            </a:r>
            <a:r>
              <a:rPr lang="cs-CZ" altLang="cs-CZ" sz="2200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Naegleria</a:t>
            </a:r>
            <a:r>
              <a:rPr lang="cs-CZ" altLang="cs-CZ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a další skupiny, které studují </a:t>
            </a:r>
            <a:r>
              <a:rPr lang="cs-CZ" altLang="cs-CZ" sz="2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protistologové</a:t>
            </a:r>
            <a:r>
              <a:rPr lang="cs-CZ" altLang="cs-CZ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 (např. trichomonády</a:t>
            </a:r>
            <a:r>
              <a:rPr lang="cs-CZ" altLang="cs-CZ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  <a:endParaRPr lang="cs-CZ" altLang="cs-CZ" sz="2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53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7910513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říše </a:t>
            </a:r>
            <a:r>
              <a:rPr lang="cs-CZ" sz="2000" b="1" dirty="0" smtClean="0">
                <a:solidFill>
                  <a:schemeClr val="bg1"/>
                </a:solidFill>
                <a:latin typeface="Comic Sans MS" pitchFamily="66" charset="0"/>
              </a:rPr>
              <a:t>SAR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cs-CZ" sz="2000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spcBef>
                <a:spcPct val="10000"/>
              </a:spcBef>
            </a:pPr>
            <a:r>
              <a:rPr lang="cs-CZ" sz="2800" dirty="0">
                <a:solidFill>
                  <a:schemeClr val="bg1"/>
                </a:solidFill>
                <a:latin typeface="Comic Sans MS" pitchFamily="66" charset="0"/>
              </a:rPr>
              <a:t>oddělení  </a:t>
            </a:r>
            <a:r>
              <a:rPr lang="cs-CZ" sz="2800" b="1" dirty="0" err="1">
                <a:solidFill>
                  <a:schemeClr val="bg1"/>
                </a:solidFill>
                <a:latin typeface="Comic Sans MS" pitchFamily="66" charset="0"/>
              </a:rPr>
              <a:t>Heterokontophyta</a:t>
            </a:r>
            <a:r>
              <a:rPr lang="cs-CZ" sz="2800" dirty="0">
                <a:solidFill>
                  <a:schemeClr val="bg1"/>
                </a:solidFill>
                <a:latin typeface="Comic Sans MS" pitchFamily="66" charset="0"/>
              </a:rPr>
              <a:t>  </a:t>
            </a:r>
            <a:r>
              <a:rPr lang="cs-CZ" sz="2800" b="1" dirty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cs-CZ" sz="2800" b="1" dirty="0" err="1">
                <a:solidFill>
                  <a:schemeClr val="bg1"/>
                </a:solidFill>
                <a:latin typeface="Comic Sans MS" pitchFamily="66" charset="0"/>
              </a:rPr>
              <a:t>Chromophyta</a:t>
            </a:r>
            <a:r>
              <a:rPr lang="cs-CZ" sz="2800" b="1" dirty="0">
                <a:solidFill>
                  <a:schemeClr val="bg1"/>
                </a:solidFill>
                <a:latin typeface="Comic Sans MS" pitchFamily="66" charset="0"/>
              </a:rPr>
              <a:t>)</a:t>
            </a:r>
            <a:endParaRPr lang="cs-CZ" sz="2800" b="1" dirty="0">
              <a:solidFill>
                <a:srgbClr val="FFFF99"/>
              </a:solidFill>
              <a:latin typeface="Comic Sans MS" pitchFamily="66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28600" y="1599178"/>
            <a:ext cx="8664575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1938" indent="-261938">
              <a:spcBef>
                <a:spcPts val="600"/>
              </a:spcBef>
            </a:pPr>
            <a:endParaRPr lang="cs-CZ" sz="2200" b="1" dirty="0">
              <a:solidFill>
                <a:schemeClr val="bg1"/>
              </a:solidFill>
              <a:latin typeface="Comic Sans MS" pitchFamily="66" charset="0"/>
            </a:endParaRPr>
          </a:p>
          <a:p>
            <a:pPr marL="261938" indent="-261938">
              <a:spcBef>
                <a:spcPts val="600"/>
              </a:spcBef>
              <a:buSzPct val="120000"/>
              <a:buFont typeface="Wingdings" pitchFamily="2" charset="2"/>
              <a:buChar char="§"/>
            </a:pP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chlorofyly 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a + c, </a:t>
            </a:r>
            <a:r>
              <a:rPr lang="cs-CZ" sz="2000" dirty="0">
                <a:solidFill>
                  <a:schemeClr val="bg1"/>
                </a:solidFill>
                <a:cs typeface="Times New Roman" pitchFamily="18" charset="0"/>
              </a:rPr>
              <a:t>ß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-karoten, </a:t>
            </a:r>
            <a:r>
              <a:rPr lang="cs-CZ" sz="2000" b="1" dirty="0" err="1">
                <a:solidFill>
                  <a:schemeClr val="bg1"/>
                </a:solidFill>
                <a:latin typeface="Comic Sans MS" pitchFamily="66" charset="0"/>
              </a:rPr>
              <a:t>fukoxanthin</a:t>
            </a:r>
            <a:r>
              <a:rPr lang="cs-CZ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(zlatohnědé zbarvení)</a:t>
            </a:r>
            <a:endParaRPr lang="cs-CZ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pPr marL="261938" indent="-261938">
              <a:spcBef>
                <a:spcPts val="600"/>
              </a:spcBef>
              <a:buSzPct val="120000"/>
              <a:buFont typeface="Wingdings" pitchFamily="2" charset="2"/>
              <a:buChar char="§"/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chloroplasty se 4 membránami na povrchu (</a:t>
            </a:r>
            <a:r>
              <a:rPr lang="cs-CZ" sz="2000" b="1" dirty="0">
                <a:solidFill>
                  <a:schemeClr val="bg1"/>
                </a:solidFill>
                <a:latin typeface="Comic Sans MS" pitchFamily="66" charset="0"/>
              </a:rPr>
              <a:t>sekundární </a:t>
            </a:r>
            <a:r>
              <a:rPr lang="cs-CZ" sz="2000" b="1" dirty="0" smtClean="0">
                <a:solidFill>
                  <a:schemeClr val="bg1"/>
                </a:solidFill>
                <a:latin typeface="Comic Sans MS" pitchFamily="66" charset="0"/>
              </a:rPr>
              <a:t>ES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), </a:t>
            </a:r>
            <a:r>
              <a:rPr lang="cs-CZ" sz="2000" dirty="0" err="1">
                <a:solidFill>
                  <a:schemeClr val="bg1"/>
                </a:solidFill>
                <a:latin typeface="Comic Sans MS" pitchFamily="66" charset="0"/>
              </a:rPr>
              <a:t>thylakoidy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 srostlé po trojicích</a:t>
            </a:r>
          </a:p>
          <a:p>
            <a:pPr marL="261938" indent="-261938">
              <a:spcBef>
                <a:spcPts val="600"/>
              </a:spcBef>
              <a:buSzPct val="120000"/>
              <a:buFont typeface="Wingdings" pitchFamily="2" charset="2"/>
              <a:buChar char="§"/>
            </a:pPr>
            <a:r>
              <a:rPr lang="cs-CZ" sz="2000" b="1" dirty="0" smtClean="0">
                <a:solidFill>
                  <a:schemeClr val="bg1"/>
                </a:solidFill>
                <a:latin typeface="Comic Sans MS" pitchFamily="66" charset="0"/>
              </a:rPr>
              <a:t>věncová </a:t>
            </a:r>
            <a:r>
              <a:rPr lang="cs-CZ" sz="2000" b="1" dirty="0">
                <a:solidFill>
                  <a:schemeClr val="bg1"/>
                </a:solidFill>
                <a:latin typeface="Comic Sans MS" pitchFamily="66" charset="0"/>
              </a:rPr>
              <a:t>lamela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 – 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pod povrchem CHP - vyznačuje 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polohu chloroplastové DNA</a:t>
            </a:r>
          </a:p>
          <a:p>
            <a:pPr marL="261938" indent="-261938">
              <a:spcBef>
                <a:spcPts val="600"/>
              </a:spcBef>
              <a:buSzPct val="120000"/>
              <a:buFont typeface="Wingdings" pitchFamily="2" charset="2"/>
              <a:buChar char="§"/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zásobní látk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y: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latin typeface="Comic Sans MS" pitchFamily="66" charset="0"/>
              </a:rPr>
              <a:t>chrysolaminaran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 (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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-1,3-glukan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), 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olej, </a:t>
            </a:r>
            <a:r>
              <a:rPr lang="cs-CZ" sz="2000" dirty="0" err="1">
                <a:solidFill>
                  <a:schemeClr val="bg1"/>
                </a:solidFill>
                <a:latin typeface="Comic Sans MS" pitchFamily="66" charset="0"/>
              </a:rPr>
              <a:t>polyfosfátová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 zrnka (volutin)</a:t>
            </a:r>
          </a:p>
          <a:p>
            <a:pPr marL="261938" indent="-261938">
              <a:spcBef>
                <a:spcPts val="600"/>
              </a:spcBef>
              <a:buSzPct val="120000"/>
              <a:buFont typeface="Wingdings" pitchFamily="2" charset="2"/>
              <a:buChar char="§"/>
            </a:pPr>
            <a:r>
              <a:rPr lang="cs-CZ" sz="2000" b="1" dirty="0" smtClean="0">
                <a:solidFill>
                  <a:schemeClr val="bg1"/>
                </a:solidFill>
                <a:latin typeface="Comic Sans MS" pitchFamily="66" charset="0"/>
              </a:rPr>
              <a:t>2 </a:t>
            </a:r>
            <a:r>
              <a:rPr lang="cs-CZ" sz="2000" b="1" dirty="0" err="1" smtClean="0">
                <a:solidFill>
                  <a:schemeClr val="bg1"/>
                </a:solidFill>
                <a:latin typeface="Comic Sans MS" pitchFamily="66" charset="0"/>
              </a:rPr>
              <a:t>heterokontní</a:t>
            </a:r>
            <a:r>
              <a:rPr lang="cs-CZ" sz="2000" b="1" dirty="0" smtClean="0">
                <a:solidFill>
                  <a:schemeClr val="bg1"/>
                </a:solidFill>
                <a:latin typeface="Comic Sans MS" pitchFamily="66" charset="0"/>
              </a:rPr>
              <a:t> bičíky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odlišné funkce </a:t>
            </a:r>
            <a:endParaRPr lang="cs-CZ" sz="20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spcBef>
                <a:spcPts val="600"/>
              </a:spcBef>
              <a:buSzPct val="120000"/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   i 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struktury povrchového vlášení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pic>
        <p:nvPicPr>
          <p:cNvPr id="5" name="Picture 5" descr="Dictyocha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1071546"/>
            <a:ext cx="1095375" cy="7905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6" descr="Macrocystis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071546"/>
            <a:ext cx="1071570" cy="75962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10" descr="Coscinodiscus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1" y="1071546"/>
            <a:ext cx="785818" cy="7734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4184068"/>
            <a:ext cx="1980283" cy="257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9246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600200" cy="228600"/>
          </a:xfrm>
        </p:spPr>
        <p:txBody>
          <a:bodyPr/>
          <a:lstStyle/>
          <a:p>
            <a:pPr eaLnBrk="1" hangingPunct="1"/>
            <a:r>
              <a:rPr lang="cs-CZ" sz="900" smtClean="0">
                <a:solidFill>
                  <a:schemeClr val="tx1"/>
                </a:solidFill>
                <a:latin typeface="Comic Sans MS" pitchFamily="66" charset="0"/>
              </a:rPr>
              <a:t>Xanthophyceae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79388" y="333375"/>
            <a:ext cx="8807450" cy="100950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</a:pPr>
            <a:r>
              <a:rPr lang="cs-CZ" sz="2000" dirty="0">
                <a:latin typeface="Comic Sans MS" pitchFamily="66" charset="0"/>
              </a:rPr>
              <a:t>říše </a:t>
            </a:r>
            <a:r>
              <a:rPr lang="cs-CZ" sz="2000" b="1" dirty="0" smtClean="0">
                <a:latin typeface="Comic Sans MS" pitchFamily="66" charset="0"/>
              </a:rPr>
              <a:t>SAR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dirty="0">
                <a:latin typeface="Comic Sans MS" pitchFamily="66" charset="0"/>
              </a:rPr>
              <a:t>oddělení </a:t>
            </a:r>
            <a:r>
              <a:rPr lang="cs-CZ" sz="2000" b="1" dirty="0" err="1">
                <a:latin typeface="Comic Sans MS" pitchFamily="66" charset="0"/>
              </a:rPr>
              <a:t>Heterokontophyta</a:t>
            </a:r>
            <a:endParaRPr lang="cs-CZ" sz="2000" dirty="0">
              <a:latin typeface="Comic Sans MS" pitchFamily="66" charset="0"/>
            </a:endParaRPr>
          </a:p>
          <a:p>
            <a:pPr>
              <a:spcBef>
                <a:spcPct val="10000"/>
              </a:spcBef>
            </a:pPr>
            <a:r>
              <a:rPr lang="cs-CZ" sz="3600" dirty="0">
                <a:latin typeface="Comic Sans MS" pitchFamily="66" charset="0"/>
              </a:rPr>
              <a:t>třída </a:t>
            </a:r>
            <a:r>
              <a:rPr lang="cs-CZ" sz="3600" b="1" dirty="0" err="1" smtClean="0">
                <a:latin typeface="Comic Sans MS" pitchFamily="66" charset="0"/>
              </a:rPr>
              <a:t>Xanthophyceae</a:t>
            </a:r>
            <a:r>
              <a:rPr lang="cs-CZ" sz="3600" b="1" dirty="0" smtClean="0">
                <a:latin typeface="Arial" charset="0"/>
              </a:rPr>
              <a:t> - </a:t>
            </a:r>
            <a:r>
              <a:rPr lang="cs-CZ" sz="3600" b="1" dirty="0" err="1" smtClean="0">
                <a:latin typeface="Comic Sans MS" pitchFamily="66" charset="0"/>
              </a:rPr>
              <a:t>různobrvky</a:t>
            </a:r>
            <a:r>
              <a:rPr lang="cs-CZ" sz="3600" b="1" dirty="0" smtClean="0">
                <a:latin typeface="Arial" charset="0"/>
              </a:rPr>
              <a:t> </a:t>
            </a:r>
            <a:r>
              <a:rPr lang="cs-CZ" sz="3200" b="1" dirty="0">
                <a:latin typeface="Arial" charset="0"/>
              </a:rPr>
              <a:t>	 </a:t>
            </a:r>
            <a:endParaRPr lang="cs-CZ" sz="2800" b="1" dirty="0">
              <a:latin typeface="Comic Sans MS" pitchFamily="66" charset="0"/>
            </a:endParaRPr>
          </a:p>
        </p:txBody>
      </p:sp>
      <p:pic>
        <p:nvPicPr>
          <p:cNvPr id="33796" name="Picture 7" descr="ruznobrv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143250"/>
            <a:ext cx="30226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2" descr="trib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38" y="2428875"/>
            <a:ext cx="1485900" cy="37861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3798" name="Obrázek 8" descr="Vaucheria W 20xDIC 3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75" y="1928813"/>
            <a:ext cx="3806825" cy="27860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3799" name="Obrázek 7" descr="Botrydium_granulatum Malcolm Storey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3" y="4869160"/>
            <a:ext cx="2571750" cy="19288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7562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1884" y="44624"/>
            <a:ext cx="8964612" cy="640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1938" indent="-261938" algn="ctr">
              <a:spcBef>
                <a:spcPct val="50000"/>
              </a:spcBef>
            </a:pPr>
            <a:r>
              <a:rPr lang="cs-CZ" sz="3600" dirty="0" err="1">
                <a:solidFill>
                  <a:schemeClr val="bg1"/>
                </a:solidFill>
                <a:latin typeface="Comic Sans MS" pitchFamily="66" charset="0"/>
              </a:rPr>
              <a:t>Xanthophyceae</a:t>
            </a:r>
            <a:r>
              <a:rPr lang="cs-CZ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cs-CZ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261938" indent="-261938">
              <a:spcBef>
                <a:spcPct val="50000"/>
              </a:spcBef>
            </a:pPr>
            <a:endParaRPr lang="cs-CZ" b="1" dirty="0">
              <a:solidFill>
                <a:schemeClr val="bg1"/>
              </a:solidFill>
              <a:latin typeface="Comic Sans MS" pitchFamily="66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většinou terestrické a sladkovodní, 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méně významná složka 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společenstev</a:t>
            </a:r>
          </a:p>
          <a:p>
            <a:pPr>
              <a:spcBef>
                <a:spcPct val="50000"/>
              </a:spcBef>
            </a:pPr>
            <a:endParaRPr lang="cs-CZ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285750" indent="-285750">
              <a:spcBef>
                <a:spcPct val="30000"/>
              </a:spcBef>
              <a:buSzPct val="120000"/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velmi různorodé stélky; vývojový paralelismus se zelenými řasami</a:t>
            </a:r>
          </a:p>
          <a:p>
            <a:pPr>
              <a:spcBef>
                <a:spcPct val="30000"/>
              </a:spcBef>
              <a:buSzPct val="120000"/>
            </a:pP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85750" indent="-285750">
              <a:spcBef>
                <a:spcPct val="30000"/>
              </a:spcBef>
              <a:buSzPct val="120000"/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CHP </a:t>
            </a:r>
            <a:r>
              <a:rPr lang="cs-CZ" b="1" dirty="0" smtClean="0">
                <a:solidFill>
                  <a:schemeClr val="bg1"/>
                </a:solidFill>
                <a:latin typeface="Comic Sans MS" pitchFamily="66" charset="0"/>
              </a:rPr>
              <a:t>žlutozelené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 (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chybí </a:t>
            </a:r>
            <a:r>
              <a:rPr lang="cs-CZ" dirty="0" err="1">
                <a:solidFill>
                  <a:schemeClr val="bg1"/>
                </a:solidFill>
                <a:latin typeface="Comic Sans MS" pitchFamily="66" charset="0"/>
              </a:rPr>
              <a:t>fukoxanthin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)</a:t>
            </a:r>
          </a:p>
          <a:p>
            <a:pPr>
              <a:spcBef>
                <a:spcPct val="30000"/>
              </a:spcBef>
              <a:buSzPct val="120000"/>
            </a:pP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85750" indent="-285750">
              <a:spcBef>
                <a:spcPct val="30000"/>
              </a:spcBef>
              <a:buSzPct val="120000"/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BS - celulózní, 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u některých zástupců 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dvoudílná</a:t>
            </a:r>
          </a:p>
          <a:p>
            <a:pPr>
              <a:spcBef>
                <a:spcPct val="30000"/>
              </a:spcBef>
              <a:buSzPct val="120000"/>
            </a:pP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85750" indent="-285750">
              <a:spcBef>
                <a:spcPct val="30000"/>
              </a:spcBef>
              <a:buSzPct val="1200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b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ičíkovci a 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zoospory mají </a:t>
            </a:r>
            <a:r>
              <a:rPr lang="cs-CZ" b="1" dirty="0">
                <a:solidFill>
                  <a:schemeClr val="bg1"/>
                </a:solidFill>
                <a:latin typeface="Comic Sans MS" pitchFamily="66" charset="0"/>
              </a:rPr>
              <a:t>dva různě dlouhé bičíky (</a:t>
            </a:r>
            <a:r>
              <a:rPr lang="cs-CZ" b="1" dirty="0" err="1">
                <a:solidFill>
                  <a:schemeClr val="bg1"/>
                </a:solidFill>
                <a:latin typeface="Comic Sans MS" pitchFamily="66" charset="0"/>
              </a:rPr>
              <a:t>heterokontní</a:t>
            </a:r>
            <a:r>
              <a:rPr lang="cs-CZ" b="1" dirty="0">
                <a:solidFill>
                  <a:schemeClr val="bg1"/>
                </a:solidFill>
                <a:latin typeface="Comic Sans MS" pitchFamily="66" charset="0"/>
              </a:rPr>
              <a:t>)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, delší je péřitý </a:t>
            </a:r>
            <a:endParaRPr lang="cs-CZ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285750" indent="-285750">
              <a:spcBef>
                <a:spcPct val="30000"/>
              </a:spcBef>
              <a:buSzPct val="120000"/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85750" indent="-285750">
              <a:spcBef>
                <a:spcPct val="30000"/>
              </a:spcBef>
              <a:buSzPct val="120000"/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chemeClr val="bg1"/>
                </a:solidFill>
                <a:latin typeface="Comic Sans MS" pitchFamily="66" charset="0"/>
              </a:rPr>
              <a:t>nepohl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. rozmnožování – zoospory, </a:t>
            </a:r>
            <a:r>
              <a:rPr lang="cs-CZ" dirty="0" err="1" smtClean="0">
                <a:solidFill>
                  <a:schemeClr val="bg1"/>
                </a:solidFill>
                <a:latin typeface="Comic Sans MS" pitchFamily="66" charset="0"/>
              </a:rPr>
              <a:t>aplanospory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, pohlavní vzácné (oogamie, izogamie)</a:t>
            </a:r>
          </a:p>
          <a:p>
            <a:pPr marL="285750" indent="-285750">
              <a:spcBef>
                <a:spcPct val="30000"/>
              </a:spcBef>
              <a:buSzPct val="120000"/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85750" indent="-285750">
              <a:spcBef>
                <a:spcPct val="30000"/>
              </a:spcBef>
              <a:buSzPct val="120000"/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cca 900 druhů</a:t>
            </a: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474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30963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ct val="25000"/>
              </a:spcAft>
            </a:pPr>
            <a:r>
              <a:rPr lang="cs-CZ" sz="3200" i="1" dirty="0" err="1">
                <a:solidFill>
                  <a:schemeClr val="bg1"/>
                </a:solidFill>
                <a:latin typeface="Comic Sans MS" pitchFamily="66" charset="0"/>
              </a:rPr>
              <a:t>Tribonema</a:t>
            </a:r>
            <a:endParaRPr lang="cs-CZ" sz="3200" i="1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SzPct val="120000"/>
              <a:buFont typeface="Wingdings" pitchFamily="2" charset="2"/>
              <a:buNone/>
            </a:pPr>
            <a:endParaRPr lang="cs-CZ" sz="3200" dirty="0">
              <a:solidFill>
                <a:srgbClr val="FFFF99"/>
              </a:solidFill>
              <a:latin typeface="Comic Sans MS" pitchFamily="66" charset="0"/>
            </a:endParaRPr>
          </a:p>
        </p:txBody>
      </p:sp>
      <p:pic>
        <p:nvPicPr>
          <p:cNvPr id="37893" name="Picture 6" descr="Tribonema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5373688"/>
            <a:ext cx="5322887" cy="12112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7894" name="Text Box 9"/>
          <p:cNvSpPr txBox="1">
            <a:spLocks noChangeArrowheads="1"/>
          </p:cNvSpPr>
          <p:nvPr/>
        </p:nvSpPr>
        <p:spPr bwMode="auto">
          <a:xfrm>
            <a:off x="395288" y="1557338"/>
            <a:ext cx="48974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H-kusy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čisté vody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X </a:t>
            </a:r>
            <a:r>
              <a:rPr lang="cs-CZ" dirty="0" err="1" smtClean="0">
                <a:solidFill>
                  <a:schemeClr val="bg1"/>
                </a:solidFill>
                <a:latin typeface="Comic Sans MS" pitchFamily="66" charset="0"/>
              </a:rPr>
              <a:t>Microspora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 (zelená řasa)</a:t>
            </a: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7895" name="Picture 12" descr="trib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429000"/>
            <a:ext cx="4048125" cy="1485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7896" name="Picture 14" descr="Tribonem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333375"/>
            <a:ext cx="3282950" cy="2801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7897" name="Text Box 15"/>
          <p:cNvSpPr txBox="1">
            <a:spLocks noChangeArrowheads="1"/>
          </p:cNvSpPr>
          <p:nvPr/>
        </p:nvSpPr>
        <p:spPr bwMode="auto">
          <a:xfrm>
            <a:off x="5076825" y="3284538"/>
            <a:ext cx="201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37898" name="Text Box 16"/>
          <p:cNvSpPr txBox="1">
            <a:spLocks noChangeArrowheads="1"/>
          </p:cNvSpPr>
          <p:nvPr/>
        </p:nvSpPr>
        <p:spPr bwMode="auto">
          <a:xfrm>
            <a:off x="5580063" y="2708275"/>
            <a:ext cx="2592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latin typeface="Arial Narrow" pitchFamily="34" charset="0"/>
              </a:rPr>
              <a:t>vietsciences.free.fr</a:t>
            </a:r>
          </a:p>
        </p:txBody>
      </p:sp>
      <p:pic>
        <p:nvPicPr>
          <p:cNvPr id="37899" name="Obrázek 12" descr="Tribonema Zahradky W 40xDIC5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63" y="3857625"/>
            <a:ext cx="3500437" cy="2749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7900" name="Text Box 17"/>
          <p:cNvSpPr txBox="1">
            <a:spLocks noChangeArrowheads="1"/>
          </p:cNvSpPr>
          <p:nvPr/>
        </p:nvSpPr>
        <p:spPr bwMode="auto">
          <a:xfrm>
            <a:off x="5643563" y="6215063"/>
            <a:ext cx="635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latin typeface="Arial Narrow" pitchFamily="34" charset="0"/>
              </a:rPr>
              <a:t>AK </a:t>
            </a:r>
          </a:p>
        </p:txBody>
      </p:sp>
    </p:spTree>
    <p:extLst>
      <p:ext uri="{BB962C8B-B14F-4D97-AF65-F5344CB8AC3E}">
        <p14:creationId xmlns:p14="http://schemas.microsoft.com/office/powerpoint/2010/main" xmlns="" val="252403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612231" y="107921"/>
            <a:ext cx="19435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sz="3200" i="1" noProof="1">
                <a:solidFill>
                  <a:schemeClr val="bg1"/>
                </a:solidFill>
                <a:latin typeface="Calibri" pitchFamily="34" charset="0"/>
              </a:rPr>
              <a:t>Botrydium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6875"/>
            <a:ext cx="3667125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4953000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0"/>
            <a:ext cx="35052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86200"/>
            <a:ext cx="3695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5867400" y="3276600"/>
            <a:ext cx="1996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noProof="1">
                <a:solidFill>
                  <a:schemeClr val="bg1"/>
                </a:solidFill>
                <a:latin typeface="Calibri" pitchFamily="34" charset="0"/>
              </a:rPr>
              <a:t>coenocytická stélka</a:t>
            </a:r>
          </a:p>
        </p:txBody>
      </p:sp>
    </p:spTree>
    <p:extLst>
      <p:ext uri="{BB962C8B-B14F-4D97-AF65-F5344CB8AC3E}">
        <p14:creationId xmlns:p14="http://schemas.microsoft.com/office/powerpoint/2010/main" xmlns="" val="321021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43300"/>
            <a:ext cx="42195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"/>
            <a:ext cx="37719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32370" y="-27384"/>
            <a:ext cx="18353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sz="3200" i="1" noProof="1">
                <a:solidFill>
                  <a:schemeClr val="bg1"/>
                </a:solidFill>
                <a:latin typeface="Calibri" pitchFamily="34" charset="0"/>
              </a:rPr>
              <a:t>Vaucheria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3810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3581400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55576" y="392376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s</a:t>
            </a:r>
            <a:r>
              <a:rPr lang="cs-CZ" dirty="0" err="1" smtClean="0">
                <a:solidFill>
                  <a:schemeClr val="bg1"/>
                </a:solidFill>
              </a:rPr>
              <a:t>ifonální</a:t>
            </a:r>
            <a:r>
              <a:rPr lang="cs-CZ" dirty="0" smtClean="0">
                <a:solidFill>
                  <a:schemeClr val="bg1"/>
                </a:solidFill>
              </a:rPr>
              <a:t> stélka, oogamie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00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39365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sz="3600" b="1" dirty="0" err="1" smtClean="0">
                <a:solidFill>
                  <a:schemeClr val="bg1"/>
                </a:solidFill>
                <a:latin typeface="Calibri" pitchFamily="34" charset="0"/>
              </a:rPr>
              <a:t>Eustigmatophyceae</a:t>
            </a:r>
            <a:endParaRPr lang="cs-CZ" altLang="cs-CZ" sz="3600" b="1" noProof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4744"/>
            <a:ext cx="38100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2592388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916113"/>
            <a:ext cx="17653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08500"/>
            <a:ext cx="403225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96952"/>
            <a:ext cx="37338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4233772" y="5589240"/>
            <a:ext cx="48747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bg1"/>
                </a:solidFill>
                <a:latin typeface="Calibri" pitchFamily="34" charset="0"/>
              </a:rPr>
              <a:t>asexuální </a:t>
            </a:r>
            <a:r>
              <a:rPr lang="cs-CZ" altLang="cs-CZ" dirty="0" smtClean="0">
                <a:solidFill>
                  <a:schemeClr val="bg1"/>
                </a:solidFill>
                <a:latin typeface="Calibri" pitchFamily="34" charset="0"/>
              </a:rPr>
              <a:t>skupina</a:t>
            </a:r>
            <a:endParaRPr lang="cs-CZ" altLang="cs-CZ" dirty="0">
              <a:solidFill>
                <a:schemeClr val="bg1"/>
              </a:solidFill>
              <a:latin typeface="Calibri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bg1"/>
                </a:solidFill>
                <a:latin typeface="Calibri" pitchFamily="34" charset="0"/>
              </a:rPr>
              <a:t>půdní, sladkovodní i mořské organismy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bg1"/>
                </a:solidFill>
                <a:latin typeface="Calibri" pitchFamily="34" charset="0"/>
              </a:rPr>
              <a:t>značná část diverzity zřejmě dosud </a:t>
            </a:r>
            <a:r>
              <a:rPr lang="cs-CZ" altLang="cs-CZ" dirty="0" smtClean="0">
                <a:solidFill>
                  <a:schemeClr val="bg1"/>
                </a:solidFill>
                <a:latin typeface="Calibri" pitchFamily="34" charset="0"/>
              </a:rPr>
              <a:t>neobjevena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bg1"/>
                </a:solidFill>
                <a:latin typeface="Calibri" pitchFamily="34" charset="0"/>
              </a:rPr>
              <a:t>n</a:t>
            </a:r>
            <a:r>
              <a:rPr lang="cs-CZ" altLang="cs-CZ" dirty="0" smtClean="0">
                <a:solidFill>
                  <a:schemeClr val="bg1"/>
                </a:solidFill>
                <a:latin typeface="Calibri" pitchFamily="34" charset="0"/>
              </a:rPr>
              <a:t>ení chlorofyl </a:t>
            </a:r>
            <a:r>
              <a:rPr lang="cs-CZ" altLang="cs-CZ" i="1" dirty="0" smtClean="0">
                <a:solidFill>
                  <a:schemeClr val="bg1"/>
                </a:solidFill>
                <a:latin typeface="Calibri" pitchFamily="34" charset="0"/>
              </a:rPr>
              <a:t>c</a:t>
            </a:r>
            <a:r>
              <a:rPr lang="cs-CZ" altLang="cs-CZ" dirty="0" smtClean="0">
                <a:solidFill>
                  <a:schemeClr val="bg1"/>
                </a:solidFill>
                <a:latin typeface="Calibri" pitchFamily="34" charset="0"/>
              </a:rPr>
              <a:t> ani </a:t>
            </a:r>
            <a:r>
              <a:rPr lang="cs-CZ" altLang="cs-CZ" dirty="0" err="1" smtClean="0">
                <a:solidFill>
                  <a:schemeClr val="bg1"/>
                </a:solidFill>
                <a:latin typeface="Calibri" pitchFamily="34" charset="0"/>
              </a:rPr>
              <a:t>fukoxanthin</a:t>
            </a:r>
            <a:r>
              <a:rPr lang="cs-CZ" altLang="cs-CZ" dirty="0" smtClean="0">
                <a:solidFill>
                  <a:schemeClr val="bg1"/>
                </a:solidFill>
                <a:latin typeface="Calibri" pitchFamily="34" charset="0"/>
              </a:rPr>
              <a:t>, jen 1 bičík</a:t>
            </a:r>
            <a:endParaRPr lang="cs-CZ" altLang="cs-CZ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849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ydrurus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500313"/>
            <a:ext cx="2727325" cy="4032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195" name="Picture 3" descr="Dinobryon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2492375"/>
            <a:ext cx="2757488" cy="40767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23850" y="500063"/>
            <a:ext cx="8569325" cy="170816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cs-CZ" dirty="0">
                <a:latin typeface="Comic Sans MS" pitchFamily="66" charset="0"/>
              </a:rPr>
              <a:t>říše </a:t>
            </a:r>
            <a:r>
              <a:rPr lang="cs-CZ" b="1" dirty="0" smtClean="0">
                <a:latin typeface="Comic Sans MS" pitchFamily="66" charset="0"/>
              </a:rPr>
              <a:t>SAR</a:t>
            </a:r>
            <a:r>
              <a:rPr lang="cs-CZ" dirty="0" smtClean="0">
                <a:latin typeface="Comic Sans MS" pitchFamily="66" charset="0"/>
              </a:rPr>
              <a:t> </a:t>
            </a:r>
            <a:endParaRPr lang="cs-CZ" dirty="0">
              <a:latin typeface="Comic Sans MS" pitchFamily="66" charset="0"/>
            </a:endParaRPr>
          </a:p>
          <a:p>
            <a:pPr>
              <a:spcBef>
                <a:spcPct val="10000"/>
              </a:spcBef>
            </a:pPr>
            <a:r>
              <a:rPr lang="cs-CZ" dirty="0">
                <a:latin typeface="Comic Sans MS" pitchFamily="66" charset="0"/>
              </a:rPr>
              <a:t>oddělení </a:t>
            </a:r>
            <a:r>
              <a:rPr lang="cs-CZ" b="1" dirty="0" err="1">
                <a:latin typeface="Comic Sans MS" pitchFamily="66" charset="0"/>
              </a:rPr>
              <a:t>Heterokontophyta</a:t>
            </a:r>
            <a:r>
              <a:rPr lang="cs-CZ" dirty="0">
                <a:latin typeface="Comic Sans MS" pitchFamily="66" charset="0"/>
              </a:rPr>
              <a:t> </a:t>
            </a:r>
            <a:r>
              <a:rPr lang="cs-CZ" b="1" dirty="0">
                <a:latin typeface="Comic Sans MS" pitchFamily="66" charset="0"/>
              </a:rPr>
              <a:t>(</a:t>
            </a:r>
            <a:r>
              <a:rPr lang="cs-CZ" b="1" dirty="0" err="1">
                <a:latin typeface="Comic Sans MS" pitchFamily="66" charset="0"/>
              </a:rPr>
              <a:t>Chromophyta</a:t>
            </a:r>
            <a:r>
              <a:rPr lang="cs-CZ" b="1" dirty="0">
                <a:latin typeface="Comic Sans MS" pitchFamily="66" charset="0"/>
              </a:rPr>
              <a:t>)</a:t>
            </a:r>
            <a:endParaRPr lang="cs-CZ" dirty="0">
              <a:latin typeface="Comic Sans MS" pitchFamily="66" charset="0"/>
            </a:endParaRPr>
          </a:p>
          <a:p>
            <a:pPr>
              <a:spcBef>
                <a:spcPct val="10000"/>
              </a:spcBef>
            </a:pPr>
            <a:r>
              <a:rPr lang="cs-CZ" sz="3200" dirty="0">
                <a:latin typeface="Comic Sans MS" pitchFamily="66" charset="0"/>
              </a:rPr>
              <a:t>třída </a:t>
            </a:r>
            <a:r>
              <a:rPr lang="cs-CZ" sz="3200" b="1" dirty="0" err="1">
                <a:latin typeface="Comic Sans MS" pitchFamily="66" charset="0"/>
              </a:rPr>
              <a:t>Chrysophyceae</a:t>
            </a:r>
            <a:r>
              <a:rPr lang="cs-CZ" sz="3200" b="1" dirty="0">
                <a:latin typeface="Comic Sans MS" pitchFamily="66" charset="0"/>
              </a:rPr>
              <a:t> </a:t>
            </a:r>
            <a:r>
              <a:rPr lang="cs-CZ" sz="3200" b="1" dirty="0" smtClean="0">
                <a:latin typeface="Comic Sans MS" pitchFamily="66" charset="0"/>
              </a:rPr>
              <a:t>– </a:t>
            </a:r>
            <a:r>
              <a:rPr lang="cs-CZ" sz="3200" b="1" dirty="0" err="1" smtClean="0">
                <a:latin typeface="Comic Sans MS" pitchFamily="66" charset="0"/>
              </a:rPr>
              <a:t>zlativky</a:t>
            </a:r>
            <a:r>
              <a:rPr lang="cs-CZ" sz="3200" b="1" dirty="0" smtClean="0">
                <a:latin typeface="Comic Sans MS" pitchFamily="66" charset="0"/>
              </a:rPr>
              <a:t> (</a:t>
            </a:r>
            <a:r>
              <a:rPr lang="cs-CZ" sz="3200" b="1" dirty="0" err="1" smtClean="0">
                <a:latin typeface="Comic Sans MS" pitchFamily="66" charset="0"/>
              </a:rPr>
              <a:t>incl</a:t>
            </a:r>
            <a:r>
              <a:rPr lang="cs-CZ" sz="3200" b="1" dirty="0" smtClean="0">
                <a:latin typeface="Comic Sans MS" pitchFamily="66" charset="0"/>
              </a:rPr>
              <a:t>. </a:t>
            </a:r>
            <a:r>
              <a:rPr lang="cs-CZ" sz="3200" b="1" dirty="0" err="1" smtClean="0">
                <a:latin typeface="Comic Sans MS" pitchFamily="66" charset="0"/>
              </a:rPr>
              <a:t>Synurophyceae</a:t>
            </a:r>
            <a:r>
              <a:rPr lang="cs-CZ" sz="3200" b="1" dirty="0" smtClean="0">
                <a:latin typeface="Comic Sans MS" pitchFamily="66" charset="0"/>
              </a:rPr>
              <a:t>)</a:t>
            </a:r>
            <a:endParaRPr lang="cs-CZ" sz="3200" b="1" dirty="0">
              <a:latin typeface="Comic Sans MS" pitchFamily="66" charset="0"/>
            </a:endParaRPr>
          </a:p>
        </p:txBody>
      </p:sp>
      <p:pic>
        <p:nvPicPr>
          <p:cNvPr id="8198" name="Picture 6" descr="Ochromonoas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515" y="2521547"/>
            <a:ext cx="2490936" cy="188485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3514" y="4509353"/>
            <a:ext cx="2520974" cy="208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931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8991600" cy="539750"/>
          </a:xfrm>
        </p:spPr>
        <p:txBody>
          <a:bodyPr/>
          <a:lstStyle/>
          <a:p>
            <a:pPr eaLnBrk="1" hangingPunct="1"/>
            <a:r>
              <a:rPr lang="cs-CZ" sz="3200" dirty="0" err="1" smtClean="0">
                <a:solidFill>
                  <a:schemeClr val="bg1"/>
                </a:solidFill>
                <a:latin typeface="Comic Sans MS" pitchFamily="66" charset="0"/>
              </a:rPr>
              <a:t>Chrysophyceae</a:t>
            </a:r>
            <a:endParaRPr lang="cs-CZ" sz="32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07504" y="692696"/>
            <a:ext cx="8964488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buSzPct val="120000"/>
              <a:buFont typeface="Wingdings" pitchFamily="2" charset="2"/>
              <a:buChar char="§"/>
            </a:pP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 převážně </a:t>
            </a:r>
            <a:r>
              <a:rPr lang="cs-CZ" sz="2000" b="1" dirty="0">
                <a:solidFill>
                  <a:schemeClr val="bg1"/>
                </a:solidFill>
                <a:latin typeface="Comic Sans MS" pitchFamily="66" charset="0"/>
              </a:rPr>
              <a:t>sladkovodní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řasy, cca 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700 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druhů</a:t>
            </a:r>
          </a:p>
          <a:p>
            <a:pPr>
              <a:buSzPct val="120000"/>
            </a:pPr>
            <a:endParaRPr lang="cs-CZ" sz="2000" dirty="0">
              <a:solidFill>
                <a:schemeClr val="bg1"/>
              </a:solidFill>
              <a:latin typeface="Comic Sans MS" pitchFamily="66" charset="0"/>
            </a:endParaRPr>
          </a:p>
          <a:p>
            <a:pPr marL="174625" indent="-174625">
              <a:buSzPct val="120000"/>
              <a:buFont typeface="Wingdings" pitchFamily="2" charset="2"/>
              <a:buChar char="§"/>
            </a:pP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 stélka </a:t>
            </a:r>
            <a:r>
              <a:rPr lang="cs-CZ" sz="2000" b="1" dirty="0">
                <a:solidFill>
                  <a:schemeClr val="bg1"/>
                </a:solidFill>
                <a:latin typeface="Comic Sans MS" pitchFamily="66" charset="0"/>
              </a:rPr>
              <a:t>bičíkatá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 nebo </a:t>
            </a:r>
            <a:r>
              <a:rPr lang="cs-CZ" sz="2000" b="1" dirty="0" err="1" smtClean="0">
                <a:solidFill>
                  <a:schemeClr val="bg1"/>
                </a:solidFill>
                <a:latin typeface="Comic Sans MS" pitchFamily="66" charset="0"/>
              </a:rPr>
              <a:t>kapsální</a:t>
            </a:r>
            <a:endParaRPr lang="cs-CZ" sz="2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SzPct val="120000"/>
            </a:pPr>
            <a:endParaRPr lang="cs-CZ" sz="2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174625" indent="-174625">
              <a:buSzPct val="120000"/>
              <a:buFont typeface="Wingdings" pitchFamily="2" charset="2"/>
              <a:buChar char="§"/>
            </a:pP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 často </a:t>
            </a:r>
            <a:r>
              <a:rPr lang="cs-CZ" sz="2000" dirty="0" err="1" smtClean="0">
                <a:solidFill>
                  <a:schemeClr val="bg1"/>
                </a:solidFill>
                <a:latin typeface="Comic Sans MS" pitchFamily="66" charset="0"/>
              </a:rPr>
              <a:t>mixotrofní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  <a:p>
            <a:pPr marL="174625" indent="-174625">
              <a:buSzPct val="120000"/>
              <a:buFont typeface="Wingdings" pitchFamily="2" charset="2"/>
              <a:buChar char="§"/>
            </a:pPr>
            <a:endParaRPr lang="cs-CZ" sz="2000" dirty="0">
              <a:solidFill>
                <a:schemeClr val="bg1"/>
              </a:solidFill>
              <a:latin typeface="Comic Sans MS" pitchFamily="66" charset="0"/>
            </a:endParaRPr>
          </a:p>
          <a:p>
            <a:pPr marL="174625" indent="-174625">
              <a:buSzPct val="120000"/>
              <a:buFont typeface="Wingdings" pitchFamily="2" charset="2"/>
              <a:buChar char="§"/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m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nohé mají </a:t>
            </a:r>
            <a:r>
              <a:rPr lang="cs-CZ" sz="2000" dirty="0" err="1" smtClean="0">
                <a:solidFill>
                  <a:schemeClr val="bg1"/>
                </a:solidFill>
                <a:latin typeface="Comic Sans MS" pitchFamily="66" charset="0"/>
              </a:rPr>
              <a:t>loriky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  - celulóza či chitin </a:t>
            </a:r>
          </a:p>
          <a:p>
            <a:pPr marL="174625" indent="-174625">
              <a:buSzPct val="120000"/>
              <a:buFont typeface="Wingdings" pitchFamily="2" charset="2"/>
              <a:buChar char="§"/>
            </a:pPr>
            <a:endParaRPr lang="cs-CZ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pPr marL="174625" indent="-174625">
              <a:buSzPct val="120000"/>
              <a:buFont typeface="Wingdings" pitchFamily="2" charset="2"/>
              <a:buChar char="§"/>
            </a:pPr>
            <a:r>
              <a:rPr lang="cs-CZ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s-CZ" sz="2000" b="1" dirty="0">
                <a:solidFill>
                  <a:schemeClr val="bg1"/>
                </a:solidFill>
                <a:latin typeface="Comic Sans MS" pitchFamily="66" charset="0"/>
              </a:rPr>
              <a:t>k</a:t>
            </a:r>
            <a:r>
              <a:rPr lang="cs-CZ" sz="2000" b="1" dirty="0" smtClean="0">
                <a:solidFill>
                  <a:schemeClr val="bg1"/>
                </a:solidFill>
                <a:latin typeface="Comic Sans MS" pitchFamily="66" charset="0"/>
              </a:rPr>
              <a:t>řemité </a:t>
            </a:r>
            <a:r>
              <a:rPr lang="cs-CZ" sz="2000" b="1" dirty="0" err="1" smtClean="0">
                <a:solidFill>
                  <a:schemeClr val="bg1"/>
                </a:solidFill>
                <a:latin typeface="Comic Sans MS" pitchFamily="66" charset="0"/>
              </a:rPr>
              <a:t>stomatocysty</a:t>
            </a:r>
            <a:endParaRPr lang="cs-CZ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pPr marL="174625" indent="-174625">
              <a:buSzPct val="120000"/>
              <a:buFont typeface="Wingdings" pitchFamily="2" charset="2"/>
              <a:buChar char="§"/>
            </a:pPr>
            <a:endParaRPr lang="cs-CZ" sz="2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174625" indent="-174625">
              <a:buSzPct val="120000"/>
              <a:buFont typeface="Wingdings" pitchFamily="2" charset="2"/>
              <a:buChar char="§"/>
            </a:pP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 dva </a:t>
            </a:r>
            <a:r>
              <a:rPr lang="cs-CZ" sz="2000" dirty="0" err="1" smtClean="0">
                <a:solidFill>
                  <a:schemeClr val="bg1"/>
                </a:solidFill>
                <a:latin typeface="Comic Sans MS" pitchFamily="66" charset="0"/>
              </a:rPr>
              <a:t>heterokontní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s-CZ" sz="2000" b="1" dirty="0" smtClean="0">
                <a:solidFill>
                  <a:schemeClr val="bg1"/>
                </a:solidFill>
                <a:latin typeface="Comic Sans MS" pitchFamily="66" charset="0"/>
              </a:rPr>
              <a:t>bičíky</a:t>
            </a:r>
          </a:p>
          <a:p>
            <a:pPr marL="174625" indent="-174625">
              <a:buSzPct val="120000"/>
              <a:buFont typeface="Wingdings" pitchFamily="2" charset="2"/>
              <a:buChar char="§"/>
            </a:pPr>
            <a:endParaRPr lang="cs-CZ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>
              <a:buSzPct val="120000"/>
            </a:pPr>
            <a:r>
              <a:rPr lang="cs-CZ" sz="3200" dirty="0" err="1" smtClean="0">
                <a:solidFill>
                  <a:schemeClr val="bg1"/>
                </a:solidFill>
                <a:latin typeface="Comic Sans MS" pitchFamily="66" charset="0"/>
              </a:rPr>
              <a:t>Synurophyceae</a:t>
            </a:r>
            <a:endParaRPr lang="cs-CZ" sz="32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342900" indent="-342900">
              <a:buSzPct val="120000"/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1B či kolonie, cca 250 druhů</a:t>
            </a:r>
          </a:p>
          <a:p>
            <a:pPr marL="342900" indent="-342900">
              <a:buSzPct val="120000"/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bg1"/>
              </a:solidFill>
              <a:latin typeface="Comic Sans MS" pitchFamily="66" charset="0"/>
            </a:endParaRPr>
          </a:p>
          <a:p>
            <a:pPr marL="342900" indent="-342900">
              <a:buSzPct val="120000"/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křemičité šupiny – druhově specifické – </a:t>
            </a:r>
            <a:r>
              <a:rPr lang="cs-CZ" sz="2000" dirty="0" err="1" smtClean="0">
                <a:solidFill>
                  <a:schemeClr val="bg1"/>
                </a:solidFill>
                <a:latin typeface="Comic Sans MS" pitchFamily="66" charset="0"/>
              </a:rPr>
              <a:t>bioindikace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, paleoekologie</a:t>
            </a:r>
          </a:p>
          <a:p>
            <a:pPr marL="342900" indent="-342900">
              <a:buSzPct val="120000"/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bg1"/>
              </a:solidFill>
              <a:latin typeface="Comic Sans MS" pitchFamily="66" charset="0"/>
            </a:endParaRPr>
          </a:p>
          <a:p>
            <a:pPr marL="342900" indent="-342900">
              <a:buSzPct val="120000"/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h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lavně boreální oblasti</a:t>
            </a:r>
          </a:p>
          <a:p>
            <a:pPr>
              <a:buSzPct val="120000"/>
            </a:pPr>
            <a:endParaRPr lang="cs-CZ" sz="3200" dirty="0">
              <a:solidFill>
                <a:srgbClr val="FFFF99"/>
              </a:solidFill>
              <a:latin typeface="Comic Sans MS" pitchFamily="66" charset="0"/>
            </a:endParaRPr>
          </a:p>
          <a:p>
            <a:pPr>
              <a:buSzPct val="120000"/>
            </a:pPr>
            <a:endParaRPr lang="cs-CZ" sz="2000" dirty="0" smtClean="0">
              <a:solidFill>
                <a:srgbClr val="FFFF99"/>
              </a:solidFill>
              <a:latin typeface="Comic Sans MS" pitchFamily="66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96952"/>
            <a:ext cx="21129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68760"/>
            <a:ext cx="188912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4077072"/>
            <a:ext cx="1713745" cy="141595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5805264"/>
            <a:ext cx="864096" cy="101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52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856807" y="296962"/>
            <a:ext cx="3603625" cy="539750"/>
          </a:xfrm>
        </p:spPr>
        <p:txBody>
          <a:bodyPr/>
          <a:lstStyle/>
          <a:p>
            <a:pPr algn="l" eaLnBrk="1" hangingPunct="1"/>
            <a:r>
              <a:rPr lang="cs-CZ" sz="3200" i="1" dirty="0" err="1" smtClean="0">
                <a:solidFill>
                  <a:schemeClr val="bg1"/>
                </a:solidFill>
                <a:latin typeface="Comic Sans MS" pitchFamily="66" charset="0"/>
              </a:rPr>
              <a:t>Ochromonas</a:t>
            </a:r>
            <a:r>
              <a:rPr lang="cs-CZ" sz="3200" i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10248" name="Picture 9" descr="Ochromonoas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2771" y="1006454"/>
            <a:ext cx="3389799" cy="2566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95536" y="296962"/>
            <a:ext cx="36036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sz="3200" i="1" kern="0" dirty="0" err="1" smtClean="0">
                <a:solidFill>
                  <a:schemeClr val="bg1"/>
                </a:solidFill>
                <a:latin typeface="Comic Sans MS" pitchFamily="66" charset="0"/>
              </a:rPr>
              <a:t>Chrysococcus</a:t>
            </a:r>
            <a:endParaRPr lang="cs-CZ" sz="3200" i="1" kern="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994" y="980728"/>
            <a:ext cx="2887706" cy="25922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4049034"/>
            <a:ext cx="2592288" cy="2764343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128615" y="3501008"/>
            <a:ext cx="36036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sz="3200" i="1" kern="0" dirty="0" err="1" smtClean="0">
                <a:solidFill>
                  <a:schemeClr val="bg1"/>
                </a:solidFill>
                <a:latin typeface="Comic Sans MS" pitchFamily="66" charset="0"/>
              </a:rPr>
              <a:t>Uroglena</a:t>
            </a:r>
            <a:r>
              <a:rPr lang="cs-CZ" sz="3200" i="1" kern="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53043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42056" y="904066"/>
            <a:ext cx="85344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7325" indent="-187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SzPct val="150000"/>
              <a:buFontTx/>
              <a:buChar char="•"/>
            </a:pPr>
            <a:r>
              <a:rPr lang="cs-CZ" altLang="cs-C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cca 60 milionů let</a:t>
            </a:r>
            <a:endParaRPr lang="cs-CZ" alt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30000"/>
              </a:spcBef>
              <a:buSzPct val="150000"/>
              <a:buFontTx/>
              <a:buChar char="•"/>
            </a:pPr>
            <a:r>
              <a:rPr lang="cs-CZ" alt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jednobuněční </a:t>
            </a:r>
            <a:r>
              <a:rPr lang="cs-CZ" altLang="cs-C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zelení (CHP ale jen asi třetina) </a:t>
            </a:r>
          </a:p>
          <a:p>
            <a:pPr marL="0" indent="0" eaLnBrk="1" hangingPunct="1">
              <a:spcBef>
                <a:spcPct val="30000"/>
              </a:spcBef>
              <a:buSzPct val="150000"/>
            </a:pPr>
            <a:r>
              <a:rPr lang="cs-CZ" alt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nebo </a:t>
            </a:r>
            <a:r>
              <a:rPr lang="cs-CZ" alt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bezbarví </a:t>
            </a:r>
            <a:r>
              <a:rPr lang="cs-CZ" altLang="cs-CZ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bičíkovci </a:t>
            </a:r>
            <a:r>
              <a:rPr lang="cs-CZ" altLang="cs-C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30000"/>
              </a:spcBef>
              <a:buSzPct val="150000"/>
              <a:buFontTx/>
              <a:buChar char="•"/>
            </a:pPr>
            <a:r>
              <a:rPr lang="cs-CZ" altLang="cs-C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 bičíky </a:t>
            </a:r>
            <a:r>
              <a:rPr lang="cs-CZ" alt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předním konci buňky (</a:t>
            </a:r>
            <a:r>
              <a:rPr lang="cs-CZ" altLang="cs-CZ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ampula</a:t>
            </a:r>
            <a:r>
              <a:rPr lang="cs-CZ" alt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stigma</a:t>
            </a:r>
            <a:r>
              <a:rPr lang="cs-CZ" altLang="cs-C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30000"/>
              </a:spcBef>
              <a:buSzPct val="150000"/>
              <a:buFontTx/>
              <a:buChar char="•"/>
            </a:pPr>
            <a:r>
              <a:rPr lang="cs-CZ" alt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altLang="cs-C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ekundární ES – zelená řasa – podobné pigmenty</a:t>
            </a:r>
          </a:p>
          <a:p>
            <a:pPr eaLnBrk="1" hangingPunct="1">
              <a:spcBef>
                <a:spcPct val="30000"/>
              </a:spcBef>
              <a:buSzPct val="150000"/>
              <a:buFontTx/>
              <a:buChar char="•"/>
            </a:pPr>
            <a:r>
              <a:rPr lang="cs-CZ" alt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chlorofyl a, b, β-karoten, xantofyly</a:t>
            </a:r>
          </a:p>
          <a:p>
            <a:pPr eaLnBrk="1" hangingPunct="1">
              <a:spcBef>
                <a:spcPct val="30000"/>
              </a:spcBef>
              <a:buSzPct val="150000"/>
              <a:buFontTx/>
              <a:buChar char="•"/>
            </a:pPr>
            <a:r>
              <a:rPr lang="cs-CZ" altLang="cs-C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 chybí - </a:t>
            </a:r>
            <a:r>
              <a:rPr lang="cs-CZ" altLang="cs-CZ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pelikula</a:t>
            </a:r>
            <a:r>
              <a:rPr lang="cs-CZ" altLang="cs-C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na povrchu buňky (</a:t>
            </a:r>
            <a:r>
              <a:rPr lang="cs-CZ" alt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Euglena</a:t>
            </a:r>
            <a:r>
              <a:rPr lang="cs-CZ" altLang="cs-C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eaLnBrk="1" hangingPunct="1">
              <a:spcBef>
                <a:spcPct val="30000"/>
              </a:spcBef>
              <a:buSzPct val="150000"/>
              <a:buFontTx/>
              <a:buChar char="•"/>
            </a:pPr>
            <a:r>
              <a:rPr lang="cs-CZ" altLang="cs-C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různě pružná - někdy proměnlivý tvar </a:t>
            </a:r>
          </a:p>
          <a:p>
            <a:pPr eaLnBrk="1" hangingPunct="1">
              <a:spcBef>
                <a:spcPct val="30000"/>
              </a:spcBef>
              <a:buSzPct val="150000"/>
              <a:buFontTx/>
              <a:buChar char="•"/>
            </a:pPr>
            <a:r>
              <a:rPr lang="cs-CZ" altLang="cs-CZ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lorika</a:t>
            </a:r>
            <a:r>
              <a:rPr lang="cs-CZ" altLang="cs-C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hnědě zbarvená pevná schránka (</a:t>
            </a:r>
            <a:r>
              <a:rPr lang="cs-CZ" alt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Trachelomonas</a:t>
            </a:r>
            <a:r>
              <a:rPr lang="cs-CZ" alt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základ tvoří sliz mineralizovaný sloučeninami </a:t>
            </a:r>
            <a:r>
              <a:rPr lang="cs-CZ" altLang="cs-CZ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alt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altLang="cs-CZ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endParaRPr lang="cs-CZ" altLang="cs-CZ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30000"/>
              </a:spcBef>
              <a:buSzPct val="150000"/>
              <a:buFontTx/>
              <a:buChar char="•"/>
            </a:pPr>
            <a:r>
              <a:rPr lang="cs-CZ" altLang="cs-CZ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altLang="cs-CZ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aramylon</a:t>
            </a:r>
            <a:r>
              <a:rPr lang="cs-CZ" altLang="cs-C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zásobní látka</a:t>
            </a:r>
            <a:endParaRPr lang="cs-CZ" alt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30000"/>
              </a:spcBef>
              <a:buSzPct val="150000"/>
              <a:buFontTx/>
              <a:buChar char="•"/>
            </a:pPr>
            <a:r>
              <a:rPr lang="cs-CZ" alt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rozmnožování pouze </a:t>
            </a:r>
            <a:r>
              <a:rPr lang="cs-CZ" altLang="cs-C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nepohlavně</a:t>
            </a:r>
          </a:p>
          <a:p>
            <a:pPr eaLnBrk="1" hangingPunct="1">
              <a:spcBef>
                <a:spcPct val="30000"/>
              </a:spcBef>
              <a:buSzPct val="150000"/>
              <a:buFontTx/>
              <a:buChar char="•"/>
            </a:pPr>
            <a:r>
              <a:rPr lang="cs-CZ" altLang="cs-C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cca </a:t>
            </a:r>
            <a:r>
              <a:rPr lang="cs-CZ" alt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 </a:t>
            </a:r>
            <a:r>
              <a:rPr lang="cs-CZ" altLang="cs-C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druhů</a:t>
            </a:r>
            <a:endParaRPr lang="cs-CZ" alt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30000"/>
              </a:spcBef>
              <a:buSzPct val="150000"/>
              <a:buFontTx/>
              <a:buChar char="•"/>
            </a:pPr>
            <a:endParaRPr lang="cs-CZ" altLang="cs-CZ" sz="2000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612"/>
            <a:ext cx="2594767" cy="444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8758" y="5013176"/>
            <a:ext cx="230505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5042008"/>
            <a:ext cx="2155546" cy="174599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979712" y="116632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chemeClr val="bg1"/>
                </a:solidFill>
              </a:rPr>
              <a:t>Euglenophyta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348037" y="116632"/>
            <a:ext cx="2376488" cy="539750"/>
          </a:xfrm>
        </p:spPr>
        <p:txBody>
          <a:bodyPr/>
          <a:lstStyle/>
          <a:p>
            <a:pPr algn="l" eaLnBrk="1" hangingPunct="1"/>
            <a:r>
              <a:rPr lang="cs-CZ" sz="3600" i="1" dirty="0" err="1" smtClean="0">
                <a:solidFill>
                  <a:schemeClr val="bg1"/>
                </a:solidFill>
                <a:latin typeface="Comic Sans MS" pitchFamily="66" charset="0"/>
              </a:rPr>
              <a:t>Dinobryon</a:t>
            </a:r>
            <a:r>
              <a:rPr lang="cs-CZ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cs-CZ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1267" name="Picture 3" descr="Dinobryon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914400"/>
            <a:ext cx="3551238" cy="5249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68" name="Picture 4" descr="Dinobryon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14400"/>
            <a:ext cx="3413125" cy="4876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70" name="Picture 6" descr="Plešné jezero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283075"/>
            <a:ext cx="3433763" cy="2574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76064" y="6084004"/>
            <a:ext cx="2195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c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hitinové </a:t>
            </a:r>
            <a:r>
              <a:rPr lang="cs-CZ" dirty="0" err="1" smtClean="0">
                <a:solidFill>
                  <a:schemeClr val="bg1"/>
                </a:solidFill>
                <a:latin typeface="Comic Sans MS" pitchFamily="66" charset="0"/>
              </a:rPr>
              <a:t>loriky</a:t>
            </a: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272" name="TextovéPole 7"/>
          <p:cNvSpPr txBox="1">
            <a:spLocks noChangeArrowheads="1"/>
          </p:cNvSpPr>
          <p:nvPr/>
        </p:nvSpPr>
        <p:spPr bwMode="auto">
          <a:xfrm>
            <a:off x="6643688" y="6215063"/>
            <a:ext cx="228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Arial" charset="0"/>
                <a:cs typeface="Arial" charset="0"/>
              </a:rPr>
              <a:t>pohlcuje bakterie</a:t>
            </a:r>
          </a:p>
        </p:txBody>
      </p:sp>
    </p:spTree>
    <p:extLst>
      <p:ext uri="{BB962C8B-B14F-4D97-AF65-F5344CB8AC3E}">
        <p14:creationId xmlns:p14="http://schemas.microsoft.com/office/powerpoint/2010/main" xmlns="" val="234860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7993063" cy="539750"/>
          </a:xfrm>
        </p:spPr>
        <p:txBody>
          <a:bodyPr/>
          <a:lstStyle/>
          <a:p>
            <a:pPr algn="l" eaLnBrk="1" hangingPunct="1"/>
            <a:r>
              <a:rPr lang="cs-CZ" sz="3600" b="1" i="1" dirty="0" smtClean="0">
                <a:solidFill>
                  <a:schemeClr val="bg1"/>
                </a:solidFill>
                <a:latin typeface="Comic Sans MS" pitchFamily="66" charset="0"/>
              </a:rPr>
              <a:t>           </a:t>
            </a:r>
            <a:r>
              <a:rPr lang="cs-CZ" sz="3600" i="1" dirty="0" err="1" smtClean="0">
                <a:solidFill>
                  <a:schemeClr val="bg1"/>
                </a:solidFill>
                <a:latin typeface="Comic Sans MS" pitchFamily="66" charset="0"/>
              </a:rPr>
              <a:t>Mallomonas</a:t>
            </a:r>
            <a:r>
              <a:rPr lang="cs-CZ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17412" name="Picture 4" descr="Mallomonas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29000"/>
            <a:ext cx="3200970" cy="2529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415" name="Obrázek 7" descr="Mallomonas Joel Manusc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44016"/>
            <a:ext cx="3833684" cy="31409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416" name="TextovéPole 8"/>
          <p:cNvSpPr txBox="1">
            <a:spLocks noChangeArrowheads="1"/>
          </p:cNvSpPr>
          <p:nvPr/>
        </p:nvSpPr>
        <p:spPr bwMode="auto">
          <a:xfrm>
            <a:off x="7668344" y="2996952"/>
            <a:ext cx="17876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Foto </a:t>
            </a:r>
            <a:r>
              <a:rPr lang="cs-CZ" sz="1200" dirty="0" err="1">
                <a:solidFill>
                  <a:schemeClr val="bg1"/>
                </a:solidFill>
              </a:rPr>
              <a:t>Joel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Mancuso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843" y="836613"/>
            <a:ext cx="2277253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5" y="836613"/>
            <a:ext cx="269881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3377311"/>
            <a:ext cx="3600400" cy="337422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441728"/>
            <a:ext cx="1368152" cy="222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5529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7993063" cy="539750"/>
          </a:xfrm>
        </p:spPr>
        <p:txBody>
          <a:bodyPr/>
          <a:lstStyle/>
          <a:p>
            <a:pPr eaLnBrk="1" hangingPunct="1"/>
            <a:r>
              <a:rPr lang="cs-CZ" sz="3600" i="1" dirty="0" err="1" smtClean="0">
                <a:solidFill>
                  <a:schemeClr val="bg1"/>
                </a:solidFill>
                <a:latin typeface="Comic Sans MS" pitchFamily="66" charset="0"/>
              </a:rPr>
              <a:t>Synura</a:t>
            </a:r>
            <a:r>
              <a:rPr lang="cs-CZ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cs-CZ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5365" name="Picture 5" descr="Synura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0425" y="836613"/>
            <a:ext cx="2024063" cy="5781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366" name="Picture 6" descr="Synura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0963" y="4286250"/>
            <a:ext cx="22812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Synu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4303713"/>
            <a:ext cx="3435350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Obrázek 8" descr="Synura Joel Mancus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7310" y="908720"/>
            <a:ext cx="3308946" cy="330894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0096"/>
            <a:ext cx="3356139" cy="277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830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7993063" cy="539750"/>
          </a:xfrm>
        </p:spPr>
        <p:txBody>
          <a:bodyPr/>
          <a:lstStyle/>
          <a:p>
            <a:pPr eaLnBrk="1" hangingPunct="1"/>
            <a:r>
              <a:rPr lang="cs-CZ" sz="3600" b="1" i="1" dirty="0" err="1" smtClean="0">
                <a:solidFill>
                  <a:schemeClr val="bg1"/>
                </a:solidFill>
                <a:latin typeface="Comic Sans MS" pitchFamily="66" charset="0"/>
              </a:rPr>
              <a:t>Hydrurus</a:t>
            </a:r>
            <a:r>
              <a:rPr lang="cs-CZ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s-CZ" sz="2000" b="1" dirty="0" smtClean="0">
                <a:solidFill>
                  <a:schemeClr val="bg1"/>
                </a:solidFill>
                <a:latin typeface="Comic Sans MS" pitchFamily="66" charset="0"/>
              </a:rPr>
              <a:t>- </a:t>
            </a:r>
            <a:r>
              <a:rPr lang="cs-CZ" sz="2000" b="1" dirty="0" err="1" smtClean="0">
                <a:solidFill>
                  <a:schemeClr val="bg1"/>
                </a:solidFill>
                <a:latin typeface="Comic Sans MS" pitchFamily="66" charset="0"/>
              </a:rPr>
              <a:t>vodochvost</a:t>
            </a:r>
            <a:r>
              <a:rPr lang="cs-CZ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cs-CZ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2291" name="Picture 3" descr="Hydrurus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3900" y="914400"/>
            <a:ext cx="3340100" cy="4937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292" name="Picture 4" descr="Hydrur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8169" y="2806700"/>
            <a:ext cx="3771900" cy="3886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294" name="Picture 6" descr="Slovensky raj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838200"/>
            <a:ext cx="2005013" cy="2895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295" name="Text Box 8"/>
          <p:cNvSpPr txBox="1">
            <a:spLocks noChangeArrowheads="1"/>
          </p:cNvSpPr>
          <p:nvPr/>
        </p:nvSpPr>
        <p:spPr bwMode="auto">
          <a:xfrm>
            <a:off x="2916238" y="4581525"/>
            <a:ext cx="16557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>
                <a:latin typeface="Arial" charset="0"/>
              </a:rPr>
              <a:t>stomatocysta</a:t>
            </a:r>
          </a:p>
        </p:txBody>
      </p:sp>
    </p:spTree>
    <p:extLst>
      <p:ext uri="{BB962C8B-B14F-4D97-AF65-F5344CB8AC3E}">
        <p14:creationId xmlns:p14="http://schemas.microsoft.com/office/powerpoint/2010/main" xmlns="" val="427304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600200" cy="228600"/>
          </a:xfrm>
        </p:spPr>
        <p:txBody>
          <a:bodyPr/>
          <a:lstStyle/>
          <a:p>
            <a:pPr eaLnBrk="1" hangingPunct="1"/>
            <a:r>
              <a:rPr lang="cs-CZ" sz="900" smtClean="0">
                <a:solidFill>
                  <a:schemeClr val="tx1"/>
                </a:solidFill>
                <a:latin typeface="Comic Sans MS" pitchFamily="66" charset="0"/>
              </a:rPr>
              <a:t>Bacillariophyceae</a:t>
            </a:r>
          </a:p>
        </p:txBody>
      </p:sp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0" y="1989138"/>
            <a:ext cx="7956550" cy="20224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cs-CZ" sz="2800" dirty="0">
                <a:latin typeface="Comic Sans MS" pitchFamily="66" charset="0"/>
              </a:rPr>
              <a:t>říše </a:t>
            </a:r>
            <a:r>
              <a:rPr lang="cs-CZ" sz="2800" b="1" dirty="0" smtClean="0">
                <a:latin typeface="Comic Sans MS" pitchFamily="66" charset="0"/>
              </a:rPr>
              <a:t>SAR</a:t>
            </a:r>
            <a:endParaRPr lang="cs-CZ" sz="2800" dirty="0">
              <a:latin typeface="Comic Sans MS" pitchFamily="66" charset="0"/>
            </a:endParaRPr>
          </a:p>
          <a:p>
            <a:pPr>
              <a:spcBef>
                <a:spcPct val="10000"/>
              </a:spcBef>
            </a:pPr>
            <a:r>
              <a:rPr lang="cs-CZ" sz="2800" dirty="0">
                <a:latin typeface="Comic Sans MS" pitchFamily="66" charset="0"/>
              </a:rPr>
              <a:t>oddělení </a:t>
            </a:r>
            <a:r>
              <a:rPr lang="cs-CZ" sz="2800" b="1" dirty="0" err="1">
                <a:latin typeface="Comic Sans MS" pitchFamily="66" charset="0"/>
              </a:rPr>
              <a:t>Heterokontophyta</a:t>
            </a:r>
            <a:r>
              <a:rPr lang="cs-CZ" sz="2800" dirty="0">
                <a:latin typeface="Comic Sans MS" pitchFamily="66" charset="0"/>
              </a:rPr>
              <a:t> </a:t>
            </a:r>
            <a:r>
              <a:rPr lang="cs-CZ" sz="2800" b="1" dirty="0">
                <a:latin typeface="Comic Sans MS" pitchFamily="66" charset="0"/>
              </a:rPr>
              <a:t>(</a:t>
            </a:r>
            <a:r>
              <a:rPr lang="cs-CZ" sz="2800" b="1" dirty="0" err="1">
                <a:latin typeface="Comic Sans MS" pitchFamily="66" charset="0"/>
              </a:rPr>
              <a:t>Chromophyta</a:t>
            </a:r>
            <a:r>
              <a:rPr lang="cs-CZ" sz="2800" b="1" dirty="0">
                <a:latin typeface="Comic Sans MS" pitchFamily="66" charset="0"/>
              </a:rPr>
              <a:t>)</a:t>
            </a:r>
            <a:endParaRPr lang="cs-CZ" sz="2800" dirty="0">
              <a:latin typeface="Comic Sans MS" pitchFamily="66" charset="0"/>
            </a:endParaRPr>
          </a:p>
          <a:p>
            <a:pPr>
              <a:spcBef>
                <a:spcPct val="10000"/>
              </a:spcBef>
            </a:pPr>
            <a:r>
              <a:rPr lang="cs-CZ" sz="2800" dirty="0">
                <a:latin typeface="Comic Sans MS" pitchFamily="66" charset="0"/>
              </a:rPr>
              <a:t>třída </a:t>
            </a:r>
            <a:r>
              <a:rPr lang="cs-CZ" sz="3200" b="1" dirty="0" err="1">
                <a:latin typeface="Comic Sans MS" pitchFamily="66" charset="0"/>
              </a:rPr>
              <a:t>Bacillariophyceae</a:t>
            </a:r>
            <a:r>
              <a:rPr lang="cs-CZ" sz="3200" b="1" dirty="0">
                <a:latin typeface="Comic Sans MS" pitchFamily="66" charset="0"/>
              </a:rPr>
              <a:t> (</a:t>
            </a:r>
            <a:r>
              <a:rPr lang="cs-CZ" sz="3200" b="1" dirty="0" err="1">
                <a:latin typeface="Comic Sans MS" pitchFamily="66" charset="0"/>
              </a:rPr>
              <a:t>Diatomae</a:t>
            </a:r>
            <a:r>
              <a:rPr lang="cs-CZ" sz="3200" b="1" dirty="0">
                <a:latin typeface="Comic Sans MS" pitchFamily="66" charset="0"/>
              </a:rPr>
              <a:t>) - 						rozsivky</a:t>
            </a:r>
          </a:p>
        </p:txBody>
      </p:sp>
      <p:pic>
        <p:nvPicPr>
          <p:cNvPr id="39940" name="Picture 7" descr="Stephanodiscus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20638"/>
            <a:ext cx="2590800" cy="2320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9941" name="Picture 10" descr="Cymbella 2 40x D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4950" y="3352800"/>
            <a:ext cx="1289050" cy="3505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9942" name="Picture 11" descr="Didymosphaenia 1 100x DIC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76800" cy="1863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9943" name="Picture 12" descr="Meridion 4 40x DI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25" y="4357688"/>
            <a:ext cx="4465638" cy="22336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9944" name="Obrázek 8" descr="diatom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57688"/>
            <a:ext cx="3000375" cy="22494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3494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87" y="0"/>
            <a:ext cx="548988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940152" y="1124744"/>
            <a:ext cx="30243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obrovská diverzita tvarů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p</a:t>
            </a:r>
            <a:r>
              <a:rPr lang="cs-CZ" sz="2000" dirty="0" smtClean="0">
                <a:solidFill>
                  <a:schemeClr val="bg1"/>
                </a:solidFill>
              </a:rPr>
              <a:t>opsáno cca 12 000 druhů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všudypřítomné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m</a:t>
            </a:r>
            <a:r>
              <a:rPr lang="cs-CZ" sz="2000" dirty="0" smtClean="0">
                <a:solidFill>
                  <a:schemeClr val="bg1"/>
                </a:solidFill>
              </a:rPr>
              <a:t>ořský fytoplankton – koloběh Si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 err="1" smtClean="0">
                <a:solidFill>
                  <a:schemeClr val="bg1"/>
                </a:solidFill>
              </a:rPr>
              <a:t>fosílie</a:t>
            </a:r>
            <a:r>
              <a:rPr lang="cs-CZ" sz="2000" dirty="0" smtClean="0">
                <a:solidFill>
                  <a:schemeClr val="bg1"/>
                </a:solidFill>
              </a:rPr>
              <a:t> – centrické cca 120 mil. let, </a:t>
            </a:r>
            <a:r>
              <a:rPr lang="cs-CZ" sz="2000" dirty="0" err="1" smtClean="0">
                <a:solidFill>
                  <a:schemeClr val="bg1"/>
                </a:solidFill>
              </a:rPr>
              <a:t>penátní</a:t>
            </a:r>
            <a:r>
              <a:rPr lang="cs-CZ" sz="2000" dirty="0" smtClean="0">
                <a:solidFill>
                  <a:schemeClr val="bg1"/>
                </a:solidFill>
              </a:rPr>
              <a:t> cca 70 </a:t>
            </a:r>
            <a:r>
              <a:rPr lang="cs-CZ" sz="2000" dirty="0" err="1" smtClean="0">
                <a:solidFill>
                  <a:schemeClr val="bg1"/>
                </a:solidFill>
              </a:rPr>
              <a:t>mil.let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169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27"/>
            <a:ext cx="4891131" cy="329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06522"/>
            <a:ext cx="4891131" cy="345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4" descr="Diatomea_Haecke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707156"/>
            <a:ext cx="4139952" cy="582749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5256584" y="107912"/>
            <a:ext cx="413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f</a:t>
            </a:r>
            <a:r>
              <a:rPr lang="cs-CZ" dirty="0" smtClean="0">
                <a:solidFill>
                  <a:schemeClr val="bg1"/>
                </a:solidFill>
              </a:rPr>
              <a:t>ascinace rozmanitostí tvarů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12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059832" y="44624"/>
            <a:ext cx="37444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dirty="0" err="1" smtClean="0">
                <a:solidFill>
                  <a:schemeClr val="bg1"/>
                </a:solidFill>
                <a:latin typeface="Comic Sans MS" pitchFamily="66" charset="0"/>
              </a:rPr>
              <a:t>Bacillariophyceae</a:t>
            </a:r>
            <a:endParaRPr lang="cs-CZ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-35422" y="675268"/>
            <a:ext cx="8351838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1938" indent="-261938">
              <a:spcAft>
                <a:spcPct val="25000"/>
              </a:spcAft>
            </a:pPr>
            <a:r>
              <a:rPr lang="cs-CZ" b="1" dirty="0" smtClean="0">
                <a:solidFill>
                  <a:schemeClr val="bg1"/>
                </a:solidFill>
                <a:latin typeface="Comic Sans MS" pitchFamily="66" charset="0"/>
              </a:rPr>
              <a:t>Schránka - </a:t>
            </a:r>
            <a:r>
              <a:rPr lang="cs-CZ" b="1" dirty="0" err="1" smtClean="0">
                <a:solidFill>
                  <a:schemeClr val="bg1"/>
                </a:solidFill>
                <a:latin typeface="Comic Sans MS" pitchFamily="66" charset="0"/>
              </a:rPr>
              <a:t>frustula</a:t>
            </a:r>
            <a:r>
              <a:rPr lang="cs-CZ" b="1" dirty="0" smtClean="0">
                <a:solidFill>
                  <a:schemeClr val="bg1"/>
                </a:solidFill>
                <a:latin typeface="Comic Sans MS" pitchFamily="66" charset="0"/>
              </a:rPr>
              <a:t> – 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polymer SiO</a:t>
            </a:r>
            <a:r>
              <a:rPr lang="cs-CZ" baseline="-25000" dirty="0" smtClean="0">
                <a:solidFill>
                  <a:schemeClr val="bg1"/>
                </a:solidFill>
                <a:latin typeface="Comic Sans MS" pitchFamily="66" charset="0"/>
              </a:rPr>
              <a:t>2</a:t>
            </a:r>
          </a:p>
          <a:p>
            <a:pPr marL="261938" indent="-261938">
              <a:spcAft>
                <a:spcPct val="25000"/>
              </a:spcAft>
            </a:pP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s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télka – </a:t>
            </a:r>
            <a:r>
              <a:rPr lang="cs-CZ" dirty="0" err="1" smtClean="0">
                <a:solidFill>
                  <a:schemeClr val="bg1"/>
                </a:solidFill>
                <a:latin typeface="Comic Sans MS" pitchFamily="66" charset="0"/>
              </a:rPr>
              <a:t>kokální</a:t>
            </a: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61938" indent="-261938">
              <a:buSzPct val="120000"/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horní miska – </a:t>
            </a:r>
            <a:r>
              <a:rPr lang="cs-CZ" dirty="0" err="1">
                <a:solidFill>
                  <a:schemeClr val="bg1"/>
                </a:solidFill>
                <a:latin typeface="Comic Sans MS" pitchFamily="66" charset="0"/>
              </a:rPr>
              <a:t>epitheka</a:t>
            </a: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61938" indent="-261938">
              <a:buSzPct val="120000"/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spodní miska – </a:t>
            </a:r>
            <a:r>
              <a:rPr lang="cs-CZ" dirty="0" err="1">
                <a:solidFill>
                  <a:schemeClr val="bg1"/>
                </a:solidFill>
                <a:latin typeface="Comic Sans MS" pitchFamily="66" charset="0"/>
              </a:rPr>
              <a:t>hypotheka</a:t>
            </a: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61938" indent="-261938">
              <a:buSzPct val="120000"/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plocha misky – </a:t>
            </a:r>
            <a:r>
              <a:rPr lang="cs-CZ" dirty="0" err="1">
                <a:solidFill>
                  <a:schemeClr val="bg1"/>
                </a:solidFill>
                <a:latin typeface="Comic Sans MS" pitchFamily="66" charset="0"/>
              </a:rPr>
              <a:t>valva</a:t>
            </a: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61938" indent="-261938">
              <a:buSzPct val="120000"/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postranní pásek – pleura</a:t>
            </a:r>
          </a:p>
          <a:p>
            <a:pPr marL="261938" indent="-261938">
              <a:buSzPct val="120000"/>
              <a:buFont typeface="Wingdings" pitchFamily="2" charset="2"/>
              <a:buChar char="§"/>
            </a:pP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61938" indent="-261938">
              <a:buSzPct val="120000"/>
              <a:buFont typeface="Wingdings" pitchFamily="2" charset="2"/>
              <a:buNone/>
            </a:pP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61938" indent="-261938">
              <a:buSzPct val="120000"/>
              <a:buFont typeface="Wingdings" pitchFamily="2" charset="2"/>
              <a:buNone/>
            </a:pPr>
            <a:endParaRPr lang="cs-CZ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261938" indent="-261938">
              <a:buSzPct val="120000"/>
              <a:buFont typeface="Wingdings" pitchFamily="2" charset="2"/>
              <a:buNone/>
            </a:pP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342900" indent="-342900">
              <a:buSzPct val="120000"/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pohled </a:t>
            </a:r>
            <a:r>
              <a:rPr lang="cs-CZ" dirty="0" err="1">
                <a:solidFill>
                  <a:schemeClr val="bg1"/>
                </a:solidFill>
                <a:latin typeface="Comic Sans MS" pitchFamily="66" charset="0"/>
              </a:rPr>
              <a:t>valvární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  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x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  pleurální</a:t>
            </a:r>
          </a:p>
          <a:p>
            <a:pPr marL="261938" indent="-261938">
              <a:buSzPct val="120000"/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s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ložitá struktura schránek – taxonomie </a:t>
            </a:r>
          </a:p>
          <a:p>
            <a:pPr>
              <a:buSzPct val="120000"/>
            </a:pP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  – třeba vypálit</a:t>
            </a: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61938" indent="-261938">
              <a:buSzPct val="120000"/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některé rozsivky mají </a:t>
            </a:r>
            <a:r>
              <a:rPr lang="cs-CZ" dirty="0" err="1">
                <a:solidFill>
                  <a:schemeClr val="bg1"/>
                </a:solidFill>
                <a:latin typeface="Comic Sans MS" pitchFamily="66" charset="0"/>
              </a:rPr>
              <a:t>raphe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 ve formě </a:t>
            </a:r>
            <a:endParaRPr lang="cs-CZ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SzPct val="120000"/>
            </a:pP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   kanálku 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nebo štěrbiny 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(pohyb 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buněk) </a:t>
            </a:r>
          </a:p>
        </p:txBody>
      </p:sp>
      <p:pic>
        <p:nvPicPr>
          <p:cNvPr id="45061" name="Picture 5" descr="frustu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196585"/>
            <a:ext cx="4644008" cy="309651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5" y="4355727"/>
            <a:ext cx="2555776" cy="250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9491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5076825" y="836613"/>
            <a:ext cx="3887788" cy="602138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836613"/>
            <a:ext cx="3492500" cy="6021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0" y="188913"/>
            <a:ext cx="8785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dirty="0" smtClean="0">
                <a:solidFill>
                  <a:schemeClr val="bg1"/>
                </a:solidFill>
                <a:latin typeface="Comic Sans MS" pitchFamily="66" charset="0"/>
              </a:rPr>
              <a:t> rozsivky </a:t>
            </a:r>
            <a:r>
              <a:rPr lang="cs-CZ" sz="3200" dirty="0">
                <a:solidFill>
                  <a:schemeClr val="bg1"/>
                </a:solidFill>
                <a:latin typeface="Comic Sans MS" pitchFamily="66" charset="0"/>
              </a:rPr>
              <a:t>centrické         </a:t>
            </a:r>
            <a:r>
              <a:rPr lang="cs-CZ" sz="3200" dirty="0" smtClean="0">
                <a:solidFill>
                  <a:schemeClr val="bg1"/>
                </a:solidFill>
                <a:latin typeface="Comic Sans MS" pitchFamily="66" charset="0"/>
              </a:rPr>
              <a:t>     rozsivky </a:t>
            </a:r>
            <a:r>
              <a:rPr lang="cs-CZ" sz="3200" dirty="0" err="1">
                <a:solidFill>
                  <a:schemeClr val="bg1"/>
                </a:solidFill>
                <a:latin typeface="Comic Sans MS" pitchFamily="66" charset="0"/>
              </a:rPr>
              <a:t>penátní</a:t>
            </a:r>
            <a:endParaRPr lang="cs-CZ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3014" name="Picture 6" descr="Coscinodiscus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052513"/>
            <a:ext cx="1511300" cy="1487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5" name="Picture 7" descr="Cymbella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4868863"/>
            <a:ext cx="1944687" cy="1797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3016" name="Picture 8" descr="Coscinodiscus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213100"/>
            <a:ext cx="1692275" cy="1289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7" name="Picture 9" descr="Stephanodiscus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613" y="3213100"/>
            <a:ext cx="1439862" cy="1289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20" name="Picture 13" descr="Melosira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4941888"/>
            <a:ext cx="2781300" cy="149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21" name="Picture 14" descr="Meridion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163" y="908050"/>
            <a:ext cx="2232025" cy="138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22" name="Picture 15" descr="diatomit 4 40x DI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288" y="1628775"/>
            <a:ext cx="1341437" cy="4751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23" name="Obrázek 15" descr="lyrella_atlantica2 D. Mann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2063" y="2500313"/>
            <a:ext cx="2220912" cy="2216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7350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590800" y="152400"/>
            <a:ext cx="40163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dirty="0" err="1">
                <a:solidFill>
                  <a:schemeClr val="bg1"/>
                </a:solidFill>
                <a:latin typeface="Comic Sans MS" pitchFamily="66" charset="0"/>
              </a:rPr>
              <a:t>Bacillariophyceae</a:t>
            </a:r>
            <a:endParaRPr lang="cs-CZ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6084" name="Picture 4" descr="rozmn nepoh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571625"/>
            <a:ext cx="7315200" cy="2273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6085" name="Picture 5" descr="rozmn poh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495800"/>
            <a:ext cx="7924800" cy="22050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381000" y="951111"/>
            <a:ext cx="7935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n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epohlavní 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rozmnožování dělením buněk 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509736" y="3975447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p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ohlavní 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rozmnožování</a:t>
            </a:r>
          </a:p>
        </p:txBody>
      </p:sp>
    </p:spTree>
    <p:extLst>
      <p:ext uri="{BB962C8B-B14F-4D97-AF65-F5344CB8AC3E}">
        <p14:creationId xmlns:p14="http://schemas.microsoft.com/office/powerpoint/2010/main" xmlns="" val="88081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51520" y="97468"/>
            <a:ext cx="1347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800" i="1" dirty="0" err="1">
                <a:solidFill>
                  <a:schemeClr val="bg1"/>
                </a:solidFill>
                <a:latin typeface="Calibri" pitchFamily="34" charset="0"/>
              </a:rPr>
              <a:t>Euglena</a:t>
            </a:r>
            <a:endParaRPr lang="cs-CZ" altLang="cs-CZ" sz="28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3316" name="Picture 4" descr="EUGLENA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28329"/>
            <a:ext cx="58674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79388" y="692150"/>
            <a:ext cx="59139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bg1"/>
                </a:solidFill>
                <a:latin typeface="Calibri" pitchFamily="34" charset="0"/>
              </a:rPr>
              <a:t>hojný rod ve sladkovodním fytoplanktonu a </a:t>
            </a:r>
            <a:r>
              <a:rPr lang="cs-CZ" altLang="cs-CZ" dirty="0" err="1">
                <a:solidFill>
                  <a:schemeClr val="bg1"/>
                </a:solidFill>
                <a:latin typeface="Calibri" pitchFamily="34" charset="0"/>
              </a:rPr>
              <a:t>fytobentosu</a:t>
            </a:r>
            <a:endParaRPr lang="cs-CZ" altLang="cs-CZ" dirty="0">
              <a:solidFill>
                <a:schemeClr val="bg1"/>
              </a:solidFill>
              <a:latin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bg1"/>
                </a:solidFill>
                <a:latin typeface="Calibri" pitchFamily="34" charset="0"/>
              </a:rPr>
              <a:t>více než 80 druhů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 smtClean="0">
                <a:solidFill>
                  <a:schemeClr val="bg1"/>
                </a:solidFill>
                <a:latin typeface="Calibri" pitchFamily="34" charset="0"/>
              </a:rPr>
              <a:t>výskyt</a:t>
            </a:r>
            <a:r>
              <a:rPr lang="cs-CZ" altLang="cs-CZ" dirty="0">
                <a:solidFill>
                  <a:schemeClr val="bg1"/>
                </a:solidFill>
                <a:latin typeface="Calibri" pitchFamily="34" charset="0"/>
              </a:rPr>
              <a:t>: přes extrémně kyselé tůňky až po </a:t>
            </a:r>
            <a:r>
              <a:rPr lang="cs-CZ" altLang="cs-CZ" dirty="0" err="1" smtClean="0">
                <a:solidFill>
                  <a:schemeClr val="bg1"/>
                </a:solidFill>
                <a:latin typeface="Calibri" pitchFamily="34" charset="0"/>
              </a:rPr>
              <a:t>hypertrofní</a:t>
            </a:r>
            <a:r>
              <a:rPr lang="cs-CZ" altLang="cs-CZ" dirty="0" smtClean="0">
                <a:solidFill>
                  <a:schemeClr val="bg1"/>
                </a:solidFill>
                <a:latin typeface="Calibri" pitchFamily="34" charset="0"/>
              </a:rPr>
              <a:t> vody</a:t>
            </a:r>
          </a:p>
          <a:p>
            <a:endParaRPr lang="cs-CZ" altLang="cs-CZ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648446"/>
            <a:ext cx="277177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527822"/>
            <a:ext cx="2808288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160137"/>
            <a:ext cx="2873585" cy="2188743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3672" y="6154734"/>
            <a:ext cx="8686800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SzPct val="150000"/>
            </a:pP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rozdíly ve tvaru buněk, tvaru a uspořádání </a:t>
            </a:r>
            <a:endParaRPr lang="cs-CZ" altLang="cs-CZ" sz="1600" dirty="0" smtClean="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30000"/>
              </a:spcBef>
              <a:buSzPct val="150000"/>
            </a:pPr>
            <a:r>
              <a:rPr lang="cs-CZ" altLang="cs-CZ" sz="1600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chloroplastů</a:t>
            </a: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paramylonových</a:t>
            </a: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zrn</a:t>
            </a:r>
          </a:p>
        </p:txBody>
      </p:sp>
    </p:spTree>
    <p:extLst>
      <p:ext uri="{BB962C8B-B14F-4D97-AF65-F5344CB8AC3E}">
        <p14:creationId xmlns:p14="http://schemas.microsoft.com/office/powerpoint/2010/main" xmlns="" val="314201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136525" y="333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62470" name="TextovéPole 5"/>
          <p:cNvSpPr txBox="1">
            <a:spLocks noChangeArrowheads="1"/>
          </p:cNvSpPr>
          <p:nvPr/>
        </p:nvSpPr>
        <p:spPr bwMode="auto">
          <a:xfrm>
            <a:off x="2814221" y="2386534"/>
            <a:ext cx="6156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sz="2000" dirty="0">
                <a:solidFill>
                  <a:schemeClr val="bg1"/>
                </a:solidFill>
              </a:rPr>
              <a:t>vegetativní zmenšovací </a:t>
            </a:r>
            <a:r>
              <a:rPr lang="cs-CZ" altLang="cs-CZ" sz="2000" dirty="0" smtClean="0">
                <a:solidFill>
                  <a:schemeClr val="bg1"/>
                </a:solidFill>
              </a:rPr>
              <a:t>cyklus – po dosažení kriticky malé velikosti – pohlavní proces nebo smrt</a:t>
            </a:r>
            <a:endParaRPr lang="cs-CZ" altLang="cs-CZ" sz="2000" dirty="0">
              <a:solidFill>
                <a:schemeClr val="bg1"/>
              </a:solidFill>
            </a:endParaRPr>
          </a:p>
        </p:txBody>
      </p:sp>
      <p:pic>
        <p:nvPicPr>
          <p:cNvPr id="62473" name="Picture 9" descr="http://craticula.ncl.ac.uk/EADiatomKey/images/cox_nav.rein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1" y="453537"/>
            <a:ext cx="55816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525" y="3094420"/>
            <a:ext cx="27336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5" name="TextovéPole 10"/>
          <p:cNvSpPr txBox="1">
            <a:spLocks noChangeArrowheads="1"/>
          </p:cNvSpPr>
          <p:nvPr/>
        </p:nvSpPr>
        <p:spPr bwMode="auto">
          <a:xfrm>
            <a:off x="5968952" y="1128224"/>
            <a:ext cx="1320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i="1" dirty="0" err="1">
                <a:solidFill>
                  <a:schemeClr val="bg1"/>
                </a:solidFill>
              </a:rPr>
              <a:t>Navicula</a:t>
            </a:r>
            <a:endParaRPr lang="cs-CZ" altLang="cs-CZ" i="1" dirty="0">
              <a:solidFill>
                <a:schemeClr val="bg1"/>
              </a:solidFill>
            </a:endParaRPr>
          </a:p>
        </p:txBody>
      </p:sp>
      <p:sp>
        <p:nvSpPr>
          <p:cNvPr id="62476" name="TextovéPole 11"/>
          <p:cNvSpPr txBox="1">
            <a:spLocks noChangeArrowheads="1"/>
          </p:cNvSpPr>
          <p:nvPr/>
        </p:nvSpPr>
        <p:spPr bwMode="auto">
          <a:xfrm>
            <a:off x="3275856" y="4509120"/>
            <a:ext cx="2076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i="1" dirty="0" err="1">
                <a:solidFill>
                  <a:schemeClr val="bg1"/>
                </a:solidFill>
              </a:rPr>
              <a:t>Gomphonema</a:t>
            </a:r>
            <a:endParaRPr lang="cs-CZ" altLang="cs-CZ" i="1" dirty="0">
              <a:solidFill>
                <a:schemeClr val="bg1"/>
              </a:solidFill>
            </a:endParaRP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7308304" y="6635470"/>
            <a:ext cx="144016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9811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555776" y="44624"/>
            <a:ext cx="3960366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dirty="0" smtClean="0">
                <a:solidFill>
                  <a:schemeClr val="bg1"/>
                </a:solidFill>
                <a:latin typeface="Comic Sans MS" pitchFamily="66" charset="0"/>
              </a:rPr>
              <a:t>Rozsivky </a:t>
            </a:r>
            <a:r>
              <a:rPr lang="cs-CZ" sz="3200" dirty="0">
                <a:solidFill>
                  <a:schemeClr val="bg1"/>
                </a:solidFill>
                <a:latin typeface="Comic Sans MS" pitchFamily="66" charset="0"/>
              </a:rPr>
              <a:t>– v</a:t>
            </a:r>
            <a:r>
              <a:rPr lang="cs-CZ" sz="3200" dirty="0" smtClean="0">
                <a:solidFill>
                  <a:schemeClr val="bg1"/>
                </a:solidFill>
                <a:latin typeface="Comic Sans MS" pitchFamily="66" charset="0"/>
              </a:rPr>
              <a:t>ýskyt</a:t>
            </a:r>
            <a:endParaRPr lang="cs-CZ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0" y="620688"/>
            <a:ext cx="9144000" cy="484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3538" indent="-363538">
              <a:spcAft>
                <a:spcPct val="25000"/>
              </a:spcAft>
              <a:buSzPct val="120000"/>
              <a:buFont typeface="Wingdings" pitchFamily="2" charset="2"/>
              <a:buChar char="§"/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v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 podstatě všude – zřejmě nejpočetnější skupina řas</a:t>
            </a:r>
          </a:p>
          <a:p>
            <a:pPr>
              <a:spcAft>
                <a:spcPct val="25000"/>
              </a:spcAft>
              <a:buSzPct val="120000"/>
            </a:pPr>
            <a:endParaRPr lang="cs-CZ" sz="20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342900" indent="-342900">
              <a:spcAft>
                <a:spcPct val="25000"/>
              </a:spcAft>
              <a:buSzPct val="120000"/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n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utnost pohlavního procesu a pomalý pohyb – důsledky pro rozšíření</a:t>
            </a:r>
          </a:p>
          <a:p>
            <a:pPr>
              <a:spcAft>
                <a:spcPct val="25000"/>
              </a:spcAft>
              <a:buSzPct val="120000"/>
            </a:pPr>
            <a:endParaRPr lang="cs-CZ" sz="20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363538" indent="-363538">
              <a:spcAft>
                <a:spcPct val="25000"/>
              </a:spcAft>
              <a:buSzPct val="120000"/>
              <a:buFont typeface="Wingdings" pitchFamily="2" charset="2"/>
              <a:buChar char="§"/>
            </a:pP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moře 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i 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sladké vody, půda, </a:t>
            </a:r>
            <a:r>
              <a:rPr lang="cs-CZ" sz="2000" dirty="0" err="1" smtClean="0">
                <a:solidFill>
                  <a:schemeClr val="bg1"/>
                </a:solidFill>
                <a:latin typeface="Comic Sans MS" pitchFamily="66" charset="0"/>
              </a:rPr>
              <a:t>aeroplankton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, atd.</a:t>
            </a:r>
          </a:p>
          <a:p>
            <a:pPr>
              <a:spcAft>
                <a:spcPct val="25000"/>
              </a:spcAft>
              <a:buSzPct val="120000"/>
            </a:pPr>
            <a:endParaRPr lang="cs-CZ" sz="20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363538" indent="-363538">
              <a:spcAft>
                <a:spcPct val="25000"/>
              </a:spcAft>
              <a:buSzPct val="120000"/>
              <a:buFont typeface="Wingdings" pitchFamily="2" charset="2"/>
              <a:buChar char="§"/>
            </a:pP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centrické – hlavně planktonní (2 maxima ve sladkých vodách)</a:t>
            </a:r>
          </a:p>
          <a:p>
            <a:pPr>
              <a:spcAft>
                <a:spcPct val="25000"/>
              </a:spcAft>
              <a:buSzPct val="120000"/>
            </a:pPr>
            <a:endParaRPr lang="cs-CZ" sz="20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363538" indent="-363538">
              <a:spcAft>
                <a:spcPct val="25000"/>
              </a:spcAft>
              <a:buSzPct val="120000"/>
              <a:buFont typeface="Wingdings" pitchFamily="2" charset="2"/>
              <a:buChar char="§"/>
            </a:pPr>
            <a:r>
              <a:rPr lang="cs-CZ" sz="2000" dirty="0" err="1">
                <a:solidFill>
                  <a:schemeClr val="bg1"/>
                </a:solidFill>
                <a:latin typeface="Comic Sans MS" pitchFamily="66" charset="0"/>
              </a:rPr>
              <a:t>p</a:t>
            </a:r>
            <a:r>
              <a:rPr lang="cs-CZ" sz="2000" dirty="0" err="1" smtClean="0">
                <a:solidFill>
                  <a:schemeClr val="bg1"/>
                </a:solidFill>
                <a:latin typeface="Comic Sans MS" pitchFamily="66" charset="0"/>
              </a:rPr>
              <a:t>enátní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 – spíše bentos – perifyton, </a:t>
            </a:r>
            <a:r>
              <a:rPr lang="cs-CZ" sz="2000" dirty="0" err="1" smtClean="0">
                <a:solidFill>
                  <a:schemeClr val="bg1"/>
                </a:solidFill>
                <a:latin typeface="Comic Sans MS" pitchFamily="66" charset="0"/>
              </a:rPr>
              <a:t>epipelon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cs-CZ" sz="2000" dirty="0">
                <a:solidFill>
                  <a:schemeClr val="bg1"/>
                </a:solidFill>
                <a:latin typeface="Comic Sans MS" pitchFamily="66" charset="0"/>
              </a:rPr>
            </a:br>
            <a:endParaRPr lang="cs-CZ" sz="20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363538" indent="-363538">
              <a:spcAft>
                <a:spcPct val="25000"/>
              </a:spcAft>
              <a:buSzPct val="120000"/>
              <a:buFont typeface="Wingdings" pitchFamily="2" charset="2"/>
              <a:buChar char="§"/>
            </a:pP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rozvoj 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rozsivek zcela závisí na obsahu rozpustných forem 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SiO</a:t>
            </a:r>
            <a:r>
              <a:rPr lang="cs-CZ" sz="2000" baseline="-25000" dirty="0" smtClean="0">
                <a:solidFill>
                  <a:schemeClr val="bg1"/>
                </a:solidFill>
                <a:latin typeface="Comic Sans MS" pitchFamily="66" charset="0"/>
              </a:rPr>
              <a:t>2 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v prostředí </a:t>
            </a:r>
            <a:r>
              <a:rPr lang="cs-CZ" dirty="0" smtClean="0">
                <a:solidFill>
                  <a:srgbClr val="FFFF99"/>
                </a:solidFill>
                <a:latin typeface="Comic Sans MS" pitchFamily="66" charset="0"/>
              </a:rPr>
              <a:t/>
            </a:r>
            <a:br>
              <a:rPr lang="cs-CZ" dirty="0" smtClean="0">
                <a:solidFill>
                  <a:srgbClr val="FFFF99"/>
                </a:solidFill>
                <a:latin typeface="Comic Sans MS" pitchFamily="66" charset="0"/>
              </a:rPr>
            </a:br>
            <a:endParaRPr lang="cs-CZ" dirty="0">
              <a:solidFill>
                <a:srgbClr val="FFFF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483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699792" y="185267"/>
            <a:ext cx="3600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dirty="0" smtClean="0">
                <a:solidFill>
                  <a:schemeClr val="bg1"/>
                </a:solidFill>
                <a:latin typeface="Comic Sans MS" pitchFamily="66" charset="0"/>
              </a:rPr>
              <a:t>Význam rozsivek</a:t>
            </a:r>
            <a:endParaRPr lang="cs-CZ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23850" y="908720"/>
            <a:ext cx="8424863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1938" indent="-261938">
              <a:spcAft>
                <a:spcPct val="30000"/>
              </a:spcAft>
              <a:buSzPct val="120000"/>
              <a:buFont typeface="Wingdings" pitchFamily="2" charset="2"/>
              <a:buChar char="§"/>
            </a:pP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cca 25 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% celkové biomasy rostlin 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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 významní primární 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producenti</a:t>
            </a:r>
          </a:p>
          <a:p>
            <a:pPr>
              <a:spcAft>
                <a:spcPct val="30000"/>
              </a:spcAft>
              <a:buSzPct val="120000"/>
            </a:pP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61938" indent="-261938">
              <a:spcAft>
                <a:spcPct val="30000"/>
              </a:spcAft>
              <a:buSzPct val="120000"/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r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opa</a:t>
            </a:r>
          </a:p>
          <a:p>
            <a:pPr>
              <a:spcAft>
                <a:spcPct val="30000"/>
              </a:spcAft>
              <a:buSzPct val="120000"/>
            </a:pP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61938" indent="-261938">
              <a:spcAft>
                <a:spcPct val="30000"/>
              </a:spcAft>
              <a:buSzPct val="120000"/>
              <a:buFont typeface="Wingdings" pitchFamily="2" charset="2"/>
              <a:buChar char="§"/>
            </a:pP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diatomit</a:t>
            </a:r>
            <a:endParaRPr lang="cs-CZ" u="sng" dirty="0">
              <a:solidFill>
                <a:schemeClr val="bg1"/>
              </a:solidFill>
              <a:latin typeface="Comic Sans MS" pitchFamily="66" charset="0"/>
            </a:endParaRPr>
          </a:p>
          <a:p>
            <a:pPr marL="261938" indent="-261938">
              <a:spcAft>
                <a:spcPct val="30000"/>
              </a:spcAft>
              <a:buSzPct val="120000"/>
              <a:buFont typeface="Wingdings" pitchFamily="2" charset="2"/>
              <a:buChar char="§"/>
            </a:pP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61938" indent="-261938">
              <a:spcAft>
                <a:spcPct val="30000"/>
              </a:spcAft>
              <a:buSzPct val="120000"/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n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anotechnologie</a:t>
            </a:r>
          </a:p>
          <a:p>
            <a:pPr marL="261938" indent="-261938">
              <a:spcAft>
                <a:spcPct val="30000"/>
              </a:spcAft>
              <a:buSzPct val="120000"/>
              <a:buFont typeface="Wingdings" pitchFamily="2" charset="2"/>
              <a:buChar char="§"/>
            </a:pP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61938" indent="-261938">
              <a:spcAft>
                <a:spcPct val="30000"/>
              </a:spcAft>
              <a:buSzPct val="120000"/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vodohospodářství 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– bioindikátory</a:t>
            </a:r>
          </a:p>
          <a:p>
            <a:pPr marL="261938" indent="-261938">
              <a:spcAft>
                <a:spcPct val="30000"/>
              </a:spcAft>
              <a:buSzPct val="120000"/>
              <a:buFont typeface="Wingdings" pitchFamily="2" charset="2"/>
              <a:buChar char="§"/>
            </a:pP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61938" indent="-261938">
              <a:spcAft>
                <a:spcPct val="30000"/>
              </a:spcAft>
              <a:buSzPct val="120000"/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d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iskuse ohledně globální diverzity</a:t>
            </a: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799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95288" y="-27384"/>
            <a:ext cx="7200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>
                <a:solidFill>
                  <a:schemeClr val="bg1"/>
                </a:solidFill>
                <a:latin typeface="Comic Sans MS" pitchFamily="66" charset="0"/>
              </a:rPr>
              <a:t>d</a:t>
            </a:r>
            <a:r>
              <a:rPr lang="cs-CZ" b="1" dirty="0" smtClean="0">
                <a:solidFill>
                  <a:schemeClr val="bg1"/>
                </a:solidFill>
                <a:latin typeface="Comic Sans MS" pitchFamily="66" charset="0"/>
              </a:rPr>
              <a:t>iatomit </a:t>
            </a:r>
            <a:r>
              <a:rPr lang="cs-CZ" b="1" dirty="0">
                <a:solidFill>
                  <a:schemeClr val="bg1"/>
                </a:solidFill>
                <a:latin typeface="Comic Sans MS" pitchFamily="66" charset="0"/>
              </a:rPr>
              <a:t>- křemelina</a:t>
            </a: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857875" y="214313"/>
            <a:ext cx="3286125" cy="658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sedimentovaná hornina</a:t>
            </a:r>
          </a:p>
          <a:p>
            <a:pPr>
              <a:spcBef>
                <a:spcPct val="50000"/>
              </a:spcBef>
              <a:defRPr/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vznik sedimentací schránek rozsivek na dně mělkých jezer a moří</a:t>
            </a:r>
          </a:p>
          <a:p>
            <a:pPr>
              <a:spcBef>
                <a:spcPct val="50000"/>
              </a:spcBef>
              <a:defRPr/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u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 nás – </a:t>
            </a:r>
            <a:r>
              <a:rPr lang="cs-CZ" sz="2000" dirty="0" err="1" smtClean="0">
                <a:solidFill>
                  <a:schemeClr val="bg1"/>
                </a:solidFill>
                <a:latin typeface="Comic Sans MS" pitchFamily="66" charset="0"/>
              </a:rPr>
              <a:t>težba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 + </a:t>
            </a:r>
            <a:r>
              <a:rPr lang="cs-CZ" sz="2000" dirty="0" err="1" smtClean="0">
                <a:solidFill>
                  <a:schemeClr val="bg1"/>
                </a:solidFill>
                <a:latin typeface="Comic Sans MS" pitchFamily="66" charset="0"/>
              </a:rPr>
              <a:t>Soos</a:t>
            </a:r>
            <a:endParaRPr lang="cs-CZ" sz="2000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defRPr/>
            </a:pPr>
            <a:endParaRPr lang="cs-CZ" sz="2000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cs-CZ" b="1" dirty="0">
                <a:solidFill>
                  <a:schemeClr val="bg1"/>
                </a:solidFill>
                <a:latin typeface="Comic Sans MS" pitchFamily="66" charset="0"/>
              </a:rPr>
              <a:t>v</a:t>
            </a:r>
            <a:r>
              <a:rPr lang="cs-CZ" b="1" dirty="0" smtClean="0">
                <a:solidFill>
                  <a:schemeClr val="bg1"/>
                </a:solidFill>
                <a:latin typeface="Comic Sans MS" pitchFamily="66" charset="0"/>
              </a:rPr>
              <a:t>yužití:</a:t>
            </a:r>
          </a:p>
          <a:p>
            <a:pPr>
              <a:spcBef>
                <a:spcPct val="50000"/>
              </a:spcBef>
              <a:defRPr/>
            </a:pPr>
            <a:endParaRPr lang="cs-CZ" b="1" dirty="0">
              <a:solidFill>
                <a:schemeClr val="bg1"/>
              </a:solidFill>
              <a:latin typeface="Comic Sans MS" pitchFamily="66" charset="0"/>
            </a:endParaRPr>
          </a:p>
          <a:p>
            <a:pPr marL="177800" indent="-17780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dynamit</a:t>
            </a:r>
            <a:endParaRPr lang="cs-CZ" sz="2000" dirty="0">
              <a:solidFill>
                <a:schemeClr val="bg1"/>
              </a:solidFill>
              <a:latin typeface="Comic Sans MS" pitchFamily="66" charset="0"/>
            </a:endParaRPr>
          </a:p>
          <a:p>
            <a:pPr marL="177800" indent="-17780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filtrační látka (</a:t>
            </a:r>
            <a:r>
              <a:rPr lang="cs-CZ" sz="2000" dirty="0" err="1">
                <a:solidFill>
                  <a:schemeClr val="bg1"/>
                </a:solidFill>
                <a:latin typeface="Comic Sans MS" pitchFamily="66" charset="0"/>
              </a:rPr>
              <a:t>Celite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)</a:t>
            </a:r>
          </a:p>
          <a:p>
            <a:pPr marL="177800" indent="-17780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abrazivum</a:t>
            </a:r>
            <a:endParaRPr lang="cs-CZ" sz="2000" dirty="0">
              <a:solidFill>
                <a:schemeClr val="bg1"/>
              </a:solidFill>
              <a:latin typeface="Comic Sans MS" pitchFamily="66" charset="0"/>
            </a:endParaRPr>
          </a:p>
          <a:p>
            <a:pPr marL="177800" indent="-17780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insekticid (</a:t>
            </a:r>
            <a:r>
              <a:rPr lang="cs-CZ" sz="2000" dirty="0" err="1">
                <a:solidFill>
                  <a:schemeClr val="bg1"/>
                </a:solidFill>
                <a:latin typeface="Comic Sans MS" pitchFamily="66" charset="0"/>
              </a:rPr>
              <a:t>absorbce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 lipidů z </a:t>
            </a:r>
            <a:r>
              <a:rPr lang="cs-CZ" sz="2000" dirty="0" err="1">
                <a:solidFill>
                  <a:schemeClr val="bg1"/>
                </a:solidFill>
                <a:latin typeface="Comic Sans MS" pitchFamily="66" charset="0"/>
              </a:rPr>
              <a:t>exoskeletu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 hmyzu)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hydroponie</a:t>
            </a:r>
          </a:p>
          <a:p>
            <a:pPr>
              <a:spcBef>
                <a:spcPts val="0"/>
              </a:spcBef>
              <a:defRPr/>
            </a:pPr>
            <a:endParaRPr lang="cs-CZ" sz="2000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spcBef>
                <a:spcPts val="0"/>
              </a:spcBef>
              <a:defRPr/>
            </a:pPr>
            <a:endParaRPr lang="cs-CZ" sz="20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paleontologie</a:t>
            </a:r>
            <a:endParaRPr lang="cs-CZ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4653136"/>
            <a:ext cx="2494483" cy="208970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18383"/>
            <a:ext cx="1979712" cy="2639616"/>
          </a:xfrm>
          <a:prstGeom prst="rect">
            <a:avLst/>
          </a:prstGeom>
        </p:spPr>
      </p:pic>
      <p:pic>
        <p:nvPicPr>
          <p:cNvPr id="50180" name="Picture 4" descr="diatomit 2 40x D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64460"/>
            <a:ext cx="3904935" cy="40787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0622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609272" y="231031"/>
            <a:ext cx="527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Rozsivky jako bioindikátory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11560" y="1124744"/>
            <a:ext cx="63367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s</a:t>
            </a:r>
            <a:r>
              <a:rPr lang="cs-CZ" sz="2000" dirty="0" smtClean="0">
                <a:solidFill>
                  <a:schemeClr val="bg1"/>
                </a:solidFill>
              </a:rPr>
              <a:t>pecifické ekologické nároky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k</a:t>
            </a:r>
            <a:r>
              <a:rPr lang="cs-CZ" sz="2000" dirty="0" smtClean="0">
                <a:solidFill>
                  <a:schemeClr val="bg1"/>
                </a:solidFill>
              </a:rPr>
              <a:t>rátké ŽC – rychlá reakce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paleoekologie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693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58775" y="188913"/>
            <a:ext cx="29178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i="1" dirty="0" err="1" smtClean="0">
                <a:solidFill>
                  <a:schemeClr val="bg1"/>
                </a:solidFill>
                <a:latin typeface="Comic Sans MS" pitchFamily="66" charset="0"/>
              </a:rPr>
              <a:t>Cyclotella</a:t>
            </a:r>
            <a:endParaRPr lang="cs-CZ" sz="3200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1205" name="Picture 6" descr="Stephanodiscus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765175"/>
            <a:ext cx="3341687" cy="28940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1206" name="Text Box 8"/>
          <p:cNvSpPr txBox="1">
            <a:spLocks noChangeArrowheads="1"/>
          </p:cNvSpPr>
          <p:nvPr/>
        </p:nvSpPr>
        <p:spPr bwMode="auto">
          <a:xfrm>
            <a:off x="5721350" y="152400"/>
            <a:ext cx="34226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i="1" dirty="0" err="1">
                <a:solidFill>
                  <a:schemeClr val="bg1"/>
                </a:solidFill>
                <a:latin typeface="Comic Sans MS" pitchFamily="66" charset="0"/>
              </a:rPr>
              <a:t>Stephanodiscus</a:t>
            </a:r>
            <a:endParaRPr lang="cs-CZ" sz="3200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1207" name="Picture 9" descr="Stephanodiscus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524000"/>
            <a:ext cx="2638425" cy="381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1208" name="Text Box 10"/>
          <p:cNvSpPr txBox="1">
            <a:spLocks noChangeArrowheads="1"/>
          </p:cNvSpPr>
          <p:nvPr/>
        </p:nvSpPr>
        <p:spPr bwMode="auto">
          <a:xfrm>
            <a:off x="3635375" y="836613"/>
            <a:ext cx="165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dirty="0">
                <a:solidFill>
                  <a:schemeClr val="bg1"/>
                </a:solidFill>
                <a:latin typeface="Comic Sans MS" pitchFamily="66" charset="0"/>
              </a:rPr>
              <a:t>pohled </a:t>
            </a:r>
            <a:r>
              <a:rPr lang="cs-CZ" sz="1800" dirty="0" err="1">
                <a:solidFill>
                  <a:schemeClr val="bg1"/>
                </a:solidFill>
                <a:latin typeface="Comic Sans MS" pitchFamily="66" charset="0"/>
              </a:rPr>
              <a:t>valvární</a:t>
            </a:r>
            <a:endParaRPr lang="cs-CZ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1209" name="Text Box 11"/>
          <p:cNvSpPr txBox="1">
            <a:spLocks noChangeArrowheads="1"/>
          </p:cNvSpPr>
          <p:nvPr/>
        </p:nvSpPr>
        <p:spPr bwMode="auto">
          <a:xfrm>
            <a:off x="3851275" y="5589588"/>
            <a:ext cx="165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dirty="0">
                <a:solidFill>
                  <a:schemeClr val="bg1"/>
                </a:solidFill>
                <a:latin typeface="Comic Sans MS" pitchFamily="66" charset="0"/>
              </a:rPr>
              <a:t>pohled pleurální</a:t>
            </a:r>
          </a:p>
        </p:txBody>
      </p:sp>
      <p:sp>
        <p:nvSpPr>
          <p:cNvPr id="51210" name="Line 12"/>
          <p:cNvSpPr>
            <a:spLocks noChangeShapeType="1"/>
          </p:cNvSpPr>
          <p:nvPr/>
        </p:nvSpPr>
        <p:spPr bwMode="auto">
          <a:xfrm flipV="1">
            <a:off x="5148263" y="5229225"/>
            <a:ext cx="0" cy="86360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1211" name="Line 13"/>
          <p:cNvSpPr>
            <a:spLocks noChangeShapeType="1"/>
          </p:cNvSpPr>
          <p:nvPr/>
        </p:nvSpPr>
        <p:spPr bwMode="auto">
          <a:xfrm>
            <a:off x="4859338" y="981075"/>
            <a:ext cx="0" cy="64770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1212" name="Text Box 14"/>
          <p:cNvSpPr txBox="1">
            <a:spLocks noChangeArrowheads="1"/>
          </p:cNvSpPr>
          <p:nvPr/>
        </p:nvSpPr>
        <p:spPr bwMode="auto">
          <a:xfrm>
            <a:off x="3200400" y="79797"/>
            <a:ext cx="3048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c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entrické rozsivky</a:t>
            </a:r>
            <a:endParaRPr lang="cs-CZ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1213" name="Obrázek 14" descr="Stephanodiscu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3677047"/>
            <a:ext cx="3368675" cy="294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5" name="TextovéPole 16"/>
          <p:cNvSpPr txBox="1">
            <a:spLocks noChangeArrowheads="1"/>
          </p:cNvSpPr>
          <p:nvPr/>
        </p:nvSpPr>
        <p:spPr bwMode="auto">
          <a:xfrm>
            <a:off x="214313" y="2786063"/>
            <a:ext cx="2143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>
                <a:solidFill>
                  <a:schemeClr val="bg1"/>
                </a:solidFill>
                <a:latin typeface="Arial Narrow" pitchFamily="34" charset="0"/>
              </a:rPr>
              <a:t>Foto K.J.Erindringer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52736"/>
            <a:ext cx="2764944" cy="245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3784962"/>
            <a:ext cx="2745824" cy="28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44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58775" y="188913"/>
            <a:ext cx="29178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i="1" dirty="0" err="1">
                <a:solidFill>
                  <a:schemeClr val="bg1"/>
                </a:solidFill>
                <a:latin typeface="Comic Sans MS" pitchFamily="66" charset="0"/>
              </a:rPr>
              <a:t>Melosira</a:t>
            </a:r>
            <a:endParaRPr lang="cs-CZ" sz="3200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227763" y="188913"/>
            <a:ext cx="25923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i="1" dirty="0" err="1">
                <a:solidFill>
                  <a:schemeClr val="bg1"/>
                </a:solidFill>
                <a:latin typeface="Comic Sans MS" pitchFamily="66" charset="0"/>
              </a:rPr>
              <a:t>Aulacoseira</a:t>
            </a:r>
            <a:endParaRPr lang="cs-CZ" sz="3200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2229" name="Picture 5" descr="Melosira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14375"/>
            <a:ext cx="3071812" cy="2293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2230" name="Picture 7" descr="Aulacosei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7188" y="2421160"/>
            <a:ext cx="1169308" cy="4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Text Box 8"/>
          <p:cNvSpPr txBox="1">
            <a:spLocks noChangeArrowheads="1"/>
          </p:cNvSpPr>
          <p:nvPr/>
        </p:nvSpPr>
        <p:spPr bwMode="auto">
          <a:xfrm>
            <a:off x="4067944" y="614849"/>
            <a:ext cx="1800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v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láknité kolonie</a:t>
            </a:r>
          </a:p>
        </p:txBody>
      </p:sp>
      <p:pic>
        <p:nvPicPr>
          <p:cNvPr id="52233" name="Obrázek 9" descr="Melosira varian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3286125"/>
            <a:ext cx="38782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4" name="TextovéPole 10"/>
          <p:cNvSpPr txBox="1">
            <a:spLocks noChangeArrowheads="1"/>
          </p:cNvSpPr>
          <p:nvPr/>
        </p:nvSpPr>
        <p:spPr bwMode="auto">
          <a:xfrm>
            <a:off x="785813" y="4929188"/>
            <a:ext cx="2857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i="1">
                <a:latin typeface="Comic Sans MS" pitchFamily="66" charset="0"/>
              </a:rPr>
              <a:t>Melosira varians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2070669"/>
            <a:ext cx="3420157" cy="4670699"/>
          </a:xfrm>
          <a:prstGeom prst="rect">
            <a:avLst/>
          </a:prstGeom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179763" y="44624"/>
            <a:ext cx="3048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c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entrické rozsivky</a:t>
            </a:r>
            <a:endParaRPr lang="cs-CZ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110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323850" y="188913"/>
            <a:ext cx="2613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i="1" dirty="0" err="1" smtClean="0">
                <a:solidFill>
                  <a:schemeClr val="bg1"/>
                </a:solidFill>
                <a:latin typeface="Comic Sans MS" pitchFamily="66" charset="0"/>
              </a:rPr>
              <a:t>Asterionella</a:t>
            </a:r>
            <a:endParaRPr lang="cs-CZ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4280" name="Obrázek 10" descr="Asterionella_formosa www2.planktonforum.eu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928688"/>
            <a:ext cx="3500438" cy="2597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4281" name="TextovéPole 11"/>
          <p:cNvSpPr txBox="1">
            <a:spLocks noChangeArrowheads="1"/>
          </p:cNvSpPr>
          <p:nvPr/>
        </p:nvSpPr>
        <p:spPr bwMode="auto">
          <a:xfrm>
            <a:off x="142875" y="3571875"/>
            <a:ext cx="3571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>
                <a:solidFill>
                  <a:schemeClr val="bg1"/>
                </a:solidFill>
                <a:latin typeface="Arial Narrow" pitchFamily="34" charset="0"/>
              </a:rPr>
              <a:t>www.planktonforum.eu</a:t>
            </a:r>
          </a:p>
        </p:txBody>
      </p:sp>
      <p:sp>
        <p:nvSpPr>
          <p:cNvPr id="54282" name="TextovéPole 12"/>
          <p:cNvSpPr txBox="1">
            <a:spLocks noChangeArrowheads="1"/>
          </p:cNvSpPr>
          <p:nvPr/>
        </p:nvSpPr>
        <p:spPr bwMode="auto">
          <a:xfrm>
            <a:off x="214313" y="6581775"/>
            <a:ext cx="3571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>
                <a:solidFill>
                  <a:schemeClr val="bg1"/>
                </a:solidFill>
                <a:latin typeface="Arial Narrow" pitchFamily="34" charset="0"/>
              </a:rPr>
              <a:t>www.ocens.cat</a:t>
            </a:r>
          </a:p>
        </p:txBody>
      </p:sp>
      <p:pic>
        <p:nvPicPr>
          <p:cNvPr id="54283" name="Obrázek 13" descr="ASTEFORM3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000500"/>
            <a:ext cx="2722562" cy="2574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52852"/>
            <a:ext cx="3608039" cy="246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914440"/>
            <a:ext cx="4963074" cy="3306648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559375" y="188640"/>
            <a:ext cx="2613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i="1" dirty="0" err="1" smtClean="0">
                <a:solidFill>
                  <a:schemeClr val="bg1"/>
                </a:solidFill>
                <a:latin typeface="Comic Sans MS" pitchFamily="66" charset="0"/>
              </a:rPr>
              <a:t>Fragilaria</a:t>
            </a:r>
            <a:endParaRPr lang="cs-CZ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059832" y="44624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k</a:t>
            </a:r>
            <a:r>
              <a:rPr lang="cs-CZ" sz="2000" dirty="0" smtClean="0">
                <a:solidFill>
                  <a:schemeClr val="bg1"/>
                </a:solidFill>
              </a:rPr>
              <a:t>oloniální planktonní rozsivky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132719" y="4437112"/>
            <a:ext cx="1386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r</a:t>
            </a:r>
            <a:r>
              <a:rPr lang="cs-CZ" sz="2000" dirty="0" err="1" smtClean="0">
                <a:solidFill>
                  <a:schemeClr val="bg1"/>
                </a:solidFill>
              </a:rPr>
              <a:t>aphe</a:t>
            </a:r>
            <a:r>
              <a:rPr lang="cs-CZ" sz="2000" dirty="0" smtClean="0">
                <a:solidFill>
                  <a:schemeClr val="bg1"/>
                </a:solidFill>
              </a:rPr>
              <a:t> chybí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229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82" y="44624"/>
            <a:ext cx="4141298" cy="276949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682773"/>
            <a:ext cx="8262190" cy="416765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28036"/>
            <a:ext cx="2520280" cy="296891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499992" y="539969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err="1" smtClean="0">
                <a:solidFill>
                  <a:schemeClr val="bg1"/>
                </a:solidFill>
              </a:rPr>
              <a:t>Navicula</a:t>
            </a:r>
            <a:endParaRPr lang="cs-CZ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825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unot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8" y="928688"/>
            <a:ext cx="3554412" cy="26495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" name="Picture 8" descr="eunotia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650" y="908050"/>
            <a:ext cx="1116013" cy="26638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" name="Obrázek 9" descr="EunotiaSE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714750"/>
            <a:ext cx="3929062" cy="27384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11" descr="diatomit 4 40x D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1" y="981075"/>
            <a:ext cx="1626790" cy="57602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4" descr="Pinullaria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1025525"/>
            <a:ext cx="1327150" cy="5832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929313" y="41251"/>
            <a:ext cx="29178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i="1" dirty="0" err="1">
                <a:solidFill>
                  <a:schemeClr val="bg1"/>
                </a:solidFill>
                <a:latin typeface="Comic Sans MS" pitchFamily="66" charset="0"/>
              </a:rPr>
              <a:t>Eunotia</a:t>
            </a:r>
            <a:endParaRPr lang="cs-CZ" sz="3200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14375" y="41251"/>
            <a:ext cx="29178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i="1" dirty="0" err="1">
                <a:solidFill>
                  <a:schemeClr val="bg1"/>
                </a:solidFill>
                <a:latin typeface="Comic Sans MS" pitchFamily="66" charset="0"/>
              </a:rPr>
              <a:t>Pinnularia</a:t>
            </a:r>
            <a:endParaRPr lang="cs-CZ" sz="3200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707904" y="188640"/>
            <a:ext cx="1397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rašeliniště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27584" y="54868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solidFill>
                  <a:schemeClr val="bg1"/>
                </a:solidFill>
              </a:rPr>
              <a:t>š</a:t>
            </a:r>
            <a:r>
              <a:rPr lang="cs-CZ" sz="1800" dirty="0" smtClean="0">
                <a:solidFill>
                  <a:schemeClr val="bg1"/>
                </a:solidFill>
              </a:rPr>
              <a:t>těrbinové </a:t>
            </a:r>
            <a:r>
              <a:rPr lang="cs-CZ" sz="1800" dirty="0" err="1" smtClean="0">
                <a:solidFill>
                  <a:schemeClr val="bg1"/>
                </a:solidFill>
              </a:rPr>
              <a:t>raphe</a:t>
            </a:r>
            <a:endParaRPr lang="cs-CZ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639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4187124"/>
            <a:ext cx="3240360" cy="253288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116632"/>
            <a:ext cx="5484129" cy="403244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23528" y="52919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solidFill>
                  <a:schemeClr val="bg1"/>
                </a:solidFill>
              </a:rPr>
              <a:t>Euglena</a:t>
            </a:r>
            <a:r>
              <a:rPr lang="cs-CZ" i="1" dirty="0" smtClean="0">
                <a:solidFill>
                  <a:schemeClr val="bg1"/>
                </a:solidFill>
              </a:rPr>
              <a:t> </a:t>
            </a:r>
            <a:r>
              <a:rPr lang="cs-CZ" i="1" dirty="0" err="1" smtClean="0">
                <a:solidFill>
                  <a:schemeClr val="bg1"/>
                </a:solidFill>
              </a:rPr>
              <a:t>sanguinea</a:t>
            </a:r>
            <a:endParaRPr lang="cs-C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013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65340" y="61118"/>
            <a:ext cx="29178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i="1" dirty="0" err="1">
                <a:solidFill>
                  <a:schemeClr val="bg1"/>
                </a:solidFill>
                <a:latin typeface="Comic Sans MS" pitchFamily="66" charset="0"/>
              </a:rPr>
              <a:t>Cymbella</a:t>
            </a:r>
            <a:endParaRPr lang="cs-CZ" sz="3200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3252" name="Picture 4" descr="Cymbella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765175"/>
            <a:ext cx="1412875" cy="59499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3253" name="Text Box 9"/>
          <p:cNvSpPr txBox="1">
            <a:spLocks noChangeArrowheads="1"/>
          </p:cNvSpPr>
          <p:nvPr/>
        </p:nvSpPr>
        <p:spPr bwMode="auto">
          <a:xfrm>
            <a:off x="3149352" y="152400"/>
            <a:ext cx="45189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a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symetrická </a:t>
            </a:r>
            <a:r>
              <a:rPr lang="cs-CZ" sz="2000" dirty="0" err="1" smtClean="0">
                <a:solidFill>
                  <a:schemeClr val="bg1"/>
                </a:solidFill>
                <a:latin typeface="Comic Sans MS" pitchFamily="66" charset="0"/>
              </a:rPr>
              <a:t>penátní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 rozsivka</a:t>
            </a:r>
            <a:endParaRPr lang="cs-CZ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3254" name="Picture 12" descr="Cymbella 2 40x DIC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762000"/>
            <a:ext cx="6934200" cy="25511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3255" name="Obrázek 8" descr="Cymbella proxima westerndiatoms.colorado.edu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8" y="3556000"/>
            <a:ext cx="4786312" cy="3302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3256" name="TextovéPole 9"/>
          <p:cNvSpPr txBox="1">
            <a:spLocks noChangeArrowheads="1"/>
          </p:cNvSpPr>
          <p:nvPr/>
        </p:nvSpPr>
        <p:spPr bwMode="auto">
          <a:xfrm>
            <a:off x="5643563" y="3571875"/>
            <a:ext cx="2357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>
                <a:solidFill>
                  <a:schemeClr val="bg1"/>
                </a:solidFill>
              </a:rPr>
              <a:t>westerndiatoms.colorado.edu</a:t>
            </a:r>
          </a:p>
        </p:txBody>
      </p:sp>
    </p:spTree>
    <p:extLst>
      <p:ext uri="{BB962C8B-B14F-4D97-AF65-F5344CB8AC3E}">
        <p14:creationId xmlns:p14="http://schemas.microsoft.com/office/powerpoint/2010/main" xmlns="" val="396276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1204872"/>
            <a:ext cx="6156176" cy="229613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24944"/>
            <a:ext cx="5619750" cy="25336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4504897"/>
            <a:ext cx="4139952" cy="235310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02"/>
            <a:ext cx="4788024" cy="18480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0510" y="4745970"/>
            <a:ext cx="2873458" cy="205120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724128" y="260648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err="1" smtClean="0">
                <a:solidFill>
                  <a:schemeClr val="bg1"/>
                </a:solidFill>
              </a:rPr>
              <a:t>Gomphonema</a:t>
            </a:r>
            <a:endParaRPr lang="cs-CZ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404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790079" y="401290"/>
            <a:ext cx="29178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i="1" dirty="0" err="1">
                <a:solidFill>
                  <a:schemeClr val="bg1"/>
                </a:solidFill>
                <a:latin typeface="Comic Sans MS" pitchFamily="66" charset="0"/>
              </a:rPr>
              <a:t>Meridion</a:t>
            </a:r>
            <a:endParaRPr lang="cs-CZ" sz="3200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5300" name="Picture 4" descr="Meridion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13" y="928688"/>
            <a:ext cx="1039812" cy="4159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5301" name="Picture 6" descr="Meridion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700213"/>
            <a:ext cx="3992563" cy="46021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5303" name="Picture 10" descr="Meridion 4 40x DIC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908050"/>
            <a:ext cx="2976562" cy="59499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5304" name="TextovéPole 8"/>
          <p:cNvSpPr txBox="1">
            <a:spLocks noChangeArrowheads="1"/>
          </p:cNvSpPr>
          <p:nvPr/>
        </p:nvSpPr>
        <p:spPr bwMode="auto">
          <a:xfrm>
            <a:off x="1714500" y="5786438"/>
            <a:ext cx="2357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pleurální pohled</a:t>
            </a:r>
          </a:p>
        </p:txBody>
      </p:sp>
      <p:sp>
        <p:nvSpPr>
          <p:cNvPr id="55305" name="TextovéPole 9"/>
          <p:cNvSpPr txBox="1">
            <a:spLocks noChangeArrowheads="1"/>
          </p:cNvSpPr>
          <p:nvPr/>
        </p:nvSpPr>
        <p:spPr bwMode="auto">
          <a:xfrm>
            <a:off x="7643813" y="5214938"/>
            <a:ext cx="1285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>
                <a:solidFill>
                  <a:schemeClr val="bg1"/>
                </a:solidFill>
                <a:latin typeface="Arial" charset="0"/>
                <a:cs typeface="Arial" charset="0"/>
              </a:rPr>
              <a:t>valvární pohled</a:t>
            </a:r>
          </a:p>
        </p:txBody>
      </p:sp>
    </p:spTree>
    <p:extLst>
      <p:ext uri="{BB962C8B-B14F-4D97-AF65-F5344CB8AC3E}">
        <p14:creationId xmlns:p14="http://schemas.microsoft.com/office/powerpoint/2010/main" xmlns="" val="83297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0" y="214290"/>
            <a:ext cx="71866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i="1" dirty="0" err="1">
                <a:solidFill>
                  <a:schemeClr val="bg1"/>
                </a:solidFill>
                <a:latin typeface="Comic Sans MS" pitchFamily="66" charset="0"/>
              </a:rPr>
              <a:t>Didymosphaenia</a:t>
            </a:r>
            <a:r>
              <a:rPr lang="cs-CZ" sz="32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s-CZ" sz="3200" i="1" dirty="0" err="1">
                <a:solidFill>
                  <a:schemeClr val="bg1"/>
                </a:solidFill>
                <a:latin typeface="Comic Sans MS" pitchFamily="66" charset="0"/>
              </a:rPr>
              <a:t>geminata</a:t>
            </a:r>
            <a:endParaRPr lang="cs-CZ" sz="3200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2267744" y="1110223"/>
            <a:ext cx="650085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>
              <a:buFont typeface="Arial" charset="0"/>
              <a:buChar char="•"/>
            </a:pP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 invazní – původně severní polokoule </a:t>
            </a:r>
          </a:p>
          <a:p>
            <a:pPr marL="180975" indent="-180975">
              <a:buFont typeface="Arial" charset="0"/>
              <a:buChar char="•"/>
            </a:pPr>
            <a:endParaRPr lang="cs-CZ" sz="2000" dirty="0">
              <a:solidFill>
                <a:schemeClr val="bg1"/>
              </a:solidFill>
              <a:latin typeface="Comic Sans MS" pitchFamily="66" charset="0"/>
            </a:endParaRPr>
          </a:p>
          <a:p>
            <a:pPr marL="180975" indent="-180975">
              <a:buFont typeface="Arial" charset="0"/>
              <a:buChar char="•"/>
            </a:pP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 aktuálně – NZ, jih Jižní Ameriky, atd.</a:t>
            </a:r>
          </a:p>
          <a:p>
            <a:pPr marL="180975" indent="-180975">
              <a:buFont typeface="Arial" charset="0"/>
              <a:buChar char="•"/>
            </a:pPr>
            <a:endParaRPr lang="cs-CZ" sz="2000" dirty="0">
              <a:solidFill>
                <a:schemeClr val="bg1"/>
              </a:solidFill>
              <a:latin typeface="Comic Sans MS" pitchFamily="66" charset="0"/>
            </a:endParaRPr>
          </a:p>
          <a:p>
            <a:pPr marL="180975" indent="-180975">
              <a:buFont typeface="Arial" charset="0"/>
              <a:buChar char="•"/>
            </a:pP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 dlouhé stopky</a:t>
            </a:r>
          </a:p>
          <a:p>
            <a:endParaRPr lang="cs-CZ" sz="20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v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ektor - člověk</a:t>
            </a:r>
          </a:p>
        </p:txBody>
      </p:sp>
      <p:pic>
        <p:nvPicPr>
          <p:cNvPr id="58373" name="Picture 11" descr="Didymosphaenia 1 100x D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790092" y="2853363"/>
            <a:ext cx="5794729" cy="221454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8374" name="TextovéPole 9"/>
          <p:cNvSpPr txBox="1">
            <a:spLocks noChangeArrowheads="1"/>
          </p:cNvSpPr>
          <p:nvPr/>
        </p:nvSpPr>
        <p:spPr bwMode="auto">
          <a:xfrm>
            <a:off x="0" y="6457950"/>
            <a:ext cx="200023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  <a:latin typeface="Arial" charset="0"/>
                <a:cs typeface="Arial" charset="0"/>
              </a:rPr>
              <a:t>valvární</a:t>
            </a:r>
            <a:r>
              <a:rPr lang="cs-CZ" sz="2000" dirty="0">
                <a:solidFill>
                  <a:schemeClr val="bg1"/>
                </a:solidFill>
                <a:latin typeface="Arial" charset="0"/>
                <a:cs typeface="Arial" charset="0"/>
              </a:rPr>
              <a:t> pohled</a:t>
            </a:r>
          </a:p>
        </p:txBody>
      </p:sp>
      <p:pic>
        <p:nvPicPr>
          <p:cNvPr id="58375" name="Obrázek 6" descr="didymo covera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4017488"/>
            <a:ext cx="3258042" cy="284051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8376" name="Obrázek 8" descr="Didymo_signage_on_Waiau_riv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2840" y="4044954"/>
            <a:ext cx="3751160" cy="281304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0582" y="0"/>
            <a:ext cx="2004992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55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600200" cy="228600"/>
          </a:xfrm>
        </p:spPr>
        <p:txBody>
          <a:bodyPr/>
          <a:lstStyle/>
          <a:p>
            <a:pPr eaLnBrk="1" hangingPunct="1"/>
            <a:r>
              <a:rPr lang="cs-CZ" sz="900" smtClean="0">
                <a:solidFill>
                  <a:schemeClr val="tx1"/>
                </a:solidFill>
                <a:latin typeface="Comic Sans MS" pitchFamily="66" charset="0"/>
              </a:rPr>
              <a:t>Phaeophyceae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95288" y="2924175"/>
            <a:ext cx="7921625" cy="14684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cs-CZ" sz="2800" dirty="0">
                <a:latin typeface="Comic Sans MS" pitchFamily="66" charset="0"/>
              </a:rPr>
              <a:t>říše </a:t>
            </a:r>
            <a:r>
              <a:rPr lang="cs-CZ" sz="2800" b="1" dirty="0" smtClean="0">
                <a:latin typeface="Comic Sans MS" pitchFamily="66" charset="0"/>
              </a:rPr>
              <a:t>SAR</a:t>
            </a:r>
            <a:endParaRPr lang="cs-CZ" sz="2800" dirty="0">
              <a:latin typeface="Comic Sans MS" pitchFamily="66" charset="0"/>
            </a:endParaRPr>
          </a:p>
          <a:p>
            <a:pPr>
              <a:spcBef>
                <a:spcPct val="10000"/>
              </a:spcBef>
            </a:pPr>
            <a:r>
              <a:rPr lang="cs-CZ" sz="2800" dirty="0">
                <a:latin typeface="Comic Sans MS" pitchFamily="66" charset="0"/>
              </a:rPr>
              <a:t>oddělení </a:t>
            </a:r>
            <a:r>
              <a:rPr lang="cs-CZ" sz="2800" b="1" dirty="0" err="1">
                <a:latin typeface="Comic Sans MS" pitchFamily="66" charset="0"/>
              </a:rPr>
              <a:t>Heterokontophyta</a:t>
            </a:r>
            <a:r>
              <a:rPr lang="cs-CZ" sz="2800" dirty="0">
                <a:latin typeface="Comic Sans MS" pitchFamily="66" charset="0"/>
              </a:rPr>
              <a:t> </a:t>
            </a:r>
            <a:r>
              <a:rPr lang="cs-CZ" sz="2800" b="1" dirty="0">
                <a:latin typeface="Comic Sans MS" pitchFamily="66" charset="0"/>
              </a:rPr>
              <a:t>(</a:t>
            </a:r>
            <a:r>
              <a:rPr lang="cs-CZ" sz="2800" b="1" dirty="0" err="1">
                <a:latin typeface="Comic Sans MS" pitchFamily="66" charset="0"/>
              </a:rPr>
              <a:t>Chromophyta</a:t>
            </a:r>
            <a:r>
              <a:rPr lang="cs-CZ" sz="2800" b="1" dirty="0">
                <a:latin typeface="Comic Sans MS" pitchFamily="66" charset="0"/>
              </a:rPr>
              <a:t>)</a:t>
            </a:r>
            <a:endParaRPr lang="cs-CZ" sz="2800" dirty="0">
              <a:latin typeface="Comic Sans MS" pitchFamily="66" charset="0"/>
            </a:endParaRPr>
          </a:p>
          <a:p>
            <a:pPr>
              <a:spcBef>
                <a:spcPct val="10000"/>
              </a:spcBef>
            </a:pPr>
            <a:r>
              <a:rPr lang="cs-CZ" sz="2800" dirty="0">
                <a:latin typeface="Comic Sans MS" pitchFamily="66" charset="0"/>
              </a:rPr>
              <a:t>třída </a:t>
            </a:r>
            <a:r>
              <a:rPr lang="cs-CZ" sz="2800" b="1" dirty="0" err="1">
                <a:latin typeface="Comic Sans MS" pitchFamily="66" charset="0"/>
              </a:rPr>
              <a:t>Phaeophyceae</a:t>
            </a:r>
            <a:r>
              <a:rPr lang="cs-CZ" sz="2800" dirty="0">
                <a:latin typeface="Comic Sans MS" pitchFamily="66" charset="0"/>
              </a:rPr>
              <a:t> </a:t>
            </a:r>
            <a:r>
              <a:rPr lang="cs-CZ" sz="2800" b="1" dirty="0">
                <a:latin typeface="Comic Sans MS" pitchFamily="66" charset="0"/>
              </a:rPr>
              <a:t>(</a:t>
            </a:r>
            <a:r>
              <a:rPr lang="cs-CZ" sz="2800" b="1" dirty="0" err="1">
                <a:latin typeface="Comic Sans MS" pitchFamily="66" charset="0"/>
              </a:rPr>
              <a:t>Fucophyceae</a:t>
            </a:r>
            <a:r>
              <a:rPr lang="cs-CZ" sz="2800" b="1" dirty="0">
                <a:latin typeface="Comic Sans MS" pitchFamily="66" charset="0"/>
              </a:rPr>
              <a:t>)- chaluhy</a:t>
            </a:r>
          </a:p>
        </p:txBody>
      </p:sp>
      <p:pic>
        <p:nvPicPr>
          <p:cNvPr id="19460" name="Picture 6" descr="Laminaria potrav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620713"/>
            <a:ext cx="1377950" cy="16557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1" name="Picture 7" descr="Laminaria_sacchar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3900" y="188913"/>
            <a:ext cx="188118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8" descr="Laminaria hyperbore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88913"/>
            <a:ext cx="1978025" cy="25923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3" name="Picture 9" descr="Norsko - Lofo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" y="4572000"/>
            <a:ext cx="3529013" cy="228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4" name="Picture 11" descr="Fucus Norsko 20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363" y="4589463"/>
            <a:ext cx="3024187" cy="22685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5" name="Obrázek 9" descr="Fucus pobrezi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500" y="357188"/>
            <a:ext cx="2876550" cy="21574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8991600" cy="539750"/>
          </a:xfrm>
        </p:spPr>
        <p:txBody>
          <a:bodyPr/>
          <a:lstStyle/>
          <a:p>
            <a:pPr eaLnBrk="1" hangingPunct="1"/>
            <a:r>
              <a:rPr lang="cs-CZ" sz="3600" dirty="0" err="1" smtClean="0">
                <a:solidFill>
                  <a:schemeClr val="bg1"/>
                </a:solidFill>
                <a:latin typeface="Comic Sans MS" pitchFamily="66" charset="0"/>
              </a:rPr>
              <a:t>Phaeophyceae</a:t>
            </a:r>
            <a:endParaRPr lang="cs-CZ" sz="28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51147" y="1703705"/>
            <a:ext cx="8569325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8288" indent="-268288">
              <a:buSzPct val="120000"/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+mj-lt"/>
              </a:rPr>
              <a:t>chaluhy, hnědé řasy </a:t>
            </a:r>
            <a:endParaRPr lang="cs-CZ" dirty="0" smtClean="0">
              <a:solidFill>
                <a:schemeClr val="bg1"/>
              </a:solidFill>
              <a:latin typeface="+mj-lt"/>
            </a:endParaRPr>
          </a:p>
          <a:p>
            <a:pPr marL="268288" indent="-268288">
              <a:buSzPct val="120000"/>
              <a:buFont typeface="Wingdings" pitchFamily="2" charset="2"/>
              <a:buChar char="§"/>
            </a:pPr>
            <a:r>
              <a:rPr lang="cs-CZ" dirty="0" smtClean="0">
                <a:solidFill>
                  <a:schemeClr val="bg1"/>
                </a:solidFill>
                <a:latin typeface="+mj-lt"/>
              </a:rPr>
              <a:t>výskyt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: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moře – do cca 50 m,</a:t>
            </a:r>
          </a:p>
          <a:p>
            <a:pPr>
              <a:buSzPct val="120000"/>
            </a:pPr>
            <a:r>
              <a:rPr lang="cs-CZ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  vzácně až 260</a:t>
            </a:r>
            <a:endParaRPr lang="cs-CZ" dirty="0">
              <a:solidFill>
                <a:schemeClr val="bg1"/>
              </a:solidFill>
              <a:latin typeface="+mj-lt"/>
            </a:endParaRPr>
          </a:p>
          <a:p>
            <a:pPr marL="268288" indent="-268288">
              <a:buSzPct val="120000"/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+mj-lt"/>
              </a:rPr>
              <a:t>nejvýznamnější skupina </a:t>
            </a:r>
            <a:r>
              <a:rPr lang="cs-CZ" dirty="0" err="1" smtClean="0">
                <a:solidFill>
                  <a:schemeClr val="bg1"/>
                </a:solidFill>
                <a:latin typeface="+mj-lt"/>
              </a:rPr>
              <a:t>makrořas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>
              <a:buSzPct val="120000"/>
            </a:pPr>
            <a:r>
              <a:rPr lang="cs-CZ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  z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 hlediska produkce biomasy</a:t>
            </a:r>
          </a:p>
          <a:p>
            <a:pPr marL="268288" indent="-268288">
              <a:buSzPct val="120000"/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+mj-lt"/>
              </a:rPr>
              <a:t>stélka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vláknitá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heterotrichální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 nebo 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pletivná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 (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rhizoidy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, kauloid, 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fyloidy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); složitější  - diferencovaná pletiva </a:t>
            </a:r>
          </a:p>
          <a:p>
            <a:pPr marL="342900" indent="-342900">
              <a:buSzPct val="120000"/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bg1"/>
                </a:solidFill>
                <a:latin typeface="+mj-lt"/>
              </a:rPr>
              <a:t>CHP: vždy </a:t>
            </a:r>
            <a:r>
              <a:rPr lang="cs-CZ" dirty="0" err="1" smtClean="0">
                <a:solidFill>
                  <a:schemeClr val="bg1"/>
                </a:solidFill>
                <a:latin typeface="+mj-lt"/>
              </a:rPr>
              <a:t>pyrenoid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; chlorofyly 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a+c, beta-karoten, 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fukoxantin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 aj.</a:t>
            </a:r>
          </a:p>
          <a:p>
            <a:pPr marL="268288" indent="-268288">
              <a:buSzPct val="120000"/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+mj-lt"/>
              </a:rPr>
              <a:t>zásobní látky: </a:t>
            </a:r>
            <a:r>
              <a:rPr lang="cs-CZ" dirty="0" err="1" smtClean="0">
                <a:solidFill>
                  <a:schemeClr val="bg1"/>
                </a:solidFill>
                <a:latin typeface="+mj-lt"/>
              </a:rPr>
              <a:t>laminaran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mannitol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 a olej</a:t>
            </a:r>
          </a:p>
          <a:p>
            <a:pPr marL="268288" indent="-268288">
              <a:buSzPct val="120000"/>
              <a:buFont typeface="Wingdings" pitchFamily="2" charset="2"/>
              <a:buChar char="§"/>
            </a:pPr>
            <a:r>
              <a:rPr lang="cs-CZ" dirty="0" err="1" smtClean="0">
                <a:solidFill>
                  <a:schemeClr val="bg1"/>
                </a:solidFill>
                <a:latin typeface="+mj-lt"/>
              </a:rPr>
              <a:t>fukosan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(fenolická látka) – bakteriostatické účinky</a:t>
            </a:r>
          </a:p>
          <a:p>
            <a:pPr marL="268288" indent="-268288">
              <a:buSzPct val="120000"/>
              <a:buFont typeface="Wingdings" pitchFamily="2" charset="2"/>
              <a:buChar char="§"/>
            </a:pPr>
            <a:r>
              <a:rPr lang="cs-CZ" dirty="0" smtClean="0">
                <a:solidFill>
                  <a:schemeClr val="bg1"/>
                </a:solidFill>
                <a:latin typeface="+mj-lt"/>
              </a:rPr>
              <a:t>sliz (</a:t>
            </a:r>
            <a:r>
              <a:rPr lang="cs-CZ" dirty="0" err="1" smtClean="0">
                <a:solidFill>
                  <a:schemeClr val="bg1"/>
                </a:solidFill>
                <a:latin typeface="+mj-lt"/>
              </a:rPr>
              <a:t>fukoidan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) 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– polysacharid, obsahuje hodně síry </a:t>
            </a:r>
            <a:r>
              <a:rPr lang="cs-CZ" dirty="0">
                <a:solidFill>
                  <a:schemeClr val="bg1"/>
                </a:solidFill>
                <a:latin typeface="+mj-lt"/>
                <a:sym typeface="Symbol" pitchFamily="18" charset="2"/>
              </a:rPr>
              <a:t>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 podíl na koloběhu síry v prostředí </a:t>
            </a:r>
          </a:p>
          <a:p>
            <a:pPr marL="268288" indent="-268288">
              <a:buSzPct val="120000"/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+mj-lt"/>
              </a:rPr>
              <a:t>buněčná stěna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– alginové 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kyseliny,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celulóza </a:t>
            </a:r>
            <a:endParaRPr lang="cs-CZ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1"/>
            <a:ext cx="2915816" cy="354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991600" cy="539750"/>
          </a:xfrm>
        </p:spPr>
        <p:txBody>
          <a:bodyPr/>
          <a:lstStyle/>
          <a:p>
            <a:pPr eaLnBrk="1" hangingPunct="1"/>
            <a:r>
              <a:rPr lang="cs-CZ" sz="3600" dirty="0" err="1" smtClean="0">
                <a:solidFill>
                  <a:schemeClr val="bg1"/>
                </a:solidFill>
                <a:latin typeface="Comic Sans MS" pitchFamily="66" charset="0"/>
              </a:rPr>
              <a:t>Phaeophyceae</a:t>
            </a:r>
            <a:endParaRPr lang="cs-CZ" sz="28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57188" y="1000125"/>
            <a:ext cx="856932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8288" indent="-268288">
              <a:buSzPct val="120000"/>
              <a:buFont typeface="Wingdings" pitchFamily="2" charset="2"/>
              <a:buChar char="§"/>
            </a:pP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životní cykly - </a:t>
            </a:r>
            <a:r>
              <a:rPr lang="cs-CZ" b="1" dirty="0" smtClean="0">
                <a:solidFill>
                  <a:schemeClr val="bg1"/>
                </a:solidFill>
                <a:latin typeface="Comic Sans MS" pitchFamily="66" charset="0"/>
              </a:rPr>
              <a:t>rodozměna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cs-CZ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střídání gametofytu (n) a sporofytu (2n)</a:t>
            </a:r>
          </a:p>
          <a:p>
            <a:pPr marL="268288" indent="-268288"/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68288" indent="-268288">
              <a:buSzPct val="120000"/>
              <a:buFont typeface="Wingdings" pitchFamily="2" charset="2"/>
              <a:buChar char="§"/>
            </a:pP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izomorfní 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rodozměna - </a:t>
            </a:r>
            <a:r>
              <a:rPr lang="cs-CZ" dirty="0" err="1" smtClean="0">
                <a:solidFill>
                  <a:schemeClr val="bg1"/>
                </a:solidFill>
                <a:latin typeface="Comic Sans MS" pitchFamily="66" charset="0"/>
              </a:rPr>
              <a:t>Ectocarpales</a:t>
            </a: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68288" indent="-268288">
              <a:buSzPct val="120000"/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heteromorfní rodozměna 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– </a:t>
            </a:r>
            <a:r>
              <a:rPr lang="cs-CZ" dirty="0" err="1" smtClean="0">
                <a:solidFill>
                  <a:schemeClr val="bg1"/>
                </a:solidFill>
                <a:latin typeface="Comic Sans MS" pitchFamily="66" charset="0"/>
              </a:rPr>
              <a:t>Laminariales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, GF mikroskopický </a:t>
            </a: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68288" indent="-268288">
              <a:buSzPct val="120000"/>
              <a:buFont typeface="Wingdings" pitchFamily="2" charset="2"/>
              <a:buChar char="§"/>
            </a:pP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ztráta 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GF 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- </a:t>
            </a:r>
            <a:r>
              <a:rPr lang="cs-CZ" dirty="0" err="1">
                <a:solidFill>
                  <a:schemeClr val="bg1"/>
                </a:solidFill>
                <a:latin typeface="Comic Sans MS" pitchFamily="66" charset="0"/>
              </a:rPr>
              <a:t>Fucales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, gamety se tvoří přímo na 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sporofytu</a:t>
            </a:r>
          </a:p>
          <a:p>
            <a:pPr>
              <a:buSzPct val="120000"/>
            </a:pP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68288" indent="-268288"/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pohlavní rozmnožování: izogamie, anizogamie, oogamie</a:t>
            </a:r>
          </a:p>
          <a:p>
            <a:pPr marL="268288" indent="-268288"/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nepohlavní rozmnožování: zoospory, fragmentace stélky</a:t>
            </a:r>
          </a:p>
          <a:p>
            <a:pPr marL="268288" indent="-268288"/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  <a:p>
            <a:pPr marL="268288" indent="-268288"/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cca 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1500 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druhů, 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nejstarší potvrzené - miocén 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(15 mil. let)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333" y="3467674"/>
            <a:ext cx="3040555" cy="304055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260648"/>
            <a:ext cx="2650542" cy="374441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826304"/>
            <a:ext cx="3718004" cy="24586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542" y="4365104"/>
            <a:ext cx="4031655" cy="227099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43410" y="11663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solidFill>
                  <a:schemeClr val="bg1"/>
                </a:solidFill>
              </a:rPr>
              <a:t>Laminaria</a:t>
            </a:r>
            <a:r>
              <a:rPr lang="cs-CZ" i="1" dirty="0" smtClean="0">
                <a:solidFill>
                  <a:schemeClr val="bg1"/>
                </a:solidFill>
              </a:rPr>
              <a:t> - </a:t>
            </a:r>
            <a:r>
              <a:rPr lang="cs-CZ" dirty="0" smtClean="0">
                <a:solidFill>
                  <a:schemeClr val="bg1"/>
                </a:solidFill>
              </a:rPr>
              <a:t>kombu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3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waka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149" y="3933056"/>
            <a:ext cx="6442075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005" y="578297"/>
            <a:ext cx="4011891" cy="313090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5804" y="334296"/>
            <a:ext cx="3636676" cy="22379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4157" y="2708920"/>
            <a:ext cx="3246262" cy="216024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15007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solidFill>
                  <a:schemeClr val="bg1"/>
                </a:solidFill>
              </a:rPr>
              <a:t>Undaria</a:t>
            </a:r>
            <a:r>
              <a:rPr lang="cs-CZ" i="1" dirty="0" smtClean="0">
                <a:solidFill>
                  <a:schemeClr val="bg1"/>
                </a:solidFill>
              </a:rPr>
              <a:t> - </a:t>
            </a:r>
            <a:r>
              <a:rPr lang="cs-CZ" dirty="0" err="1" smtClean="0">
                <a:solidFill>
                  <a:schemeClr val="bg1"/>
                </a:solidFill>
              </a:rPr>
              <a:t>wakame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762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312177" y="159894"/>
            <a:ext cx="2664296" cy="4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69" tIns="44985" rIns="89969" bIns="44985">
            <a:spAutoFit/>
          </a:bodyPr>
          <a:lstStyle>
            <a:lvl1pPr defTabSz="1017588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7588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7588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7588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7588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7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7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7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7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altLang="cs-CZ" sz="2400" i="1" dirty="0" err="1" smtClean="0">
                <a:solidFill>
                  <a:schemeClr val="bg1"/>
                </a:solidFill>
              </a:rPr>
              <a:t>Hizikia</a:t>
            </a:r>
            <a:r>
              <a:rPr lang="cs-CZ" altLang="cs-CZ" sz="2400" i="1" dirty="0" smtClean="0">
                <a:solidFill>
                  <a:schemeClr val="bg1"/>
                </a:solidFill>
              </a:rPr>
              <a:t> -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hiziki</a:t>
            </a:r>
            <a:endParaRPr lang="cs-CZ" altLang="cs-CZ" sz="1900" dirty="0">
              <a:solidFill>
                <a:schemeClr val="bg1"/>
              </a:solidFill>
            </a:endParaRPr>
          </a:p>
        </p:txBody>
      </p:sp>
      <p:pic>
        <p:nvPicPr>
          <p:cNvPr id="3482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4267928" cy="237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2900" y="3501008"/>
            <a:ext cx="4251588" cy="312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2808312" cy="250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499134"/>
            <a:ext cx="4267927" cy="317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263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07504" y="-27384"/>
            <a:ext cx="884088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800" i="1" dirty="0" err="1">
                <a:solidFill>
                  <a:schemeClr val="bg1"/>
                </a:solidFill>
                <a:latin typeface="Calibri" pitchFamily="34" charset="0"/>
              </a:rPr>
              <a:t>Trachelomonas</a:t>
            </a:r>
            <a:r>
              <a:rPr lang="cs-CZ" altLang="cs-CZ" sz="2800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altLang="cs-CZ" sz="2800" dirty="0">
                <a:solidFill>
                  <a:schemeClr val="bg1"/>
                </a:solidFill>
                <a:latin typeface="Calibri" pitchFamily="34" charset="0"/>
              </a:rPr>
              <a:t>a</a:t>
            </a:r>
            <a:r>
              <a:rPr lang="cs-CZ" altLang="cs-CZ" sz="2800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altLang="cs-CZ" sz="2800" i="1" dirty="0" err="1">
                <a:solidFill>
                  <a:schemeClr val="bg1"/>
                </a:solidFill>
                <a:latin typeface="Calibri" pitchFamily="34" charset="0"/>
              </a:rPr>
              <a:t>Strombomonas</a:t>
            </a:r>
            <a:r>
              <a:rPr lang="cs-CZ" altLang="cs-CZ" sz="2800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altLang="cs-CZ" dirty="0">
                <a:solidFill>
                  <a:schemeClr val="bg1"/>
                </a:solidFill>
                <a:latin typeface="Calibri" pitchFamily="34" charset="0"/>
              </a:rPr>
              <a:t>- polysacharidové </a:t>
            </a:r>
            <a:r>
              <a:rPr lang="cs-CZ" altLang="cs-CZ" dirty="0" err="1" smtClean="0">
                <a:solidFill>
                  <a:schemeClr val="bg1"/>
                </a:solidFill>
                <a:latin typeface="Calibri" pitchFamily="34" charset="0"/>
              </a:rPr>
              <a:t>loriky</a:t>
            </a:r>
            <a:r>
              <a:rPr lang="cs-CZ" altLang="cs-CZ" dirty="0" smtClean="0">
                <a:solidFill>
                  <a:schemeClr val="bg1"/>
                </a:solidFill>
                <a:latin typeface="Calibri" pitchFamily="34" charset="0"/>
              </a:rPr>
              <a:t> (někdy límeček);</a:t>
            </a:r>
            <a:endParaRPr lang="cs-CZ" altLang="cs-CZ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cs-CZ" altLang="cs-CZ" dirty="0">
                <a:solidFill>
                  <a:schemeClr val="bg1"/>
                </a:solidFill>
                <a:latin typeface="Calibri" pitchFamily="34" charset="0"/>
              </a:rPr>
              <a:t>Fe</a:t>
            </a:r>
            <a:r>
              <a:rPr lang="cs-CZ" altLang="cs-CZ" baseline="30000" dirty="0">
                <a:solidFill>
                  <a:schemeClr val="bg1"/>
                </a:solidFill>
                <a:latin typeface="Calibri" pitchFamily="34" charset="0"/>
              </a:rPr>
              <a:t>2+</a:t>
            </a:r>
            <a:r>
              <a:rPr lang="cs-CZ" altLang="cs-CZ" dirty="0">
                <a:solidFill>
                  <a:schemeClr val="bg1"/>
                </a:solidFill>
                <a:latin typeface="Calibri" pitchFamily="34" charset="0"/>
              </a:rPr>
              <a:t>, Mn</a:t>
            </a:r>
            <a:r>
              <a:rPr lang="cs-CZ" altLang="cs-CZ" baseline="30000" dirty="0">
                <a:solidFill>
                  <a:schemeClr val="bg1"/>
                </a:solidFill>
                <a:latin typeface="Calibri" pitchFamily="34" charset="0"/>
              </a:rPr>
              <a:t>2+ </a:t>
            </a:r>
            <a:r>
              <a:rPr lang="cs-CZ" altLang="cs-CZ" dirty="0">
                <a:solidFill>
                  <a:schemeClr val="bg1"/>
                </a:solidFill>
                <a:latin typeface="Calibri" pitchFamily="34" charset="0"/>
              </a:rPr>
              <a:t> soli</a:t>
            </a:r>
          </a:p>
        </p:txBody>
      </p:sp>
      <p:pic>
        <p:nvPicPr>
          <p:cNvPr id="15363" name="Picture 3" descr="trachelomon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16827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 descr="Trachelomona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76250"/>
            <a:ext cx="3455987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trachelomonas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4941888"/>
            <a:ext cx="136842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179512" y="6093296"/>
            <a:ext cx="44077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1600" dirty="0">
                <a:solidFill>
                  <a:schemeClr val="bg1"/>
                </a:solidFill>
                <a:latin typeface="Calibri" pitchFamily="34" charset="0"/>
              </a:rPr>
              <a:t>druhově nejbohatší rody (zejména </a:t>
            </a:r>
            <a:r>
              <a:rPr lang="cs-CZ" altLang="cs-CZ" sz="1600" i="1" dirty="0" err="1" smtClean="0">
                <a:solidFill>
                  <a:schemeClr val="bg1"/>
                </a:solidFill>
                <a:latin typeface="Calibri" pitchFamily="34" charset="0"/>
              </a:rPr>
              <a:t>Trachelomonas</a:t>
            </a:r>
            <a:r>
              <a:rPr lang="cs-CZ" altLang="cs-CZ" sz="160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</a:p>
          <a:p>
            <a:r>
              <a:rPr lang="cs-CZ" altLang="cs-CZ" sz="1600" dirty="0" smtClean="0">
                <a:solidFill>
                  <a:schemeClr val="bg1"/>
                </a:solidFill>
                <a:latin typeface="Calibri" pitchFamily="34" charset="0"/>
              </a:rPr>
              <a:t>plankton, </a:t>
            </a:r>
            <a:r>
              <a:rPr lang="cs-CZ" altLang="cs-CZ" sz="1600" dirty="0" err="1" smtClean="0">
                <a:solidFill>
                  <a:schemeClr val="bg1"/>
                </a:solidFill>
                <a:latin typeface="Calibri" pitchFamily="34" charset="0"/>
              </a:rPr>
              <a:t>metafyton</a:t>
            </a:r>
            <a:endParaRPr lang="cs-CZ" altLang="cs-CZ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5367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25763"/>
            <a:ext cx="464661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76250"/>
            <a:ext cx="3343275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997200"/>
            <a:ext cx="3889375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941888"/>
            <a:ext cx="13684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Text Box 15"/>
          <p:cNvSpPr txBox="1">
            <a:spLocks noChangeArrowheads="1"/>
          </p:cNvSpPr>
          <p:nvPr/>
        </p:nvSpPr>
        <p:spPr bwMode="auto">
          <a:xfrm>
            <a:off x="7192208" y="6521450"/>
            <a:ext cx="17722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1400" i="1" dirty="0" err="1">
                <a:solidFill>
                  <a:schemeClr val="bg1"/>
                </a:solidFill>
                <a:latin typeface="Calibri" pitchFamily="34" charset="0"/>
              </a:rPr>
              <a:t>Ciugulea</a:t>
            </a:r>
            <a:r>
              <a:rPr lang="cs-CZ" altLang="cs-CZ" sz="1400" i="1" dirty="0">
                <a:solidFill>
                  <a:schemeClr val="bg1"/>
                </a:solidFill>
                <a:latin typeface="Calibri" pitchFamily="34" charset="0"/>
              </a:rPr>
              <a:t> et al., </a:t>
            </a:r>
            <a:r>
              <a:rPr lang="cs-CZ" altLang="cs-CZ" sz="1400" i="1" dirty="0" smtClean="0">
                <a:solidFill>
                  <a:schemeClr val="bg1"/>
                </a:solidFill>
                <a:latin typeface="Calibri" pitchFamily="34" charset="0"/>
              </a:rPr>
              <a:t>2008</a:t>
            </a:r>
            <a:r>
              <a:rPr lang="cs-CZ" altLang="cs-CZ" sz="1600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cs-CZ" altLang="cs-CZ" sz="1600" i="1" dirty="0">
              <a:latin typeface="Calibri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941889"/>
            <a:ext cx="1387178" cy="10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7367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9" name="Text Box 9"/>
          <p:cNvSpPr txBox="1">
            <a:spLocks noChangeArrowheads="1"/>
          </p:cNvSpPr>
          <p:nvPr/>
        </p:nvSpPr>
        <p:spPr bwMode="auto">
          <a:xfrm>
            <a:off x="3868737" y="116632"/>
            <a:ext cx="12474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chemeClr val="bg1"/>
                </a:solidFill>
              </a:rPr>
              <a:t>algináty</a:t>
            </a:r>
          </a:p>
        </p:txBody>
      </p:sp>
      <p:pic>
        <p:nvPicPr>
          <p:cNvPr id="59400" name="Picture 10" descr="dž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2592239" cy="182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11" descr="icecr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9409" y="764704"/>
            <a:ext cx="3844045" cy="166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2" descr="majonez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99210"/>
            <a:ext cx="1506382" cy="24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4" name="Picture 13" descr="margar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92896"/>
            <a:ext cx="1944216" cy="199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Picture 13" descr="fluora-50-m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6218" y="4725144"/>
            <a:ext cx="3260703" cy="194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7" name="Picture 11" descr="lepidla_ex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96959"/>
            <a:ext cx="3167061" cy="215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044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04664"/>
            <a:ext cx="4003724" cy="266429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90" y="3270622"/>
            <a:ext cx="3470746" cy="34707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980728"/>
            <a:ext cx="4547101" cy="54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510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5" y="908720"/>
            <a:ext cx="3149465" cy="208823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471239"/>
            <a:ext cx="4104456" cy="307834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578" y="3471240"/>
            <a:ext cx="4438943" cy="30826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873650"/>
            <a:ext cx="4457680" cy="222884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563888" y="116632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marikultury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496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353" y="116632"/>
            <a:ext cx="7993063" cy="539750"/>
          </a:xfrm>
        </p:spPr>
        <p:txBody>
          <a:bodyPr/>
          <a:lstStyle/>
          <a:p>
            <a:pPr algn="l" eaLnBrk="1" hangingPunct="1"/>
            <a:r>
              <a:rPr lang="cs-CZ" sz="3600" i="1" dirty="0" err="1" smtClean="0">
                <a:solidFill>
                  <a:schemeClr val="bg1"/>
                </a:solidFill>
                <a:latin typeface="Comic Sans MS" pitchFamily="66" charset="0"/>
              </a:rPr>
              <a:t>Laminaria</a:t>
            </a:r>
            <a:r>
              <a:rPr lang="cs-CZ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51594" y="6309320"/>
            <a:ext cx="3816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Čína - sušení stélek</a:t>
            </a:r>
          </a:p>
        </p:txBody>
      </p:sp>
      <p:pic>
        <p:nvPicPr>
          <p:cNvPr id="30724" name="Obrázek 11" descr="Laminaria Harvest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690563"/>
            <a:ext cx="8143875" cy="55229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336633" y="116632"/>
            <a:ext cx="15710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3200" i="1" noProof="1">
                <a:solidFill>
                  <a:schemeClr val="bg1"/>
                </a:solidFill>
                <a:latin typeface="Calibri" pitchFamily="34" charset="0"/>
              </a:rPr>
              <a:t>Dictyota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"/>
            <a:ext cx="44481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3810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716338"/>
            <a:ext cx="46482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8105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214313"/>
            <a:ext cx="7993063" cy="539750"/>
          </a:xfrm>
        </p:spPr>
        <p:txBody>
          <a:bodyPr/>
          <a:lstStyle/>
          <a:p>
            <a:pPr algn="l" eaLnBrk="1" hangingPunct="1"/>
            <a:r>
              <a:rPr lang="cs-CZ" sz="3200" i="1" dirty="0" err="1" smtClean="0">
                <a:solidFill>
                  <a:schemeClr val="bg1"/>
                </a:solidFill>
                <a:latin typeface="Comic Sans MS" pitchFamily="66" charset="0"/>
              </a:rPr>
              <a:t>Fucus</a:t>
            </a:r>
            <a:r>
              <a:rPr lang="cs-CZ" sz="32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26627" name="Picture 3" descr="Fucus vesicul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12875"/>
            <a:ext cx="3062288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1785938" y="214313"/>
            <a:ext cx="266541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 err="1">
                <a:solidFill>
                  <a:schemeClr val="bg1"/>
                </a:solidFill>
                <a:latin typeface="Comic Sans MS" pitchFamily="66" charset="0"/>
              </a:rPr>
              <a:t>pletivná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 stélka</a:t>
            </a:r>
          </a:p>
          <a:p>
            <a:pPr>
              <a:spcBef>
                <a:spcPct val="20000"/>
              </a:spcBef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plovací měchýřky</a:t>
            </a:r>
          </a:p>
        </p:txBody>
      </p:sp>
      <p:sp>
        <p:nvSpPr>
          <p:cNvPr id="26629" name="TextovéPole 8"/>
          <p:cNvSpPr txBox="1">
            <a:spLocks noChangeArrowheads="1"/>
          </p:cNvSpPr>
          <p:nvPr/>
        </p:nvSpPr>
        <p:spPr bwMode="auto">
          <a:xfrm>
            <a:off x="1000125" y="6457950"/>
            <a:ext cx="2428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>
                <a:latin typeface="Comic Sans MS" pitchFamily="66" charset="0"/>
              </a:rPr>
              <a:t>chaluha bublinatá</a:t>
            </a:r>
          </a:p>
        </p:txBody>
      </p:sp>
      <p:pic>
        <p:nvPicPr>
          <p:cNvPr id="26630" name="Obrázek 12" descr="Fucus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0"/>
            <a:ext cx="4214812" cy="31607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631" name="Obrázek 13" descr="Fucus 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500" y="3286125"/>
            <a:ext cx="4762500" cy="3571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6632" name="Text Box 10"/>
          <p:cNvSpPr txBox="1">
            <a:spLocks noChangeArrowheads="1"/>
          </p:cNvSpPr>
          <p:nvPr/>
        </p:nvSpPr>
        <p:spPr bwMode="auto">
          <a:xfrm>
            <a:off x="4429125" y="6461125"/>
            <a:ext cx="86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omic Sans MS" pitchFamily="66" charset="0"/>
                <a:cs typeface="Times New Roman" pitchFamily="18" charset="0"/>
              </a:rPr>
              <a:t>©</a:t>
            </a:r>
            <a:r>
              <a:rPr lang="cs-CZ" sz="2000">
                <a:latin typeface="Comic Sans MS" pitchFamily="66" charset="0"/>
                <a:cs typeface="Times New Roman" pitchFamily="18" charset="0"/>
              </a:rPr>
              <a:t>AK</a:t>
            </a:r>
            <a:endParaRPr lang="en-US" sz="2000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4929188" y="2786063"/>
            <a:ext cx="86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omic Sans MS" pitchFamily="66" charset="0"/>
                <a:cs typeface="Times New Roman" pitchFamily="18" charset="0"/>
              </a:rPr>
              <a:t>©</a:t>
            </a:r>
            <a:r>
              <a:rPr lang="cs-CZ" sz="2000">
                <a:latin typeface="Comic Sans MS" pitchFamily="66" charset="0"/>
                <a:cs typeface="Times New Roman" pitchFamily="18" charset="0"/>
              </a:rPr>
              <a:t>AK</a:t>
            </a:r>
            <a:endParaRPr lang="en-US" sz="2000"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797425"/>
            <a:ext cx="298767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136525" y="33338"/>
            <a:ext cx="1140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3200" i="1" noProof="1">
                <a:solidFill>
                  <a:schemeClr val="bg1"/>
                </a:solidFill>
                <a:latin typeface="Calibri" pitchFamily="34" charset="0"/>
              </a:rPr>
              <a:t>Fucus</a:t>
            </a: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-468560" y="6453336"/>
            <a:ext cx="43837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altLang="cs-CZ" sz="1600" noProof="1">
                <a:solidFill>
                  <a:schemeClr val="bg1"/>
                </a:solidFill>
                <a:latin typeface="Calibri" pitchFamily="34" charset="0"/>
              </a:rPr>
              <a:t>d</a:t>
            </a:r>
            <a:r>
              <a:rPr lang="cs-CZ" altLang="cs-CZ" sz="1600" noProof="1" smtClean="0">
                <a:solidFill>
                  <a:schemeClr val="bg1"/>
                </a:solidFill>
                <a:latin typeface="Calibri" pitchFamily="34" charset="0"/>
              </a:rPr>
              <a:t>iplontní  ŽC; receptákula</a:t>
            </a:r>
            <a:r>
              <a:rPr lang="cs-CZ" altLang="cs-CZ" sz="1600" noProof="1">
                <a:solidFill>
                  <a:schemeClr val="bg1"/>
                </a:solidFill>
                <a:latin typeface="Calibri" pitchFamily="34" charset="0"/>
              </a:rPr>
              <a:t>, konceptákula</a:t>
            </a:r>
            <a:endParaRPr lang="cs-CZ" altLang="cs-CZ" noProof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6948488" y="6453336"/>
            <a:ext cx="15557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2000" i="1" noProof="1">
                <a:solidFill>
                  <a:schemeClr val="bg1"/>
                </a:solidFill>
                <a:latin typeface="Calibri" pitchFamily="34" charset="0"/>
              </a:rPr>
              <a:t>F. vesiculosus</a:t>
            </a:r>
          </a:p>
        </p:txBody>
      </p:sp>
      <p:pic>
        <p:nvPicPr>
          <p:cNvPr id="1741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72144"/>
            <a:ext cx="2635275" cy="186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7913" y="188913"/>
            <a:ext cx="298608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3863" y="188911"/>
            <a:ext cx="288925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0" name="Object 12"/>
          <p:cNvGraphicFramePr>
            <a:graphicFrameLocks noChangeAspect="1"/>
          </p:cNvGraphicFramePr>
          <p:nvPr/>
        </p:nvGraphicFramePr>
        <p:xfrm>
          <a:off x="2987675" y="4581525"/>
          <a:ext cx="2879725" cy="1925638"/>
        </p:xfrm>
        <a:graphic>
          <a:graphicData uri="http://schemas.openxmlformats.org/presentationml/2006/ole">
            <p:oleObj spid="_x0000_s22599" name="Image" r:id="rId7" imgW="7205083" imgH="4943170" progId="">
              <p:embed/>
            </p:oleObj>
          </a:graphicData>
        </a:graphic>
      </p:graphicFrame>
      <p:sp>
        <p:nvSpPr>
          <p:cNvPr id="17419" name="Text Box 13"/>
          <p:cNvSpPr txBox="1">
            <a:spLocks noChangeArrowheads="1"/>
          </p:cNvSpPr>
          <p:nvPr/>
        </p:nvSpPr>
        <p:spPr bwMode="auto">
          <a:xfrm>
            <a:off x="3779838" y="6453336"/>
            <a:ext cx="12479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2000" i="1" dirty="0">
                <a:solidFill>
                  <a:schemeClr val="bg1"/>
                </a:solidFill>
                <a:latin typeface="Calibri" pitchFamily="34" charset="0"/>
              </a:rPr>
              <a:t>F. </a:t>
            </a:r>
            <a:r>
              <a:rPr lang="cs-CZ" altLang="cs-CZ" sz="2000" i="1" dirty="0" err="1">
                <a:solidFill>
                  <a:schemeClr val="bg1"/>
                </a:solidFill>
                <a:latin typeface="Calibri" pitchFamily="34" charset="0"/>
              </a:rPr>
              <a:t>serratus</a:t>
            </a:r>
            <a:endParaRPr lang="cs-CZ" altLang="cs-CZ" sz="20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390" y="618113"/>
            <a:ext cx="2536232" cy="38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740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7280"/>
            <a:ext cx="412845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179388" y="3695700"/>
          <a:ext cx="4032250" cy="2767013"/>
        </p:xfrm>
        <a:graphic>
          <a:graphicData uri="http://schemas.openxmlformats.org/presentationml/2006/ole">
            <p:oleObj spid="_x0000_s33856" name="Image" r:id="rId4" imgW="7205083" imgH="4943170" progId="">
              <p:embed/>
            </p:oleObj>
          </a:graphicData>
        </a:graphic>
      </p:graphicFrame>
      <p:pic>
        <p:nvPicPr>
          <p:cNvPr id="5" name="Picture 6" descr="SArgassum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707650"/>
            <a:ext cx="3600400" cy="2700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36525" y="33338"/>
            <a:ext cx="2004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3200" i="1" noProof="1">
                <a:solidFill>
                  <a:schemeClr val="bg1"/>
                </a:solidFill>
                <a:latin typeface="Calibri" pitchFamily="34" charset="0"/>
              </a:rPr>
              <a:t>Sargassum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67544" y="6453336"/>
            <a:ext cx="34182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>
                <a:solidFill>
                  <a:schemeClr val="bg1"/>
                </a:solidFill>
                <a:latin typeface="Calibri" pitchFamily="34" charset="0"/>
              </a:rPr>
              <a:t>S. </a:t>
            </a:r>
            <a:r>
              <a:rPr lang="cs-CZ" altLang="cs-CZ" i="1" dirty="0" err="1">
                <a:solidFill>
                  <a:schemeClr val="bg1"/>
                </a:solidFill>
                <a:latin typeface="Calibri" pitchFamily="34" charset="0"/>
              </a:rPr>
              <a:t>v</a:t>
            </a:r>
            <a:r>
              <a:rPr lang="cs-CZ" altLang="cs-CZ" i="1" dirty="0" err="1" smtClean="0">
                <a:solidFill>
                  <a:schemeClr val="bg1"/>
                </a:solidFill>
                <a:latin typeface="Calibri" pitchFamily="34" charset="0"/>
              </a:rPr>
              <a:t>ulgare</a:t>
            </a:r>
            <a:r>
              <a:rPr lang="cs-CZ" altLang="cs-CZ" dirty="0" smtClean="0">
                <a:solidFill>
                  <a:schemeClr val="bg1"/>
                </a:solidFill>
                <a:latin typeface="Calibri" pitchFamily="34" charset="0"/>
              </a:rPr>
              <a:t> – bentický druh</a:t>
            </a:r>
            <a:endParaRPr lang="cs-CZ" altLang="cs-CZ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87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36525" y="-27384"/>
            <a:ext cx="2004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3200" i="1" noProof="1">
                <a:solidFill>
                  <a:schemeClr val="bg1"/>
                </a:solidFill>
                <a:latin typeface="Calibri" pitchFamily="34" charset="0"/>
              </a:rPr>
              <a:t>Sargassum</a:t>
            </a: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57391"/>
            <a:ext cx="23050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3275856" y="2636912"/>
            <a:ext cx="25730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noProof="1" smtClean="0">
                <a:solidFill>
                  <a:schemeClr val="bg1"/>
                </a:solidFill>
                <a:latin typeface="Calibri" pitchFamily="34" charset="0"/>
              </a:rPr>
              <a:t>pelagické druhy</a:t>
            </a:r>
          </a:p>
          <a:p>
            <a:pPr eaLnBrk="1" hangingPunct="1"/>
            <a:r>
              <a:rPr lang="cs-CZ" altLang="cs-CZ" noProof="1">
                <a:solidFill>
                  <a:schemeClr val="bg1"/>
                </a:solidFill>
                <a:latin typeface="Calibri" pitchFamily="34" charset="0"/>
              </a:rPr>
              <a:t>u</a:t>
            </a:r>
            <a:r>
              <a:rPr lang="cs-CZ" altLang="cs-CZ" noProof="1" smtClean="0">
                <a:solidFill>
                  <a:schemeClr val="bg1"/>
                </a:solidFill>
                <a:latin typeface="Calibri" pitchFamily="34" charset="0"/>
              </a:rPr>
              <a:t>nikátní ekosystém</a:t>
            </a:r>
            <a:endParaRPr lang="cs-CZ" altLang="cs-CZ" noProof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279" y="3673391"/>
            <a:ext cx="4454703" cy="306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7"/>
          <p:cNvSpPr txBox="1">
            <a:spLocks noChangeArrowheads="1"/>
          </p:cNvSpPr>
          <p:nvPr/>
        </p:nvSpPr>
        <p:spPr bwMode="auto">
          <a:xfrm>
            <a:off x="6701368" y="2708920"/>
            <a:ext cx="22631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2000" i="1" noProof="1">
                <a:solidFill>
                  <a:schemeClr val="bg1"/>
                </a:solidFill>
                <a:latin typeface="Calibri" pitchFamily="34" charset="0"/>
              </a:rPr>
              <a:t>S. natans, S. fluitans</a:t>
            </a:r>
          </a:p>
        </p:txBody>
      </p:sp>
      <p:pic>
        <p:nvPicPr>
          <p:cNvPr id="1946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88913"/>
            <a:ext cx="41148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picture of Ocean FOCUS plot of eddy sargass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1869" y="3673391"/>
            <a:ext cx="3471493" cy="296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96" y="1712987"/>
            <a:ext cx="2261497" cy="175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632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7993063" cy="539750"/>
          </a:xfrm>
        </p:spPr>
        <p:txBody>
          <a:bodyPr/>
          <a:lstStyle/>
          <a:p>
            <a:pPr algn="l" eaLnBrk="1" hangingPunct="1"/>
            <a:r>
              <a:rPr lang="cs-CZ" sz="3200" i="1" dirty="0" err="1" smtClean="0">
                <a:solidFill>
                  <a:schemeClr val="bg1"/>
                </a:solidFill>
                <a:latin typeface="Comic Sans MS" pitchFamily="66" charset="0"/>
              </a:rPr>
              <a:t>Laminaria</a:t>
            </a:r>
            <a:r>
              <a:rPr lang="cs-CZ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50825" y="836613"/>
            <a:ext cx="38163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mohutná </a:t>
            </a:r>
            <a:r>
              <a:rPr lang="cs-CZ" sz="2000" dirty="0" err="1">
                <a:solidFill>
                  <a:schemeClr val="bg1"/>
                </a:solidFill>
                <a:latin typeface="Comic Sans MS" pitchFamily="66" charset="0"/>
              </a:rPr>
              <a:t>pletivná</a:t>
            </a: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stélka</a:t>
            </a:r>
          </a:p>
          <a:p>
            <a:pPr>
              <a:spcBef>
                <a:spcPct val="50000"/>
              </a:spcBef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h</a:t>
            </a:r>
            <a:r>
              <a:rPr lang="cs-CZ" sz="2000" dirty="0" smtClean="0">
                <a:solidFill>
                  <a:schemeClr val="bg1"/>
                </a:solidFill>
                <a:latin typeface="Comic Sans MS" pitchFamily="66" charset="0"/>
              </a:rPr>
              <a:t>eteromorfní rodozměna</a:t>
            </a:r>
            <a:endParaRPr lang="cs-CZ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8676" name="Picture 4" descr="Laminaria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2205038"/>
            <a:ext cx="1857375" cy="381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3708400" y="6165850"/>
            <a:ext cx="201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i="1">
                <a:solidFill>
                  <a:schemeClr val="bg1"/>
                </a:solidFill>
                <a:latin typeface="Comic Sans MS" pitchFamily="66" charset="0"/>
              </a:rPr>
              <a:t>L. digitata</a:t>
            </a:r>
          </a:p>
        </p:txBody>
      </p:sp>
      <p:pic>
        <p:nvPicPr>
          <p:cNvPr id="28678" name="Picture 6" descr="Laminaria saccharina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5038"/>
            <a:ext cx="1057275" cy="381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468313" y="6165850"/>
            <a:ext cx="201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i="1">
                <a:solidFill>
                  <a:schemeClr val="bg1"/>
                </a:solidFill>
                <a:latin typeface="Comic Sans MS" pitchFamily="66" charset="0"/>
              </a:rPr>
              <a:t>L. saccharina</a:t>
            </a:r>
          </a:p>
        </p:txBody>
      </p:sp>
      <p:pic>
        <p:nvPicPr>
          <p:cNvPr id="28680" name="Picture 8" descr="Laminaria_sacchar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2205038"/>
            <a:ext cx="2317750" cy="3816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681" name="Picture 10" descr="Laminaria hyperbore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2763" y="2205038"/>
            <a:ext cx="3551237" cy="46529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682" name="Obrázek 11" descr="Laminari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3" y="0"/>
            <a:ext cx="3074987" cy="20335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28985" y="260127"/>
            <a:ext cx="3482975" cy="936625"/>
          </a:xfrm>
        </p:spPr>
        <p:txBody>
          <a:bodyPr/>
          <a:lstStyle/>
          <a:p>
            <a:pPr algn="l" eaLnBrk="1" hangingPunct="1"/>
            <a:r>
              <a:rPr lang="cs-CZ" altLang="cs-CZ" sz="2400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Peranema</a:t>
            </a:r>
            <a:endParaRPr lang="cs-CZ" altLang="cs-CZ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123728" y="6237288"/>
            <a:ext cx="7596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7325" indent="-187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SzPct val="150000"/>
            </a:pPr>
            <a:r>
              <a:rPr lang="cs-CZ" altLang="cs-CZ" sz="2400" dirty="0" err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</a:t>
            </a:r>
            <a:r>
              <a:rPr lang="cs-CZ" altLang="cs-CZ" sz="2400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ytostom</a:t>
            </a:r>
            <a:r>
              <a:rPr lang="cs-CZ" altLang="cs-CZ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cs-CZ" altLang="cs-CZ" sz="2400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faryngeální</a:t>
            </a:r>
            <a:r>
              <a:rPr lang="cs-CZ" altLang="cs-CZ" sz="2400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aparát</a:t>
            </a:r>
            <a:endParaRPr lang="cs-CZ" altLang="cs-CZ" sz="2400" dirty="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5840983" y="260350"/>
            <a:ext cx="34115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Entosiphon</a:t>
            </a:r>
            <a:endParaRPr lang="cs-CZ" altLang="cs-CZ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3" name="Picture 5" descr="Peranema trichophor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1887538" cy="46799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Entosiphon sul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6425" y="1412875"/>
            <a:ext cx="2187575" cy="30956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Peranem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412875"/>
            <a:ext cx="2343150" cy="28575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Entosiphon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141663"/>
            <a:ext cx="1790700" cy="29051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353" y="44624"/>
            <a:ext cx="7993063" cy="539750"/>
          </a:xfrm>
        </p:spPr>
        <p:txBody>
          <a:bodyPr/>
          <a:lstStyle/>
          <a:p>
            <a:pPr algn="l" eaLnBrk="1" hangingPunct="1"/>
            <a:r>
              <a:rPr lang="cs-CZ" sz="3600" i="1" dirty="0" err="1" smtClean="0">
                <a:solidFill>
                  <a:schemeClr val="bg1"/>
                </a:solidFill>
                <a:latin typeface="Comic Sans MS" pitchFamily="66" charset="0"/>
              </a:rPr>
              <a:t>Laminaria</a:t>
            </a:r>
            <a:r>
              <a:rPr lang="cs-CZ" sz="3600" i="1" dirty="0" smtClean="0">
                <a:solidFill>
                  <a:schemeClr val="bg1"/>
                </a:solidFill>
                <a:latin typeface="Comic Sans MS" pitchFamily="66" charset="0"/>
              </a:rPr>
              <a:t>   </a:t>
            </a:r>
          </a:p>
        </p:txBody>
      </p:sp>
      <p:pic>
        <p:nvPicPr>
          <p:cNvPr id="29699" name="Obrázek 12" descr="kelp_laminaria_ochroleuca_galicia_spain_c54-14219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720725"/>
            <a:ext cx="8858250" cy="6137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213100"/>
            <a:ext cx="4657725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0" y="0"/>
            <a:ext cx="21621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3200" i="1" noProof="1">
                <a:solidFill>
                  <a:schemeClr val="bg1"/>
                </a:solidFill>
                <a:latin typeface="Calibri" pitchFamily="34" charset="0"/>
              </a:rPr>
              <a:t>Macrocystis</a:t>
            </a:r>
          </a:p>
        </p:txBody>
      </p:sp>
      <p:pic>
        <p:nvPicPr>
          <p:cNvPr id="4608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217963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88913"/>
            <a:ext cx="38163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88913"/>
            <a:ext cx="2244725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3825"/>
            <a:ext cx="3665538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 Box 11"/>
          <p:cNvSpPr txBox="1">
            <a:spLocks noChangeArrowheads="1"/>
          </p:cNvSpPr>
          <p:nvPr/>
        </p:nvSpPr>
        <p:spPr bwMode="auto">
          <a:xfrm>
            <a:off x="0" y="6461125"/>
            <a:ext cx="68721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2000" dirty="0">
                <a:solidFill>
                  <a:schemeClr val="bg1"/>
                </a:solidFill>
                <a:latin typeface="Calibri" pitchFamily="34" charset="0"/>
              </a:rPr>
              <a:t>dominantní </a:t>
            </a:r>
            <a:r>
              <a:rPr lang="cs-CZ" altLang="cs-CZ" sz="2000" dirty="0" err="1">
                <a:solidFill>
                  <a:schemeClr val="bg1"/>
                </a:solidFill>
                <a:latin typeface="Calibri" pitchFamily="34" charset="0"/>
              </a:rPr>
              <a:t>cirkum</a:t>
            </a:r>
            <a:r>
              <a:rPr lang="cs-CZ" altLang="cs-CZ" sz="2000" dirty="0">
                <a:solidFill>
                  <a:schemeClr val="bg1"/>
                </a:solidFill>
                <a:latin typeface="Calibri" pitchFamily="34" charset="0"/>
              </a:rPr>
              <a:t>-antarktický rod (+ pacifické pobřeží Ameriky)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627784" y="3284984"/>
            <a:ext cx="1550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a</a:t>
            </a:r>
            <a:r>
              <a:rPr lang="cs-CZ" sz="2000" dirty="0" smtClean="0">
                <a:solidFill>
                  <a:schemeClr val="bg1"/>
                </a:solidFill>
              </a:rPr>
              <a:t>ž 30 cm/den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09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5"/>
          <p:cNvGraphicFramePr>
            <a:graphicFrameLocks noChangeAspect="1"/>
          </p:cNvGraphicFramePr>
          <p:nvPr/>
        </p:nvGraphicFramePr>
        <p:xfrm>
          <a:off x="179388" y="188913"/>
          <a:ext cx="4752975" cy="3260725"/>
        </p:xfrm>
        <a:graphic>
          <a:graphicData uri="http://schemas.openxmlformats.org/presentationml/2006/ole">
            <p:oleObj spid="_x0000_s26691" name="Image" r:id="rId3" imgW="7205083" imgH="4943170" progId="">
              <p:embed/>
            </p:oleObj>
          </a:graphicData>
        </a:graphic>
      </p:graphicFrame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1835150" y="3429000"/>
            <a:ext cx="15606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>
                <a:solidFill>
                  <a:schemeClr val="bg1"/>
                </a:solidFill>
                <a:latin typeface="Calibri" pitchFamily="34" charset="0"/>
              </a:rPr>
              <a:t>M. </a:t>
            </a:r>
            <a:r>
              <a:rPr lang="cs-CZ" altLang="cs-CZ" i="1" dirty="0" err="1">
                <a:solidFill>
                  <a:schemeClr val="bg1"/>
                </a:solidFill>
                <a:latin typeface="Calibri" pitchFamily="34" charset="0"/>
              </a:rPr>
              <a:t>pyrifera</a:t>
            </a:r>
            <a:endParaRPr lang="cs-CZ" altLang="cs-CZ" i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37341"/>
            <a:ext cx="3941824" cy="295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3825"/>
            <a:ext cx="2027238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933825"/>
            <a:ext cx="19986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10"/>
          <p:cNvSpPr txBox="1">
            <a:spLocks noChangeArrowheads="1"/>
          </p:cNvSpPr>
          <p:nvPr/>
        </p:nvSpPr>
        <p:spPr bwMode="auto">
          <a:xfrm>
            <a:off x="5292080" y="6165850"/>
            <a:ext cx="35687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dirty="0" err="1">
                <a:solidFill>
                  <a:schemeClr val="bg1"/>
                </a:solidFill>
                <a:latin typeface="Calibri" pitchFamily="34" charset="0"/>
              </a:rPr>
              <a:t>kelpové</a:t>
            </a:r>
            <a:r>
              <a:rPr lang="cs-CZ" altLang="cs-CZ" dirty="0">
                <a:solidFill>
                  <a:schemeClr val="bg1"/>
                </a:solidFill>
                <a:latin typeface="Calibri" pitchFamily="34" charset="0"/>
              </a:rPr>
              <a:t> lesy jižní polokoule</a:t>
            </a:r>
          </a:p>
        </p:txBody>
      </p:sp>
      <p:pic>
        <p:nvPicPr>
          <p:cNvPr id="9" name="Obrázek 8" descr="macrocystis-pyrifera-california-underwater-photo-03420-12902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295399"/>
            <a:ext cx="3941824" cy="262954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798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04813"/>
            <a:ext cx="1747837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48260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130376" y="-27384"/>
            <a:ext cx="38286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3200" i="1" dirty="0" err="1">
                <a:solidFill>
                  <a:schemeClr val="bg1"/>
                </a:solidFill>
                <a:latin typeface="Calibri" pitchFamily="34" charset="0"/>
              </a:rPr>
              <a:t>Nereocystis</a:t>
            </a:r>
            <a:r>
              <a:rPr lang="cs-CZ" altLang="cs-CZ" sz="3200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altLang="cs-CZ" sz="3200" i="1" dirty="0" err="1">
                <a:solidFill>
                  <a:schemeClr val="bg1"/>
                </a:solidFill>
                <a:latin typeface="Calibri" pitchFamily="34" charset="0"/>
              </a:rPr>
              <a:t>luetkeana</a:t>
            </a:r>
            <a:endParaRPr lang="cs-CZ" altLang="cs-CZ" sz="32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15362" name="Object 7"/>
          <p:cNvGraphicFramePr>
            <a:graphicFrameLocks noChangeAspect="1"/>
          </p:cNvGraphicFramePr>
          <p:nvPr/>
        </p:nvGraphicFramePr>
        <p:xfrm>
          <a:off x="611188" y="3933825"/>
          <a:ext cx="3959225" cy="2716213"/>
        </p:xfrm>
        <a:graphic>
          <a:graphicData uri="http://schemas.openxmlformats.org/presentationml/2006/ole">
            <p:oleObj spid="_x0000_s27716" name="Image" r:id="rId5" imgW="7205083" imgH="4943170" progId="">
              <p:embed/>
            </p:oleObj>
          </a:graphicData>
        </a:graphic>
      </p:graphicFrame>
      <p:pic>
        <p:nvPicPr>
          <p:cNvPr id="1536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33375"/>
            <a:ext cx="18716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573463"/>
            <a:ext cx="381635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129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52400"/>
            <a:ext cx="7993063" cy="539750"/>
          </a:xfrm>
        </p:spPr>
        <p:txBody>
          <a:bodyPr/>
          <a:lstStyle/>
          <a:p>
            <a:pPr algn="l" eaLnBrk="1" hangingPunct="1"/>
            <a:r>
              <a:rPr lang="cs-CZ" sz="3600" i="1" dirty="0" err="1" smtClean="0">
                <a:solidFill>
                  <a:schemeClr val="bg1"/>
                </a:solidFill>
                <a:latin typeface="Comic Sans MS" pitchFamily="66" charset="0"/>
              </a:rPr>
              <a:t>Padina</a:t>
            </a:r>
            <a:r>
              <a:rPr lang="cs-CZ" sz="3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5249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vějířovité, mírně zvápenatělé stélky</a:t>
            </a:r>
          </a:p>
          <a:p>
            <a:r>
              <a:rPr lang="cs-CZ" sz="2000" dirty="0">
                <a:solidFill>
                  <a:schemeClr val="bg1"/>
                </a:solidFill>
                <a:latin typeface="Comic Sans MS" pitchFamily="66" charset="0"/>
              </a:rPr>
              <a:t>teplejší moře – např. Středozemní moře</a:t>
            </a:r>
          </a:p>
        </p:txBody>
      </p:sp>
      <p:pic>
        <p:nvPicPr>
          <p:cNvPr id="32772" name="Obrázek 7" descr="PadinaAlgae500x375 Chuck Lask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4" y="1500189"/>
            <a:ext cx="5643658" cy="423306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2773" name="TextovéPole 8"/>
          <p:cNvSpPr txBox="1">
            <a:spLocks noChangeArrowheads="1"/>
          </p:cNvSpPr>
          <p:nvPr/>
        </p:nvSpPr>
        <p:spPr bwMode="auto">
          <a:xfrm>
            <a:off x="5000625" y="6286500"/>
            <a:ext cx="1857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>
                <a:solidFill>
                  <a:schemeClr val="bg1"/>
                </a:solidFill>
              </a:rPr>
              <a:t>Foto  Chuck Lasker</a:t>
            </a:r>
          </a:p>
        </p:txBody>
      </p:sp>
      <p:pic>
        <p:nvPicPr>
          <p:cNvPr id="32774" name="Obrázek 9" descr="Padin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6025" y="142875"/>
            <a:ext cx="28479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6858000" y="3160501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č</a:t>
            </a:r>
            <a:r>
              <a:rPr lang="cs-CZ" sz="1800" dirty="0" smtClean="0">
                <a:solidFill>
                  <a:schemeClr val="bg1"/>
                </a:solidFill>
              </a:rPr>
              <a:t>asto ruderální </a:t>
            </a:r>
          </a:p>
          <a:p>
            <a:pPr algn="ctr"/>
            <a:r>
              <a:rPr lang="cs-CZ" sz="1800" dirty="0" smtClean="0">
                <a:solidFill>
                  <a:schemeClr val="bg1"/>
                </a:solidFill>
              </a:rPr>
              <a:t>stanoviště</a:t>
            </a:r>
            <a:endParaRPr lang="cs-CZ" sz="18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89720827"/>
              </p:ext>
            </p:extLst>
          </p:nvPr>
        </p:nvGraphicFramePr>
        <p:xfrm>
          <a:off x="5327650" y="4273614"/>
          <a:ext cx="3816350" cy="2617787"/>
        </p:xfrm>
        <a:graphic>
          <a:graphicData uri="http://schemas.openxmlformats.org/presentationml/2006/ole">
            <p:oleObj spid="_x0000_s34878" name="Image" r:id="rId5" imgW="7205083" imgH="494317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188640"/>
            <a:ext cx="77768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Systém ruduch</a:t>
            </a:r>
          </a:p>
          <a:p>
            <a:pPr algn="ctr"/>
            <a:endParaRPr lang="cs-CZ" sz="3600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d</a:t>
            </a:r>
            <a:r>
              <a:rPr lang="cs-CZ" b="1" dirty="0" smtClean="0">
                <a:solidFill>
                  <a:schemeClr val="bg1"/>
                </a:solidFill>
              </a:rPr>
              <a:t>říve</a:t>
            </a:r>
            <a:r>
              <a:rPr lang="cs-CZ" dirty="0" smtClean="0">
                <a:solidFill>
                  <a:schemeClr val="bg1"/>
                </a:solidFill>
              </a:rPr>
              <a:t>: 1 oddělení (</a:t>
            </a:r>
            <a:r>
              <a:rPr lang="cs-CZ" dirty="0" err="1" smtClean="0">
                <a:solidFill>
                  <a:schemeClr val="bg1"/>
                </a:solidFill>
              </a:rPr>
              <a:t>Rhodophyta</a:t>
            </a:r>
            <a:r>
              <a:rPr lang="cs-CZ" dirty="0" smtClean="0">
                <a:solidFill>
                  <a:schemeClr val="bg1"/>
                </a:solidFill>
              </a:rPr>
              <a:t>), 3 třídy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(</a:t>
            </a:r>
            <a:r>
              <a:rPr lang="cs-CZ" dirty="0" err="1" smtClean="0">
                <a:solidFill>
                  <a:schemeClr val="bg1"/>
                </a:solidFill>
              </a:rPr>
              <a:t>Cyanidiophyceae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Bangiophyceae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Florideophyceae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d</a:t>
            </a:r>
            <a:r>
              <a:rPr lang="cs-CZ" b="1" dirty="0" smtClean="0">
                <a:solidFill>
                  <a:schemeClr val="bg1"/>
                </a:solidFill>
              </a:rPr>
              <a:t>nes</a:t>
            </a:r>
            <a:r>
              <a:rPr lang="cs-CZ" dirty="0" smtClean="0">
                <a:solidFill>
                  <a:schemeClr val="bg1"/>
                </a:solidFill>
              </a:rPr>
              <a:t>: 2 oddělení (</a:t>
            </a:r>
            <a:r>
              <a:rPr lang="cs-CZ" dirty="0" err="1" smtClean="0">
                <a:solidFill>
                  <a:schemeClr val="bg1"/>
                </a:solidFill>
              </a:rPr>
              <a:t>Cyanidiophyta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Rhodophyta</a:t>
            </a:r>
            <a:r>
              <a:rPr lang="cs-CZ" dirty="0" smtClean="0">
                <a:solidFill>
                  <a:schemeClr val="bg1"/>
                </a:solidFill>
              </a:rPr>
              <a:t>), </a:t>
            </a:r>
          </a:p>
          <a:p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    v rámci </a:t>
            </a:r>
            <a:r>
              <a:rPr lang="cs-CZ" dirty="0" err="1" smtClean="0">
                <a:solidFill>
                  <a:schemeClr val="bg1"/>
                </a:solidFill>
              </a:rPr>
              <a:t>Rhodophyta</a:t>
            </a:r>
            <a:r>
              <a:rPr lang="cs-CZ" dirty="0" smtClean="0">
                <a:solidFill>
                  <a:schemeClr val="bg1"/>
                </a:solidFill>
              </a:rPr>
              <a:t> 7 tříd – nejvýznamnější        	</a:t>
            </a:r>
            <a:r>
              <a:rPr lang="cs-CZ" sz="2800" b="1" dirty="0" err="1" smtClean="0">
                <a:solidFill>
                  <a:schemeClr val="bg1"/>
                </a:solidFill>
              </a:rPr>
              <a:t>Florideophyceae</a:t>
            </a:r>
            <a:endParaRPr lang="cs-CZ" sz="2800" b="1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c</a:t>
            </a:r>
            <a:r>
              <a:rPr lang="cs-CZ" dirty="0" smtClean="0">
                <a:solidFill>
                  <a:schemeClr val="bg1"/>
                </a:solidFill>
              </a:rPr>
              <a:t>elkem cca 6 000 druhů, ale odhady až okolo 20 000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991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4" descr="Stel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5075"/>
            <a:ext cx="6462712" cy="5622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407988" y="739775"/>
            <a:ext cx="3097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Stélka </a:t>
            </a:r>
            <a:r>
              <a:rPr lang="cs-CZ" altLang="cs-CZ" dirty="0" err="1">
                <a:solidFill>
                  <a:schemeClr val="bg1"/>
                </a:solidFill>
                <a:latin typeface="Comic Sans MS" panose="030F0702030302020204" pitchFamily="66" charset="0"/>
              </a:rPr>
              <a:t>uniaxiální</a:t>
            </a:r>
            <a:endParaRPr lang="cs-CZ" altLang="cs-CZ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3979863" y="739775"/>
            <a:ext cx="2520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solidFill>
                  <a:schemeClr val="bg1"/>
                </a:solidFill>
                <a:latin typeface="Comic Sans MS" panose="030F0702030302020204" pitchFamily="66" charset="0"/>
              </a:rPr>
              <a:t>multiaxiální</a:t>
            </a:r>
            <a:endParaRPr lang="cs-CZ" altLang="cs-CZ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7286625" y="3357563"/>
            <a:ext cx="16557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ploše listovitá</a:t>
            </a:r>
          </a:p>
        </p:txBody>
      </p:sp>
      <p:sp>
        <p:nvSpPr>
          <p:cNvPr id="10248" name="Text Box 9"/>
          <p:cNvSpPr txBox="1">
            <a:spLocks noChangeArrowheads="1"/>
          </p:cNvSpPr>
          <p:nvPr/>
        </p:nvSpPr>
        <p:spPr bwMode="auto">
          <a:xfrm>
            <a:off x="7286625" y="357188"/>
            <a:ext cx="16557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jedno-buněčná</a:t>
            </a:r>
          </a:p>
        </p:txBody>
      </p:sp>
      <p:pic>
        <p:nvPicPr>
          <p:cNvPr id="10249" name="Picture 10" descr="Porphyridium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196975"/>
            <a:ext cx="1390650" cy="1871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50" name="TextovéPole 9"/>
          <p:cNvSpPr txBox="1">
            <a:spLocks noChangeArrowheads="1"/>
          </p:cNvSpPr>
          <p:nvPr/>
        </p:nvSpPr>
        <p:spPr bwMode="auto">
          <a:xfrm>
            <a:off x="323528" y="44624"/>
            <a:ext cx="6143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Typy stélek u ruduch</a:t>
            </a:r>
          </a:p>
        </p:txBody>
      </p:sp>
      <p:pic>
        <p:nvPicPr>
          <p:cNvPr id="11" name="Obrázek 10" descr="porphyra_perforata_presse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7527" y="4293096"/>
            <a:ext cx="1647951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2014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875787" y="107921"/>
            <a:ext cx="52164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ruduchy </a:t>
            </a:r>
            <a:r>
              <a:rPr lang="cs-CZ" altLang="cs-CZ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– výskyt a význam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76238" y="2873375"/>
            <a:ext cx="786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322709" y="933683"/>
            <a:ext cx="8713787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r>
              <a:rPr lang="cs-CZ" altLang="cs-CZ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ca 95% </a:t>
            </a: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mořské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, litorál, </a:t>
            </a:r>
            <a:r>
              <a:rPr lang="cs-CZ" altLang="cs-CZ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sublitorál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ale i větší hloubky</a:t>
            </a:r>
          </a:p>
          <a:p>
            <a:pPr marL="0" indent="0" eaLnBrk="1" hangingPunct="1">
              <a:spcBef>
                <a:spcPct val="20000"/>
              </a:spcBef>
            </a:pPr>
            <a:endParaRPr lang="cs-CZ" altLang="cs-CZ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n</a:t>
            </a: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ěkteré epifytické, parazitické, </a:t>
            </a:r>
            <a:r>
              <a:rPr lang="cs-CZ" altLang="cs-CZ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endolitické</a:t>
            </a:r>
            <a:endParaRPr lang="cs-CZ" altLang="cs-CZ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spcBef>
                <a:spcPct val="20000"/>
              </a:spcBef>
            </a:pPr>
            <a:endParaRPr lang="cs-CZ" altLang="cs-CZ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korálové útesy – kalcifikace</a:t>
            </a:r>
          </a:p>
          <a:p>
            <a:pPr marL="0" indent="0" eaLnBrk="1" hangingPunct="1">
              <a:spcBef>
                <a:spcPct val="20000"/>
              </a:spcBef>
            </a:pPr>
            <a:endParaRPr lang="cs-CZ" altLang="cs-CZ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342900" indent="-342900" eaLnBrk="1" hangingPunct="1"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potrava 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– </a:t>
            </a:r>
            <a:r>
              <a:rPr lang="cs-CZ" altLang="cs-CZ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vých</a:t>
            </a: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Asie – </a:t>
            </a:r>
            <a:r>
              <a:rPr lang="cs-CZ" altLang="cs-CZ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nori</a:t>
            </a: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atd.</a:t>
            </a:r>
          </a:p>
          <a:p>
            <a:pPr marL="0" indent="0" eaLnBrk="1" hangingPunct="1">
              <a:spcBef>
                <a:spcPct val="20000"/>
              </a:spcBef>
              <a:buSzPct val="120000"/>
            </a:pPr>
            <a:endParaRPr lang="cs-CZ" altLang="cs-CZ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342900" indent="-342900" eaLnBrk="1" hangingPunct="1"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</a:pPr>
            <a:r>
              <a:rPr lang="cs-CZ" altLang="cs-CZ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agar</a:t>
            </a: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2000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Gelidium</a:t>
            </a:r>
            <a:r>
              <a:rPr lang="cs-CZ" altLang="cs-CZ" sz="2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Pterocladiella</a:t>
            </a:r>
            <a:r>
              <a:rPr lang="cs-CZ" altLang="cs-CZ" sz="2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...</a:t>
            </a: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 - mikrobiologie, 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potravinářství (E406</a:t>
            </a: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pPr marL="342900" indent="-342900" eaLnBrk="1" hangingPunct="1"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</a:pPr>
            <a:endParaRPr lang="cs-CZ" altLang="cs-CZ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342900" indent="-342900" eaLnBrk="1" hangingPunct="1"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</a:pPr>
            <a:r>
              <a:rPr lang="cs-CZ" altLang="cs-CZ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karagen</a:t>
            </a: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2000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Chondrus</a:t>
            </a:r>
            <a:r>
              <a:rPr lang="cs-CZ" altLang="cs-CZ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cs-CZ" altLang="cs-CZ" sz="2000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Gigartina</a:t>
            </a:r>
            <a:r>
              <a:rPr lang="cs-CZ" altLang="cs-CZ" sz="2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...</a:t>
            </a: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 – zahušťovadlo (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E407), </a:t>
            </a: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emulgátor</a:t>
            </a:r>
          </a:p>
          <a:p>
            <a:pPr marL="342900" indent="-342900" eaLnBrk="1" hangingPunct="1"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</a:pPr>
            <a:endParaRPr lang="cs-CZ" altLang="cs-CZ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342900" indent="-342900" eaLnBrk="1" hangingPunct="1"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lékařství 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– </a:t>
            </a:r>
            <a:r>
              <a:rPr lang="cs-CZ" altLang="cs-CZ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kainová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kyselina (</a:t>
            </a:r>
            <a:r>
              <a:rPr lang="cs-CZ" altLang="cs-CZ" sz="2000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Digenea</a:t>
            </a:r>
            <a:r>
              <a:rPr lang="cs-CZ" altLang="cs-CZ" sz="2000" i="1" dirty="0">
                <a:solidFill>
                  <a:schemeClr val="bg1"/>
                </a:solidFill>
                <a:latin typeface="Comic Sans MS" panose="030F0702030302020204" pitchFamily="66" charset="0"/>
              </a:rPr>
              <a:t> simplex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) </a:t>
            </a: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x parazitickým 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červům, neurotoxické účinky – léčba epilepsie</a:t>
            </a:r>
          </a:p>
        </p:txBody>
      </p:sp>
    </p:spTree>
    <p:extLst>
      <p:ext uri="{BB962C8B-B14F-4D97-AF65-F5344CB8AC3E}">
        <p14:creationId xmlns:p14="http://schemas.microsoft.com/office/powerpoint/2010/main" xmlns="" val="292858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43188" y="142875"/>
            <a:ext cx="2808287" cy="706438"/>
          </a:xfrm>
        </p:spPr>
        <p:txBody>
          <a:bodyPr/>
          <a:lstStyle/>
          <a:p>
            <a:pPr algn="l" eaLnBrk="1" hangingPunct="1"/>
            <a:r>
              <a:rPr lang="cs-CZ" altLang="cs-CZ" sz="3200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Porphyra</a:t>
            </a:r>
            <a:endParaRPr lang="cs-CZ" altLang="cs-CZ" sz="32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2643188" y="928688"/>
            <a:ext cx="3240087" cy="238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litorál moří</a:t>
            </a:r>
          </a:p>
          <a:p>
            <a:pPr eaLnBrk="1" hangingPunct="1">
              <a:spcBef>
                <a:spcPct val="30000"/>
              </a:spcBef>
            </a:pP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ploše listovitá stélka z 1 vrstvy buněk (gametofyt</a:t>
            </a: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spcBef>
                <a:spcPct val="30000"/>
              </a:spcBef>
            </a:pPr>
            <a:endParaRPr lang="cs-CZ" altLang="cs-CZ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30000"/>
              </a:spcBef>
            </a:pP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p</a:t>
            </a: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olyfyletický rod</a:t>
            </a:r>
            <a:endParaRPr lang="cs-CZ" altLang="cs-CZ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30000"/>
              </a:spcBef>
            </a:pPr>
            <a:endParaRPr lang="cs-CZ" altLang="cs-CZ" dirty="0">
              <a:solidFill>
                <a:srgbClr val="FFFF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4" name="Picture 8" descr="Porphyra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1724" y="3721484"/>
            <a:ext cx="1668688" cy="309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3"/>
          <p:cNvSpPr txBox="1">
            <a:spLocks noChangeArrowheads="1"/>
          </p:cNvSpPr>
          <p:nvPr/>
        </p:nvSpPr>
        <p:spPr bwMode="auto">
          <a:xfrm>
            <a:off x="5059485" y="3234462"/>
            <a:ext cx="2520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cs-CZ" altLang="cs-CZ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východoasijská </a:t>
            </a: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kuchyně</a:t>
            </a:r>
          </a:p>
        </p:txBody>
      </p:sp>
      <p:sp>
        <p:nvSpPr>
          <p:cNvPr id="15368" name="Text Box 14"/>
          <p:cNvSpPr txBox="1">
            <a:spLocks noChangeArrowheads="1"/>
          </p:cNvSpPr>
          <p:nvPr/>
        </p:nvSpPr>
        <p:spPr bwMode="auto">
          <a:xfrm>
            <a:off x="7127875" y="0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Bangiophyceae</a:t>
            </a:r>
            <a:endParaRPr lang="cs-CZ" altLang="cs-CZ" sz="1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370" name="TextovéPole 11"/>
          <p:cNvSpPr txBox="1">
            <a:spLocks noChangeArrowheads="1"/>
          </p:cNvSpPr>
          <p:nvPr/>
        </p:nvSpPr>
        <p:spPr bwMode="auto">
          <a:xfrm>
            <a:off x="714375" y="3571875"/>
            <a:ext cx="1857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200"/>
              <a:t>http://www.solpugid.com</a:t>
            </a:r>
          </a:p>
        </p:txBody>
      </p:sp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30" t="17499" r="30208" b="21666"/>
          <a:stretch>
            <a:fillRect/>
          </a:stretch>
        </p:blipFill>
        <p:spPr bwMode="auto">
          <a:xfrm>
            <a:off x="5753100" y="428625"/>
            <a:ext cx="3390900" cy="25003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0081" y="3707522"/>
            <a:ext cx="2412239" cy="310585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3668546"/>
            <a:ext cx="4825827" cy="3144830"/>
          </a:xfrm>
          <a:prstGeom prst="rect">
            <a:avLst/>
          </a:prstGeom>
        </p:spPr>
      </p:pic>
      <p:pic>
        <p:nvPicPr>
          <p:cNvPr id="15369" name="Obrázek 10" descr="porphyra_perforata_pressed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479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8028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6935" y="3473436"/>
            <a:ext cx="5045307" cy="33635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5536" y="116632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solidFill>
                  <a:schemeClr val="bg1"/>
                </a:solidFill>
              </a:rPr>
              <a:t>Porphyra</a:t>
            </a:r>
            <a:r>
              <a:rPr lang="cs-CZ" dirty="0" smtClean="0">
                <a:solidFill>
                  <a:schemeClr val="bg1"/>
                </a:solidFill>
              </a:rPr>
              <a:t> – </a:t>
            </a:r>
            <a:r>
              <a:rPr lang="cs-CZ" dirty="0" err="1" smtClean="0">
                <a:solidFill>
                  <a:schemeClr val="bg1"/>
                </a:solidFill>
              </a:rPr>
              <a:t>marikultury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6935" y="-1"/>
            <a:ext cx="5047065" cy="347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765571"/>
            <a:ext cx="391795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6734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7" descr="Noctiluca scint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52413"/>
            <a:ext cx="3313113" cy="23209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3" descr="ceratiummacrocer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97506"/>
            <a:ext cx="1981200" cy="4445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422" name="Text Box 5"/>
          <p:cNvSpPr txBox="1">
            <a:spLocks noChangeArrowheads="1"/>
          </p:cNvSpPr>
          <p:nvPr/>
        </p:nvSpPr>
        <p:spPr bwMode="auto">
          <a:xfrm>
            <a:off x="1187450" y="2276475"/>
            <a:ext cx="6629400" cy="14684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cs-CZ" altLang="cs-CZ" sz="2800" dirty="0">
                <a:latin typeface="Comic Sans MS" panose="030F0702030302020204" pitchFamily="66" charset="0"/>
              </a:rPr>
              <a:t>říše </a:t>
            </a:r>
            <a:r>
              <a:rPr lang="cs-CZ" altLang="cs-CZ" sz="2800" b="1" dirty="0" smtClean="0">
                <a:latin typeface="Comic Sans MS" panose="030F0702030302020204" pitchFamily="66" charset="0"/>
              </a:rPr>
              <a:t>SAR, </a:t>
            </a:r>
            <a:r>
              <a:rPr lang="cs-CZ" altLang="cs-CZ" sz="2800" dirty="0" smtClean="0">
                <a:latin typeface="Comic Sans MS" panose="030F0702030302020204" pitchFamily="66" charset="0"/>
              </a:rPr>
              <a:t>větev </a:t>
            </a:r>
            <a:r>
              <a:rPr lang="cs-CZ" altLang="cs-CZ" sz="2800" dirty="0" err="1" smtClean="0">
                <a:latin typeface="Comic Sans MS" panose="030F0702030302020204" pitchFamily="66" charset="0"/>
              </a:rPr>
              <a:t>Alveolata</a:t>
            </a:r>
            <a:endParaRPr lang="cs-CZ" altLang="cs-CZ" sz="2800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10000"/>
              </a:spcBef>
            </a:pPr>
            <a:r>
              <a:rPr lang="cs-CZ" altLang="cs-CZ" sz="2800" dirty="0">
                <a:latin typeface="Comic Sans MS" panose="030F0702030302020204" pitchFamily="66" charset="0"/>
              </a:rPr>
              <a:t>oddělení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Dinophyta</a:t>
            </a:r>
            <a:r>
              <a:rPr lang="cs-CZ" altLang="cs-CZ" sz="2800" b="1" dirty="0">
                <a:latin typeface="Comic Sans MS" panose="030F0702030302020204" pitchFamily="66" charset="0"/>
              </a:rPr>
              <a:t> - obrněnky</a:t>
            </a:r>
            <a:r>
              <a:rPr lang="cs-CZ" altLang="cs-CZ" sz="2800" dirty="0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spcBef>
                <a:spcPct val="10000"/>
              </a:spcBef>
            </a:pPr>
            <a:r>
              <a:rPr lang="cs-CZ" altLang="cs-CZ" sz="2800" dirty="0">
                <a:latin typeface="Comic Sans MS" panose="030F0702030302020204" pitchFamily="66" charset="0"/>
              </a:rPr>
              <a:t>třída </a:t>
            </a:r>
            <a:r>
              <a:rPr lang="cs-CZ" altLang="cs-CZ" sz="2800" b="1" dirty="0" err="1">
                <a:latin typeface="Comic Sans MS" panose="030F0702030302020204" pitchFamily="66" charset="0"/>
              </a:rPr>
              <a:t>Dinophyceae</a:t>
            </a:r>
            <a:endParaRPr lang="cs-CZ" altLang="cs-CZ" sz="2800" b="1" dirty="0">
              <a:latin typeface="Comic Sans MS" panose="030F0702030302020204" pitchFamily="66" charset="0"/>
            </a:endParaRPr>
          </a:p>
        </p:txBody>
      </p:sp>
      <p:pic>
        <p:nvPicPr>
          <p:cNvPr id="60423" name="Picture 6" descr="Dinophysis acuta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8175" y="3357563"/>
            <a:ext cx="2970213" cy="322421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24" name="Picture 8" descr="Peridini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149725"/>
            <a:ext cx="2163763" cy="253523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5" y="211522"/>
            <a:ext cx="3547474" cy="19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483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0" y="6499225"/>
            <a:ext cx="1439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9pPr>
          </a:lstStyle>
          <a:p>
            <a:r>
              <a:rPr lang="cs-CZ" altLang="cs-CZ" sz="1600" i="1" dirty="0"/>
              <a:t>Stewart, 2006</a:t>
            </a:r>
          </a:p>
        </p:txBody>
      </p:sp>
      <p:sp>
        <p:nvSpPr>
          <p:cNvPr id="48137" name="Text Box 11"/>
          <p:cNvSpPr txBox="1">
            <a:spLocks noChangeArrowheads="1"/>
          </p:cNvSpPr>
          <p:nvPr/>
        </p:nvSpPr>
        <p:spPr bwMode="auto">
          <a:xfrm>
            <a:off x="395536" y="35913"/>
            <a:ext cx="30624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9pPr>
          </a:lstStyle>
          <a:p>
            <a:r>
              <a:rPr lang="cs-CZ" altLang="cs-CZ" sz="2800" i="1" dirty="0" err="1">
                <a:solidFill>
                  <a:schemeClr val="bg1"/>
                </a:solidFill>
              </a:rPr>
              <a:t>Batrachospermum</a:t>
            </a:r>
            <a:endParaRPr lang="cs-CZ" altLang="cs-CZ" sz="2800" i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273291"/>
            <a:ext cx="3419872" cy="651404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980728"/>
            <a:ext cx="2732173" cy="20509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3573016"/>
            <a:ext cx="2812932" cy="210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496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88913"/>
            <a:ext cx="8607425" cy="706437"/>
          </a:xfrm>
        </p:spPr>
        <p:txBody>
          <a:bodyPr/>
          <a:lstStyle/>
          <a:p>
            <a:pPr algn="l" eaLnBrk="1" hangingPunct="1"/>
            <a:r>
              <a:rPr lang="cs-CZ" altLang="cs-CZ" sz="2800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Hildebrandia</a:t>
            </a:r>
            <a:r>
              <a:rPr lang="cs-CZ" altLang="cs-CZ" sz="28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800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rivularis</a:t>
            </a:r>
            <a:r>
              <a:rPr lang="cs-CZ" altLang="cs-CZ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cs-CZ" alt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cs-CZ" alt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jediný sladkovodní druh – rádoby </a:t>
            </a:r>
            <a:r>
              <a:rPr lang="cs-CZ" altLang="cs-CZ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čistomilná</a:t>
            </a:r>
            <a:endParaRPr lang="cs-CZ" altLang="cs-CZ" sz="24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1" name="Picture 7" descr="Hildebrandia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81075"/>
            <a:ext cx="3840163" cy="2317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8" descr="Dobron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4978400" cy="3733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 Box 9"/>
          <p:cNvSpPr txBox="1">
            <a:spLocks noChangeArrowheads="1"/>
          </p:cNvSpPr>
          <p:nvPr/>
        </p:nvSpPr>
        <p:spPr bwMode="auto">
          <a:xfrm>
            <a:off x="0" y="4786313"/>
            <a:ext cx="4746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parenchymatická stélka, </a:t>
            </a: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porůstá 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kameny</a:t>
            </a:r>
          </a:p>
        </p:txBody>
      </p:sp>
      <p:pic>
        <p:nvPicPr>
          <p:cNvPr id="17416" name="Obrázek 8" descr="Hild riv akvar LA 100xDIC2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500688"/>
            <a:ext cx="4814888" cy="13573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TextovéPole 9"/>
          <p:cNvSpPr txBox="1">
            <a:spLocks noChangeArrowheads="1"/>
          </p:cNvSpPr>
          <p:nvPr/>
        </p:nvSpPr>
        <p:spPr bwMode="auto">
          <a:xfrm>
            <a:off x="0" y="6500813"/>
            <a:ext cx="82758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AK</a:t>
            </a:r>
          </a:p>
        </p:txBody>
      </p:sp>
      <p:sp>
        <p:nvSpPr>
          <p:cNvPr id="17418" name="TextovéPole 9"/>
          <p:cNvSpPr txBox="1">
            <a:spLocks noChangeArrowheads="1"/>
          </p:cNvSpPr>
          <p:nvPr/>
        </p:nvSpPr>
        <p:spPr bwMode="auto">
          <a:xfrm>
            <a:off x="1763688" y="4429125"/>
            <a:ext cx="32369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Oltyňský</a:t>
            </a: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potok, Dobronice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9933" y="3789040"/>
            <a:ext cx="4604068" cy="308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366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-1285" y="188913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9pPr>
          </a:lstStyle>
          <a:p>
            <a:r>
              <a:rPr lang="en-US" altLang="cs-CZ" sz="2800" i="1" dirty="0" err="1">
                <a:solidFill>
                  <a:schemeClr val="bg1"/>
                </a:solidFill>
              </a:rPr>
              <a:t>Lemanea</a:t>
            </a:r>
            <a:endParaRPr lang="en-US" altLang="cs-CZ" sz="2800" i="1" dirty="0">
              <a:solidFill>
                <a:schemeClr val="bg1"/>
              </a:solidFill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41624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00400"/>
            <a:ext cx="22288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2857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05200"/>
            <a:ext cx="246697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95600"/>
            <a:ext cx="16002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28575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262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0" y="0"/>
            <a:ext cx="1547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9pPr>
          </a:lstStyle>
          <a:p>
            <a:r>
              <a:rPr lang="en-US" altLang="cs-CZ" i="1" dirty="0" err="1">
                <a:solidFill>
                  <a:schemeClr val="bg1"/>
                </a:solidFill>
              </a:rPr>
              <a:t>Ceramium</a:t>
            </a:r>
            <a:endParaRPr lang="en-US" altLang="cs-CZ" i="1" dirty="0">
              <a:solidFill>
                <a:schemeClr val="bg1"/>
              </a:solidFill>
            </a:endParaRP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836918"/>
            <a:ext cx="1982244" cy="208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20460"/>
            <a:ext cx="2730410" cy="237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49275"/>
            <a:ext cx="21685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184308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84538"/>
            <a:ext cx="40322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6" name="Object 9"/>
          <p:cNvGraphicFramePr>
            <a:graphicFrameLocks noChangeAspect="1"/>
          </p:cNvGraphicFramePr>
          <p:nvPr/>
        </p:nvGraphicFramePr>
        <p:xfrm>
          <a:off x="4932363" y="3429000"/>
          <a:ext cx="3960812" cy="2717800"/>
        </p:xfrm>
        <a:graphic>
          <a:graphicData uri="http://schemas.openxmlformats.org/presentationml/2006/ole">
            <p:oleObj spid="_x0000_s50205" name="Image" r:id="rId8" imgW="7205083" imgH="4943170" progId="">
              <p:embed/>
            </p:oleObj>
          </a:graphicData>
        </a:graphic>
      </p:graphicFrame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6372225" y="6165850"/>
            <a:ext cx="1087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9pPr>
          </a:lstStyle>
          <a:p>
            <a:r>
              <a:rPr lang="cs-CZ" altLang="cs-CZ" sz="1600" i="1" dirty="0">
                <a:solidFill>
                  <a:schemeClr val="bg1"/>
                </a:solidFill>
              </a:rPr>
              <a:t>C. rubrum</a:t>
            </a:r>
          </a:p>
        </p:txBody>
      </p:sp>
    </p:spTree>
    <p:extLst>
      <p:ext uri="{BB962C8B-B14F-4D97-AF65-F5344CB8AC3E}">
        <p14:creationId xmlns:p14="http://schemas.microsoft.com/office/powerpoint/2010/main" xmlns="" val="334046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63938" y="116632"/>
            <a:ext cx="4691062" cy="649288"/>
          </a:xfrm>
        </p:spPr>
        <p:txBody>
          <a:bodyPr/>
          <a:lstStyle/>
          <a:p>
            <a:pPr algn="l" eaLnBrk="1" hangingPunct="1"/>
            <a:r>
              <a:rPr lang="cs-CZ" altLang="cs-CZ" sz="3600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Corallina</a:t>
            </a:r>
            <a:endParaRPr lang="cs-CZ" altLang="cs-CZ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459" name="Picture 3" descr="Corallina s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169451"/>
            <a:ext cx="5868144" cy="368854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514724" y="908720"/>
            <a:ext cx="482441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inkrustovaná kalcitem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s</a:t>
            </a:r>
            <a:r>
              <a:rPr lang="cs-CZ" altLang="cs-CZ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ubtropická a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tropická </a:t>
            </a: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moře</a:t>
            </a:r>
          </a:p>
          <a:p>
            <a:pPr eaLnBrk="1" hangingPunct="1">
              <a:spcBef>
                <a:spcPct val="50000"/>
              </a:spcBef>
            </a:pPr>
            <a:endParaRPr lang="cs-CZ" altLang="cs-CZ" sz="2000" dirty="0">
              <a:solidFill>
                <a:srgbClr val="FFFF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5147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2975" y="18256"/>
            <a:ext cx="3342861" cy="250714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496" y="4318064"/>
            <a:ext cx="34563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„korálové“ ruduchy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kalcifikace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e</a:t>
            </a:r>
            <a:r>
              <a:rPr lang="cs-CZ" sz="2000" dirty="0" smtClean="0">
                <a:solidFill>
                  <a:schemeClr val="bg1"/>
                </a:solidFill>
              </a:rPr>
              <a:t>kosystémy korálových útesů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180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69527" y="86717"/>
            <a:ext cx="4862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9pPr>
          </a:lstStyle>
          <a:p>
            <a:r>
              <a:rPr lang="en-US" altLang="cs-CZ" i="1" dirty="0" err="1">
                <a:solidFill>
                  <a:schemeClr val="bg1"/>
                </a:solidFill>
                <a:latin typeface="Arial" charset="0"/>
                <a:cs typeface="Arial" charset="0"/>
              </a:rPr>
              <a:t>Gelidium</a:t>
            </a:r>
            <a:r>
              <a:rPr lang="cs-CZ" altLang="cs-CZ" i="1" dirty="0">
                <a:solidFill>
                  <a:schemeClr val="bg1"/>
                </a:solidFill>
                <a:latin typeface="Arial" charset="0"/>
                <a:cs typeface="Arial" charset="0"/>
              </a:rPr>
              <a:t>, </a:t>
            </a:r>
            <a:r>
              <a:rPr lang="cs-CZ" altLang="cs-CZ" i="1" dirty="0" err="1">
                <a:solidFill>
                  <a:schemeClr val="bg1"/>
                </a:solidFill>
                <a:latin typeface="Arial" charset="0"/>
                <a:cs typeface="Arial" charset="0"/>
              </a:rPr>
              <a:t>Pterocladiella</a:t>
            </a:r>
            <a:r>
              <a:rPr lang="cs-CZ" altLang="cs-CZ" i="1" dirty="0">
                <a:solidFill>
                  <a:schemeClr val="bg1"/>
                </a:solidFill>
                <a:latin typeface="Arial" charset="0"/>
                <a:cs typeface="Arial" charset="0"/>
              </a:rPr>
              <a:t>, </a:t>
            </a:r>
            <a:r>
              <a:rPr lang="cs-CZ" altLang="cs-CZ" i="1" dirty="0" err="1">
                <a:solidFill>
                  <a:schemeClr val="bg1"/>
                </a:solidFill>
                <a:latin typeface="Arial" charset="0"/>
                <a:cs typeface="Arial" charset="0"/>
              </a:rPr>
              <a:t>Gelidiella</a:t>
            </a:r>
            <a:endParaRPr lang="en-US" altLang="cs-CZ" i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373688"/>
            <a:ext cx="15128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5038" y="6453336"/>
            <a:ext cx="3498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2" charset="0"/>
              </a:defRPr>
            </a:lvl9pPr>
          </a:lstStyle>
          <a:p>
            <a:r>
              <a:rPr lang="en-US" altLang="cs-CZ" sz="1600" dirty="0">
                <a:solidFill>
                  <a:schemeClr val="bg1"/>
                </a:solidFill>
              </a:rPr>
              <a:t>agar</a:t>
            </a:r>
            <a:r>
              <a:rPr lang="cs-CZ" altLang="cs-CZ" sz="1600" dirty="0">
                <a:solidFill>
                  <a:schemeClr val="bg1"/>
                </a:solidFill>
              </a:rPr>
              <a:t> – polysacharidy buněčných stěn</a:t>
            </a:r>
            <a:endParaRPr lang="en-US" altLang="cs-CZ" sz="1600" dirty="0">
              <a:solidFill>
                <a:schemeClr val="bg1"/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1814513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92150"/>
            <a:ext cx="2663825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1992312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565400"/>
            <a:ext cx="164782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5238" y="368300"/>
            <a:ext cx="3960812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Gelidium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8960"/>
            <a:ext cx="4491258" cy="35953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099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11863" y="908050"/>
            <a:ext cx="2592387" cy="706438"/>
          </a:xfrm>
        </p:spPr>
        <p:txBody>
          <a:bodyPr/>
          <a:lstStyle/>
          <a:p>
            <a:pPr algn="l" eaLnBrk="1" hangingPunct="1"/>
            <a:r>
              <a:rPr lang="cs-CZ" altLang="cs-CZ" sz="3600" i="1" smtClean="0">
                <a:solidFill>
                  <a:schemeClr val="bg1"/>
                </a:solidFill>
                <a:latin typeface="Comic Sans MS" panose="030F0702030302020204" pitchFamily="66" charset="0"/>
              </a:rPr>
              <a:t>Chondrus</a:t>
            </a:r>
          </a:p>
        </p:txBody>
      </p:sp>
      <p:pic>
        <p:nvPicPr>
          <p:cNvPr id="21507" name="Picture 3" descr="Chondrus crisp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505450" cy="6667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156176" y="1987551"/>
            <a:ext cx="3096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k</a:t>
            </a:r>
            <a:r>
              <a:rPr lang="cs-CZ" altLang="cs-CZ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aragen, konzumace</a:t>
            </a:r>
            <a:endParaRPr lang="cs-CZ" altLang="cs-CZ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84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915816" y="32273"/>
            <a:ext cx="3817119" cy="548680"/>
          </a:xfrm>
        </p:spPr>
        <p:txBody>
          <a:bodyPr/>
          <a:lstStyle/>
          <a:p>
            <a:pPr algn="l" eaLnBrk="1" hangingPunct="1"/>
            <a:r>
              <a:rPr lang="cs-CZ" altLang="cs-CZ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Dinophyceae</a:t>
            </a:r>
            <a:endParaRPr lang="cs-CZ" altLang="cs-CZ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50254" y="984785"/>
            <a:ext cx="8858250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1938" indent="-2619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50000"/>
              </a:spcAft>
              <a:buSzPct val="160000"/>
              <a:buFontTx/>
              <a:buChar char="•"/>
            </a:pP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h</a:t>
            </a: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eterogenní, ale velmi významná skupina </a:t>
            </a:r>
          </a:p>
          <a:p>
            <a:pPr eaLnBrk="1" hangingPunct="1">
              <a:spcAft>
                <a:spcPct val="50000"/>
              </a:spcAft>
              <a:buSzPct val="160000"/>
              <a:buFontTx/>
              <a:buChar char="•"/>
            </a:pP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h</a:t>
            </a: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lavně jednobuněční bičíkovci (2 bičíky)</a:t>
            </a:r>
          </a:p>
          <a:p>
            <a:pPr eaLnBrk="1" hangingPunct="1">
              <a:spcAft>
                <a:spcPct val="50000"/>
              </a:spcAft>
              <a:buSzPct val="160000"/>
              <a:buFontTx/>
              <a:buChar char="•"/>
            </a:pP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cca polovina heterotrofní</a:t>
            </a:r>
          </a:p>
          <a:p>
            <a:pPr eaLnBrk="1" hangingPunct="1">
              <a:spcAft>
                <a:spcPct val="50000"/>
              </a:spcAft>
              <a:buSzPct val="160000"/>
              <a:buFontTx/>
              <a:buChar char="•"/>
            </a:pP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a</a:t>
            </a: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le i autotrofní doplňují výživu – nezřídka i parazitismus</a:t>
            </a:r>
          </a:p>
          <a:p>
            <a:pPr eaLnBrk="1" hangingPunct="1">
              <a:spcAft>
                <a:spcPct val="50000"/>
              </a:spcAft>
              <a:buSzPct val="160000"/>
              <a:buFontTx/>
              <a:buChar char="•"/>
            </a:pP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s</a:t>
            </a: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táří cca 600 mil. let </a:t>
            </a:r>
          </a:p>
          <a:p>
            <a:pPr eaLnBrk="1" hangingPunct="1">
              <a:spcAft>
                <a:spcPct val="50000"/>
              </a:spcAft>
              <a:buSzPct val="160000"/>
              <a:buFontTx/>
              <a:buChar char="•"/>
            </a:pPr>
            <a:r>
              <a:rPr lang="cs-CZ" altLang="cs-CZ" sz="2000" b="1" dirty="0" err="1" smtClean="0">
                <a:solidFill>
                  <a:schemeClr val="bg1"/>
                </a:solidFill>
                <a:latin typeface="+mn-lt"/>
              </a:rPr>
              <a:t>dinokaryon</a:t>
            </a:r>
            <a:r>
              <a:rPr lang="cs-CZ" altLang="cs-CZ" sz="2000" b="1" dirty="0" smtClean="0">
                <a:solidFill>
                  <a:schemeClr val="bg1"/>
                </a:solidFill>
                <a:latin typeface="+mn-lt"/>
              </a:rPr>
              <a:t> </a:t>
            </a:r>
            <a:endParaRPr lang="cs-CZ" altLang="cs-CZ" sz="20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spcAft>
                <a:spcPct val="50000"/>
              </a:spcAft>
              <a:buSzPct val="160000"/>
              <a:buFontTx/>
              <a:buChar char="•"/>
            </a:pP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v 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chloroplastech: </a:t>
            </a:r>
            <a:r>
              <a:rPr lang="cs-CZ" altLang="cs-CZ" sz="2000" b="1" dirty="0">
                <a:solidFill>
                  <a:schemeClr val="bg1"/>
                </a:solidFill>
                <a:latin typeface="+mn-lt"/>
              </a:rPr>
              <a:t>chlorofyl </a:t>
            </a:r>
            <a:r>
              <a:rPr lang="cs-CZ" altLang="cs-CZ" sz="2000" b="1" dirty="0" err="1">
                <a:solidFill>
                  <a:schemeClr val="bg1"/>
                </a:solidFill>
                <a:latin typeface="+mn-lt"/>
              </a:rPr>
              <a:t>a+c</a:t>
            </a:r>
            <a:r>
              <a:rPr lang="cs-CZ" altLang="cs-CZ" sz="20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2000" b="1" dirty="0" err="1">
                <a:solidFill>
                  <a:schemeClr val="bg1"/>
                </a:solidFill>
                <a:latin typeface="+mn-lt"/>
              </a:rPr>
              <a:t>peridinin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2000" dirty="0" err="1" smtClean="0">
                <a:solidFill>
                  <a:schemeClr val="bg1"/>
                </a:solidFill>
                <a:latin typeface="+mn-lt"/>
              </a:rPr>
              <a:t>dinoxanthin,neodinoxanthin</a:t>
            </a: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 (karotenoidy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), </a:t>
            </a: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ß-karoten</a:t>
            </a:r>
            <a:endParaRPr lang="cs-CZ" altLang="cs-CZ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Aft>
                <a:spcPct val="50000"/>
              </a:spcAft>
              <a:buSzPct val="160000"/>
              <a:buFontTx/>
              <a:buChar char="•"/>
            </a:pP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zásobní látka – </a:t>
            </a:r>
            <a:r>
              <a:rPr lang="cs-CZ" altLang="cs-CZ" sz="2000" b="1" dirty="0" smtClean="0">
                <a:solidFill>
                  <a:schemeClr val="bg1"/>
                </a:solidFill>
                <a:latin typeface="+mn-lt"/>
              </a:rPr>
              <a:t>škrob, </a:t>
            </a: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někdy i tuk</a:t>
            </a:r>
            <a:endParaRPr lang="cs-CZ" altLang="cs-CZ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SzPct val="160000"/>
              <a:buFontTx/>
              <a:buChar char="•"/>
            </a:pP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r</a:t>
            </a: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ozmnožování - nepohlavně dělením či např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. </a:t>
            </a: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anizogamie</a:t>
            </a:r>
            <a:endParaRPr lang="cs-CZ" altLang="cs-CZ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1444" name="Picture 7" descr="Peridin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3025" y="0"/>
            <a:ext cx="1450975" cy="170021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113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5171</TotalTime>
  <Words>1469</Words>
  <Application>Microsoft Office PowerPoint</Application>
  <PresentationFormat>Předvádění na obrazovce (4:3)</PresentationFormat>
  <Paragraphs>474</Paragraphs>
  <Slides>86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86</vt:i4>
      </vt:variant>
    </vt:vector>
  </HeadingPairs>
  <TitlesOfParts>
    <vt:vector size="89" baseType="lpstr">
      <vt:lpstr>Default Design</vt:lpstr>
      <vt:lpstr>Image</vt:lpstr>
      <vt:lpstr>Photo Editor Photo</vt:lpstr>
      <vt:lpstr>Snímek 1</vt:lpstr>
      <vt:lpstr>Snímek 2</vt:lpstr>
      <vt:lpstr>Snímek 3</vt:lpstr>
      <vt:lpstr>Snímek 4</vt:lpstr>
      <vt:lpstr>Snímek 5</vt:lpstr>
      <vt:lpstr>Snímek 6</vt:lpstr>
      <vt:lpstr>Peranema</vt:lpstr>
      <vt:lpstr>Snímek 8</vt:lpstr>
      <vt:lpstr>Dinophyceae</vt:lpstr>
      <vt:lpstr>Dinophyceae</vt:lpstr>
      <vt:lpstr>Snímek 11</vt:lpstr>
      <vt:lpstr>Snímek 12</vt:lpstr>
      <vt:lpstr>Cryptophyta – celková charakteristika, výskyt</vt:lpstr>
      <vt:lpstr>Snímek 14</vt:lpstr>
      <vt:lpstr>Snímek 15</vt:lpstr>
      <vt:lpstr>Rhodomonas             Chroomonas</vt:lpstr>
      <vt:lpstr>Snímek 17</vt:lpstr>
      <vt:lpstr>Snímek 18</vt:lpstr>
      <vt:lpstr>Snímek 19</vt:lpstr>
      <vt:lpstr>Snímek 20</vt:lpstr>
      <vt:lpstr>Xanthophyceae</vt:lpstr>
      <vt:lpstr>Snímek 22</vt:lpstr>
      <vt:lpstr>Snímek 23</vt:lpstr>
      <vt:lpstr>Snímek 24</vt:lpstr>
      <vt:lpstr>Snímek 25</vt:lpstr>
      <vt:lpstr>Snímek 26</vt:lpstr>
      <vt:lpstr>Snímek 27</vt:lpstr>
      <vt:lpstr>Chrysophyceae</vt:lpstr>
      <vt:lpstr>Ochromonas </vt:lpstr>
      <vt:lpstr>Dinobryon </vt:lpstr>
      <vt:lpstr>           Mallomonas </vt:lpstr>
      <vt:lpstr>Synura </vt:lpstr>
      <vt:lpstr>Hydrurus - vodochvost </vt:lpstr>
      <vt:lpstr>Bacillariophyceae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Phaeophyceae</vt:lpstr>
      <vt:lpstr>Phaeophyceae</vt:lpstr>
      <vt:lpstr>Phaeophyceae</vt:lpstr>
      <vt:lpstr>Snímek 57</vt:lpstr>
      <vt:lpstr>Snímek 58</vt:lpstr>
      <vt:lpstr>Snímek 59</vt:lpstr>
      <vt:lpstr>Snímek 60</vt:lpstr>
      <vt:lpstr>Snímek 61</vt:lpstr>
      <vt:lpstr>Snímek 62</vt:lpstr>
      <vt:lpstr>Laminaria </vt:lpstr>
      <vt:lpstr>Snímek 64</vt:lpstr>
      <vt:lpstr>Fucus </vt:lpstr>
      <vt:lpstr>Snímek 66</vt:lpstr>
      <vt:lpstr>Snímek 67</vt:lpstr>
      <vt:lpstr>Snímek 68</vt:lpstr>
      <vt:lpstr>Laminaria </vt:lpstr>
      <vt:lpstr>Laminaria   </vt:lpstr>
      <vt:lpstr>Snímek 71</vt:lpstr>
      <vt:lpstr>Snímek 72</vt:lpstr>
      <vt:lpstr>Snímek 73</vt:lpstr>
      <vt:lpstr>Padina </vt:lpstr>
      <vt:lpstr>Snímek 75</vt:lpstr>
      <vt:lpstr>Snímek 76</vt:lpstr>
      <vt:lpstr>Snímek 77</vt:lpstr>
      <vt:lpstr>Porphyra</vt:lpstr>
      <vt:lpstr>Snímek 79</vt:lpstr>
      <vt:lpstr>Snímek 80</vt:lpstr>
      <vt:lpstr>Hildebrandia rivularis  jediný sladkovodní druh – rádoby čistomilná</vt:lpstr>
      <vt:lpstr>Snímek 82</vt:lpstr>
      <vt:lpstr>Snímek 83</vt:lpstr>
      <vt:lpstr>Corallina</vt:lpstr>
      <vt:lpstr>Snímek 85</vt:lpstr>
      <vt:lpstr>Chondrus</vt:lpstr>
    </vt:vector>
  </TitlesOfParts>
  <Company>PRF UK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Přehled hlavních probíraných skupin</dc:title>
  <dc:creator>bot-kubat</dc:creator>
  <cp:lastModifiedBy>tech</cp:lastModifiedBy>
  <cp:revision>340</cp:revision>
  <dcterms:created xsi:type="dcterms:W3CDTF">2005-10-11T10:40:52Z</dcterms:created>
  <dcterms:modified xsi:type="dcterms:W3CDTF">2018-12-12T02:38:17Z</dcterms:modified>
</cp:coreProperties>
</file>