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4"/>
  </p:notesMasterIdLst>
  <p:sldIdLst>
    <p:sldId id="284" r:id="rId2"/>
    <p:sldId id="285" r:id="rId3"/>
    <p:sldId id="287" r:id="rId4"/>
    <p:sldId id="288" r:id="rId5"/>
    <p:sldId id="289" r:id="rId6"/>
    <p:sldId id="286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65" r:id="rId17"/>
    <p:sldId id="256" r:id="rId18"/>
    <p:sldId id="257" r:id="rId19"/>
    <p:sldId id="280" r:id="rId20"/>
    <p:sldId id="299" r:id="rId21"/>
    <p:sldId id="258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418F5-19E8-4AAF-85A7-44C6A776F866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B4598-528F-445B-BA73-DDDC9ED0E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9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454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70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19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604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627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20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65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117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445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875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59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649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499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483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574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90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58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01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66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45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21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774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48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5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4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6F63-90B3-4F88-A809-88F888A94F21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encyclopediaofukraine.com/pic\S\T\Stolypin%20Petr.jpg&amp;imgrefurl=http://www.encyclopediaofukraine.com/display.asp?linkpath=pages\S\T\Stolypinagrarianreforms.htm&amp;docid=hXgxebt93rnQxM&amp;tbnid=xYN5uikB9SBhGM:&amp;vet=10ahUKEwi61cyV9bTlAhUIblAKHaF-D6sQMwhIKAQwBA..i&amp;w=375&amp;h=496&amp;bih=524&amp;biw=1093&amp;q=petr%20stolypin&amp;ved=0ahUKEwi61cyV9bTlAhUIblAKHaF-D6sQMwhIKAQwBA&amp;iact=mrc&amp;uact=8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852710"/>
            <a:ext cx="8911687" cy="1280890"/>
          </a:xfrm>
        </p:spPr>
        <p:txBody>
          <a:bodyPr/>
          <a:lstStyle/>
          <a:p>
            <a:r>
              <a:rPr lang="cs-CZ" dirty="0" smtClean="0"/>
              <a:t>VÝCHODISKA PRO STAV HOSPODÁŘSTVÍ RUSKA V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691686"/>
            <a:ext cx="8915400" cy="3219536"/>
          </a:xfrm>
        </p:spPr>
        <p:txBody>
          <a:bodyPr/>
          <a:lstStyle/>
          <a:p>
            <a:r>
              <a:rPr lang="cs-CZ" dirty="0" smtClean="0"/>
              <a:t>Jak na tom bylo Rusko ve srovnání s Evropou v 19. století?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82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4" y="0"/>
            <a:ext cx="5666704" cy="7121530"/>
          </a:xfrm>
        </p:spPr>
      </p:pic>
    </p:spTree>
    <p:extLst>
      <p:ext uri="{BB962C8B-B14F-4D97-AF65-F5344CB8AC3E}">
        <p14:creationId xmlns:p14="http://schemas.microsoft.com/office/powerpoint/2010/main" val="311847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93" y="0"/>
            <a:ext cx="5926416" cy="7067724"/>
          </a:xfrm>
        </p:spPr>
      </p:pic>
    </p:spTree>
    <p:extLst>
      <p:ext uri="{BB962C8B-B14F-4D97-AF65-F5344CB8AC3E}">
        <p14:creationId xmlns:p14="http://schemas.microsoft.com/office/powerpoint/2010/main" val="171219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02" y="1061991"/>
            <a:ext cx="9691376" cy="5049615"/>
          </a:xfrm>
        </p:spPr>
      </p:pic>
    </p:spTree>
    <p:extLst>
      <p:ext uri="{BB962C8B-B14F-4D97-AF65-F5344CB8AC3E}">
        <p14:creationId xmlns:p14="http://schemas.microsoft.com/office/powerpoint/2010/main" val="367549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3" y="-245989"/>
            <a:ext cx="4340024" cy="7224863"/>
          </a:xfrm>
        </p:spPr>
      </p:pic>
    </p:spTree>
    <p:extLst>
      <p:ext uri="{BB962C8B-B14F-4D97-AF65-F5344CB8AC3E}">
        <p14:creationId xmlns:p14="http://schemas.microsoft.com/office/powerpoint/2010/main" val="64549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-224356"/>
            <a:ext cx="9491729" cy="7374869"/>
          </a:xfrm>
        </p:spPr>
      </p:pic>
    </p:spTree>
    <p:extLst>
      <p:ext uri="{BB962C8B-B14F-4D97-AF65-F5344CB8AC3E}">
        <p14:creationId xmlns:p14="http://schemas.microsoft.com/office/powerpoint/2010/main" val="45246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-90152"/>
            <a:ext cx="9581882" cy="7072343"/>
          </a:xfrm>
        </p:spPr>
      </p:pic>
    </p:spTree>
    <p:extLst>
      <p:ext uri="{BB962C8B-B14F-4D97-AF65-F5344CB8AC3E}">
        <p14:creationId xmlns:p14="http://schemas.microsoft.com/office/powerpoint/2010/main" val="252400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ruského hospodářství 1856 - 1917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Reformy Alexandra II.</a:t>
            </a:r>
          </a:p>
          <a:p>
            <a:r>
              <a:rPr lang="cs-CZ" sz="3600" dirty="0" smtClean="0"/>
              <a:t>Vláda Alexandra III.</a:t>
            </a:r>
          </a:p>
          <a:p>
            <a:r>
              <a:rPr lang="cs-CZ" sz="3600" dirty="0" smtClean="0"/>
              <a:t>Reformy Sergeje </a:t>
            </a:r>
            <a:r>
              <a:rPr lang="cs-CZ" sz="3600" dirty="0" err="1" smtClean="0"/>
              <a:t>Witteho</a:t>
            </a:r>
            <a:endParaRPr lang="cs-CZ" sz="3600" dirty="0" smtClean="0"/>
          </a:p>
          <a:p>
            <a:r>
              <a:rPr lang="cs-CZ" sz="3600" dirty="0" smtClean="0"/>
              <a:t>Vláda Mikuláše II.</a:t>
            </a:r>
          </a:p>
          <a:p>
            <a:r>
              <a:rPr lang="cs-CZ" sz="3600" dirty="0" err="1" smtClean="0"/>
              <a:t>Stolypinovy</a:t>
            </a:r>
            <a:r>
              <a:rPr lang="cs-CZ" sz="3600" dirty="0" smtClean="0"/>
              <a:t> reformy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0068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Reformy Alexandra II.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1854-1881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8615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Krymská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468581"/>
            <a:ext cx="8915400" cy="5300353"/>
          </a:xfrm>
        </p:spPr>
        <p:txBody>
          <a:bodyPr/>
          <a:lstStyle/>
          <a:p>
            <a:r>
              <a:rPr lang="cs-CZ" sz="2000" dirty="0" smtClean="0"/>
              <a:t>Snaha zakrýt vnitřní problémy zahraničním úspěchem</a:t>
            </a:r>
          </a:p>
          <a:p>
            <a:r>
              <a:rPr lang="cs-CZ" sz="2000" dirty="0" smtClean="0"/>
              <a:t>Po revolucích 1848 představa, že Evropa oslabená a Rusko silné</a:t>
            </a:r>
          </a:p>
          <a:p>
            <a:r>
              <a:rPr lang="cs-CZ" sz="2000" dirty="0" smtClean="0"/>
              <a:t>Ruská politika na Balkáně</a:t>
            </a:r>
          </a:p>
          <a:p>
            <a:r>
              <a:rPr lang="cs-CZ" sz="2000" dirty="0" smtClean="0"/>
              <a:t>Oficiální záminka – ochrana svatých pravoslavných míst v Jeruzalémě (ochrana Božího hrobu) – sultán odmítl</a:t>
            </a:r>
          </a:p>
          <a:p>
            <a:r>
              <a:rPr lang="cs-CZ" sz="2000" dirty="0" smtClean="0"/>
              <a:t>1853 – vpád Ruska do dunajských knížectví</a:t>
            </a:r>
          </a:p>
          <a:p>
            <a:r>
              <a:rPr lang="cs-CZ" sz="2000" dirty="0" smtClean="0"/>
              <a:t>1853 bitva u </a:t>
            </a:r>
            <a:r>
              <a:rPr lang="cs-CZ" sz="2000" dirty="0" err="1" smtClean="0"/>
              <a:t>Sinopu</a:t>
            </a:r>
            <a:r>
              <a:rPr lang="cs-CZ" sz="2000" dirty="0" smtClean="0"/>
              <a:t> – zničeno turecké loďstvo</a:t>
            </a:r>
          </a:p>
          <a:p>
            <a:r>
              <a:rPr lang="cs-CZ" sz="2000" dirty="0" smtClean="0"/>
              <a:t>1854 – zapojení Anglie a Francie proti Rusku/ Rusko na takovou válku nepřipraveno</a:t>
            </a:r>
          </a:p>
          <a:p>
            <a:pPr lvl="2"/>
            <a:r>
              <a:rPr lang="cs-CZ" sz="1600" dirty="0" smtClean="0"/>
              <a:t>Chyběla infrastruktura (železnice jen mezi Moskvou a Petrohradem)</a:t>
            </a:r>
          </a:p>
          <a:p>
            <a:pPr lvl="2"/>
            <a:r>
              <a:rPr lang="cs-CZ" sz="1600" dirty="0" smtClean="0"/>
              <a:t>Nevyspělá válečná technika</a:t>
            </a:r>
          </a:p>
          <a:p>
            <a:r>
              <a:rPr lang="cs-CZ" sz="2000" dirty="0" smtClean="0"/>
              <a:t>1855 padl Sevastopol</a:t>
            </a:r>
          </a:p>
          <a:p>
            <a:r>
              <a:rPr lang="cs-CZ" sz="2000" dirty="0" smtClean="0"/>
              <a:t>1856 podepsána v Paříži mírová dohoda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723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9" y="624110"/>
            <a:ext cx="10914736" cy="5812097"/>
          </a:xfrm>
        </p:spPr>
      </p:pic>
    </p:spTree>
    <p:extLst>
      <p:ext uri="{BB962C8B-B14F-4D97-AF65-F5344CB8AC3E}">
        <p14:creationId xmlns:p14="http://schemas.microsoft.com/office/powerpoint/2010/main" val="342589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z roku 1960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72" y="1702621"/>
            <a:ext cx="8947101" cy="4981514"/>
          </a:xfrm>
        </p:spPr>
      </p:pic>
    </p:spTree>
    <p:extLst>
      <p:ext uri="{BB962C8B-B14F-4D97-AF65-F5344CB8AC3E}">
        <p14:creationId xmlns:p14="http://schemas.microsoft.com/office/powerpoint/2010/main" val="63573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6" y="206063"/>
            <a:ext cx="11528159" cy="6484589"/>
          </a:xfrm>
        </p:spPr>
      </p:pic>
    </p:spTree>
    <p:extLst>
      <p:ext uri="{BB962C8B-B14F-4D97-AF65-F5344CB8AC3E}">
        <p14:creationId xmlns:p14="http://schemas.microsoft.com/office/powerpoint/2010/main" val="1653361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Nevyhnutelnost reforem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1855 – nová vláda cara Alexandra II.</a:t>
            </a:r>
          </a:p>
          <a:p>
            <a:r>
              <a:rPr lang="cs-CZ" sz="2000" dirty="0"/>
              <a:t>Ruská společnost zastaralá – Rusko poslední zemí v Evropě s nevolnictvím</a:t>
            </a:r>
          </a:p>
          <a:p>
            <a:r>
              <a:rPr lang="cs-CZ" sz="2000" dirty="0"/>
              <a:t>Rolnické bouře, nepokoje – obavy z „osvobození rolníků zdola“</a:t>
            </a:r>
          </a:p>
          <a:p>
            <a:r>
              <a:rPr lang="cs-CZ" sz="2000" dirty="0"/>
              <a:t>Zrušení nevolnictví jako jedna z nejnaléhavějších otázek ruské </a:t>
            </a:r>
            <a:r>
              <a:rPr lang="cs-CZ" sz="2000" dirty="0" smtClean="0"/>
              <a:t>společnosti</a:t>
            </a:r>
          </a:p>
          <a:p>
            <a:r>
              <a:rPr lang="cs-CZ" sz="2000" dirty="0" smtClean="0"/>
              <a:t>Módní záležitost – diskuze ve šlechtických salonech</a:t>
            </a:r>
          </a:p>
          <a:p>
            <a:r>
              <a:rPr lang="cs-CZ" sz="2000" dirty="0" smtClean="0"/>
              <a:t>Vznik výboru pro posouzení rolnické otázky, </a:t>
            </a:r>
            <a:r>
              <a:rPr lang="cs-CZ" sz="2000" dirty="0" err="1" smtClean="0"/>
              <a:t>gubernských</a:t>
            </a:r>
            <a:r>
              <a:rPr lang="cs-CZ" sz="2000" dirty="0" smtClean="0"/>
              <a:t> šlechtických výborů…</a:t>
            </a:r>
          </a:p>
          <a:p>
            <a:pPr marL="457200" lvl="1" indent="0">
              <a:buNone/>
            </a:pPr>
            <a:endParaRPr lang="cs-CZ" sz="18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4065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7026" y="2530183"/>
            <a:ext cx="8911687" cy="1280890"/>
          </a:xfrm>
        </p:spPr>
        <p:txBody>
          <a:bodyPr/>
          <a:lstStyle/>
          <a:p>
            <a:r>
              <a:rPr lang="cs-CZ" dirty="0" smtClean="0"/>
              <a:t>Ilja </a:t>
            </a:r>
            <a:r>
              <a:rPr lang="cs-CZ" dirty="0" err="1" smtClean="0"/>
              <a:t>Muromec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882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9" y="624110"/>
            <a:ext cx="10613996" cy="5377445"/>
          </a:xfrm>
        </p:spPr>
      </p:pic>
    </p:spTree>
    <p:extLst>
      <p:ext uri="{BB962C8B-B14F-4D97-AF65-F5344CB8AC3E}">
        <p14:creationId xmlns:p14="http://schemas.microsoft.com/office/powerpoint/2010/main" val="2752505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Civilní dopravní letoun</a:t>
            </a:r>
          </a:p>
          <a:p>
            <a:r>
              <a:rPr lang="cs-CZ" dirty="0" smtClean="0"/>
              <a:t>na začátku války nejpokrokovější ve své kategorii</a:t>
            </a:r>
          </a:p>
          <a:p>
            <a:r>
              <a:rPr lang="cs-CZ" dirty="0" smtClean="0"/>
              <a:t>Výroba 113-1917, staženo 1922</a:t>
            </a:r>
          </a:p>
          <a:p>
            <a:r>
              <a:rPr lang="cs-CZ" dirty="0" smtClean="0"/>
              <a:t>Za 1. světové války fungoval jako bombardér (cca 80 ks)</a:t>
            </a:r>
          </a:p>
          <a:p>
            <a:r>
              <a:rPr lang="cs-CZ" dirty="0" smtClean="0"/>
              <a:t>Konstruktér Igor </a:t>
            </a:r>
            <a:r>
              <a:rPr lang="cs-CZ" dirty="0" err="1" smtClean="0"/>
              <a:t>Sikorski</a:t>
            </a:r>
            <a:endParaRPr lang="cs-CZ" dirty="0" smtClean="0"/>
          </a:p>
          <a:p>
            <a:r>
              <a:rPr lang="cs-CZ" dirty="0" smtClean="0"/>
              <a:t>vyráběno v Rusko-Baltské vagónce v Rize</a:t>
            </a:r>
          </a:p>
          <a:p>
            <a:r>
              <a:rPr lang="cs-CZ" dirty="0" smtClean="0"/>
              <a:t>Později také v Petrohradu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279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1861 Zrušení nevolnictví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89212" y="1377539"/>
            <a:ext cx="8915400" cy="5213266"/>
          </a:xfrm>
        </p:spPr>
        <p:txBody>
          <a:bodyPr/>
          <a:lstStyle/>
          <a:p>
            <a:r>
              <a:rPr lang="cs-CZ" dirty="0" smtClean="0"/>
              <a:t>Snaha znát názory statkářů</a:t>
            </a:r>
          </a:p>
          <a:p>
            <a:r>
              <a:rPr lang="cs-CZ" dirty="0" smtClean="0"/>
              <a:t>Tři kategorie ruských rolníků</a:t>
            </a:r>
          </a:p>
          <a:p>
            <a:pPr lvl="2"/>
            <a:r>
              <a:rPr lang="cs-CZ" dirty="0" smtClean="0"/>
              <a:t>Panští (statkářští) – patřili šlechtě (10 milionů – nejvíce)</a:t>
            </a:r>
          </a:p>
          <a:p>
            <a:pPr lvl="2"/>
            <a:r>
              <a:rPr lang="cs-CZ" dirty="0" smtClean="0"/>
              <a:t>Státní – patřili státu</a:t>
            </a:r>
          </a:p>
          <a:p>
            <a:pPr lvl="2"/>
            <a:r>
              <a:rPr lang="cs-CZ" dirty="0" smtClean="0"/>
              <a:t>Údělní – patřili carovi a jeho rodině</a:t>
            </a:r>
          </a:p>
          <a:p>
            <a:r>
              <a:rPr lang="cs-CZ" dirty="0" err="1" smtClean="0"/>
              <a:t>Ukaz</a:t>
            </a:r>
            <a:r>
              <a:rPr lang="cs-CZ" dirty="0" smtClean="0"/>
              <a:t> </a:t>
            </a:r>
            <a:r>
              <a:rPr lang="cs-CZ" b="1" dirty="0" smtClean="0"/>
              <a:t>„</a:t>
            </a:r>
            <a:r>
              <a:rPr lang="cs-CZ" b="1" dirty="0"/>
              <a:t>O nejmilostivějším darování </a:t>
            </a:r>
            <a:r>
              <a:rPr lang="cs-CZ" b="1" dirty="0" smtClean="0"/>
              <a:t>nevolníkům </a:t>
            </a:r>
            <a:r>
              <a:rPr lang="cs-CZ" b="1" dirty="0"/>
              <a:t>práv svobodného rolnického stavu a o tom, jak budou </a:t>
            </a:r>
            <a:r>
              <a:rPr lang="cs-CZ" b="1" dirty="0" smtClean="0"/>
              <a:t>zaopatřeni“</a:t>
            </a:r>
          </a:p>
          <a:p>
            <a:pPr lvl="3"/>
            <a:r>
              <a:rPr lang="cs-CZ" dirty="0" smtClean="0"/>
              <a:t>Zrušeno nevolnictví</a:t>
            </a:r>
          </a:p>
          <a:p>
            <a:pPr lvl="3"/>
            <a:r>
              <a:rPr lang="cs-CZ" dirty="0" smtClean="0"/>
              <a:t>Stanovení správní rolnické organizace</a:t>
            </a:r>
          </a:p>
          <a:p>
            <a:pPr lvl="3"/>
            <a:r>
              <a:rPr lang="cs-CZ" dirty="0" smtClean="0"/>
              <a:t>Právní postavení rolníků</a:t>
            </a:r>
          </a:p>
          <a:p>
            <a:pPr lvl="3"/>
            <a:r>
              <a:rPr lang="cs-CZ" dirty="0" smtClean="0"/>
              <a:t>Nucená koupě půdy</a:t>
            </a:r>
          </a:p>
          <a:p>
            <a:r>
              <a:rPr lang="cs-CZ" dirty="0" smtClean="0"/>
              <a:t>Rolníci museli vykoupit půdu od statkářů</a:t>
            </a:r>
          </a:p>
          <a:p>
            <a:pPr lvl="3"/>
            <a:r>
              <a:rPr lang="cs-CZ" dirty="0" smtClean="0"/>
              <a:t>Vykoupil ji stát a rolníci měli 49 let splácet dluh (zrušeno 1905)</a:t>
            </a:r>
          </a:p>
          <a:p>
            <a:pPr lvl="3"/>
            <a:r>
              <a:rPr lang="cs-CZ" dirty="0" smtClean="0"/>
              <a:t>Neplatila se reálná cena půdy, ale její výnos</a:t>
            </a:r>
          </a:p>
          <a:p>
            <a:r>
              <a:rPr lang="cs-CZ" dirty="0" smtClean="0"/>
              <a:t>Vedlo ke vzpourám, protože rolníci tím pádem dále vázáni k půdě</a:t>
            </a:r>
          </a:p>
          <a:p>
            <a:pPr lvl="3"/>
            <a:endParaRPr lang="cs-CZ" b="1" dirty="0" smtClean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51147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ROLNÍCI V RUSKU?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66" y="1506828"/>
            <a:ext cx="4501107" cy="4993417"/>
          </a:xfrm>
        </p:spPr>
      </p:pic>
    </p:spTree>
    <p:extLst>
      <p:ext uri="{BB962C8B-B14F-4D97-AF65-F5344CB8AC3E}">
        <p14:creationId xmlns:p14="http://schemas.microsoft.com/office/powerpoint/2010/main" val="1032010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80 % obyvatel v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5001"/>
            <a:ext cx="8915400" cy="4753376"/>
          </a:xfrm>
        </p:spPr>
        <p:txBody>
          <a:bodyPr/>
          <a:lstStyle/>
          <a:p>
            <a:r>
              <a:rPr lang="cs-CZ" dirty="0" err="1" smtClean="0"/>
              <a:t>Obščina</a:t>
            </a:r>
            <a:r>
              <a:rPr lang="cs-CZ" dirty="0" smtClean="0"/>
              <a:t>/</a:t>
            </a:r>
            <a:r>
              <a:rPr lang="cs-CZ" dirty="0" err="1" smtClean="0"/>
              <a:t>mir</a:t>
            </a:r>
            <a:endParaRPr lang="cs-CZ" dirty="0" smtClean="0"/>
          </a:p>
          <a:p>
            <a:r>
              <a:rPr lang="cs-CZ" dirty="0" smtClean="0"/>
              <a:t>Zastaralé metody obdělávání půdy – trojpolní systém</a:t>
            </a:r>
          </a:p>
          <a:p>
            <a:r>
              <a:rPr lang="cs-CZ" dirty="0" smtClean="0"/>
              <a:t>Zastaralé nástroje</a:t>
            </a:r>
          </a:p>
          <a:p>
            <a:r>
              <a:rPr lang="cs-CZ" dirty="0" smtClean="0"/>
              <a:t>Problematika přerozdělování půdy</a:t>
            </a:r>
          </a:p>
          <a:p>
            <a:r>
              <a:rPr lang="cs-CZ" dirty="0" err="1" smtClean="0"/>
              <a:t>Obščina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Soudy</a:t>
            </a:r>
          </a:p>
          <a:p>
            <a:pPr lvl="1"/>
            <a:r>
              <a:rPr lang="cs-CZ" dirty="0" smtClean="0"/>
              <a:t>Daně</a:t>
            </a:r>
          </a:p>
          <a:p>
            <a:pPr lvl="1"/>
            <a:r>
              <a:rPr lang="cs-CZ" dirty="0" smtClean="0"/>
              <a:t>Vzájemně se hlídá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44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Rolnická samospráva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73184"/>
            <a:ext cx="8915400" cy="3738038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1861 – zrušena šlechtická soudní moc</a:t>
            </a:r>
          </a:p>
          <a:p>
            <a:r>
              <a:rPr lang="cs-CZ" sz="2800" dirty="0" smtClean="0"/>
              <a:t>Základem </a:t>
            </a:r>
            <a:r>
              <a:rPr lang="cs-CZ" sz="2800" dirty="0"/>
              <a:t>n</a:t>
            </a:r>
            <a:r>
              <a:rPr lang="cs-CZ" sz="2800" dirty="0" smtClean="0"/>
              <a:t>ové samosprávy tzv. </a:t>
            </a:r>
            <a:r>
              <a:rPr lang="cs-CZ" sz="2800" dirty="0" err="1" smtClean="0"/>
              <a:t>mir</a:t>
            </a:r>
            <a:r>
              <a:rPr lang="cs-CZ" sz="2800" dirty="0" smtClean="0"/>
              <a:t> (vesnice)</a:t>
            </a:r>
          </a:p>
          <a:p>
            <a:pPr lvl="4"/>
            <a:r>
              <a:rPr lang="cs-CZ" sz="2800" dirty="0" smtClean="0"/>
              <a:t>V čele starosta a hromada (výbor)</a:t>
            </a:r>
          </a:p>
          <a:p>
            <a:r>
              <a:rPr lang="cs-CZ" sz="2800" dirty="0" smtClean="0"/>
              <a:t>Mir </a:t>
            </a:r>
          </a:p>
          <a:p>
            <a:pPr lvl="1"/>
            <a:r>
              <a:rPr lang="cs-CZ" sz="2800" dirty="0" smtClean="0"/>
              <a:t>samosprávná daňová a hospodářská instituce </a:t>
            </a:r>
          </a:p>
          <a:p>
            <a:pPr lvl="1"/>
            <a:r>
              <a:rPr lang="cs-CZ" sz="2800" dirty="0" smtClean="0"/>
              <a:t>Rozděloval obecní půdu (občinu)</a:t>
            </a:r>
          </a:p>
          <a:p>
            <a:pPr lvl="1"/>
            <a:r>
              <a:rPr lang="cs-CZ" sz="2800" dirty="0" smtClean="0"/>
              <a:t>Soudní moc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18548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Převrat v ruské společnosti</a:t>
            </a:r>
          </a:p>
          <a:p>
            <a:r>
              <a:rPr lang="cs-CZ" dirty="0" smtClean="0"/>
              <a:t>Rolníci nebyli nadále majetkem šlechty</a:t>
            </a:r>
          </a:p>
          <a:p>
            <a:r>
              <a:rPr lang="cs-CZ" dirty="0" smtClean="0"/>
              <a:t>Konec práva šlechty zasahovat do jejich rodinného života</a:t>
            </a:r>
          </a:p>
          <a:p>
            <a:r>
              <a:rPr lang="cs-CZ" dirty="0" smtClean="0"/>
              <a:t>Otevřela se cesta k posílení průmyslu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7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8" y="270457"/>
            <a:ext cx="11020444" cy="8009282"/>
          </a:xfrm>
        </p:spPr>
      </p:pic>
    </p:spTree>
    <p:extLst>
      <p:ext uri="{BB962C8B-B14F-4D97-AF65-F5344CB8AC3E}">
        <p14:creationId xmlns:p14="http://schemas.microsoft.com/office/powerpoint/2010/main" val="3663011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3798" y="624110"/>
            <a:ext cx="10569038" cy="128089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Další aspekty Alexandrovy vlády – modernizace Ruska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8589" y="1480456"/>
            <a:ext cx="8915400" cy="5377543"/>
          </a:xfrm>
        </p:spPr>
        <p:txBody>
          <a:bodyPr>
            <a:normAutofit/>
          </a:bodyPr>
          <a:lstStyle/>
          <a:p>
            <a:r>
              <a:rPr lang="cs-CZ" dirty="0"/>
              <a:t>Zrušení omezení z roku </a:t>
            </a:r>
            <a:r>
              <a:rPr lang="cs-CZ" dirty="0" smtClean="0"/>
              <a:t>1848</a:t>
            </a:r>
            <a:endParaRPr lang="cs-CZ" dirty="0"/>
          </a:p>
          <a:p>
            <a:pPr lvl="2"/>
            <a:r>
              <a:rPr lang="cs-CZ" dirty="0"/>
              <a:t>Zákaz cestování do Evropy</a:t>
            </a:r>
          </a:p>
          <a:p>
            <a:pPr lvl="2"/>
            <a:r>
              <a:rPr lang="cs-CZ" dirty="0" smtClean="0"/>
              <a:t>Cenzura </a:t>
            </a:r>
            <a:r>
              <a:rPr lang="cs-CZ" dirty="0"/>
              <a:t>tisku a literatury (objevují se nové časopisy, např. Gercenův Kolokol)</a:t>
            </a:r>
          </a:p>
          <a:p>
            <a:r>
              <a:rPr lang="cs-CZ" dirty="0" smtClean="0"/>
              <a:t>Úprava vnitřní správy</a:t>
            </a:r>
          </a:p>
          <a:p>
            <a:pPr lvl="3"/>
            <a:r>
              <a:rPr lang="cs-CZ" dirty="0" smtClean="0"/>
              <a:t>Zavedení nové místní správy – zemstva = volené </a:t>
            </a:r>
            <a:r>
              <a:rPr lang="cs-CZ" dirty="0" err="1" smtClean="0"/>
              <a:t>nestavovské</a:t>
            </a:r>
            <a:r>
              <a:rPr lang="cs-CZ" dirty="0" smtClean="0"/>
              <a:t> zastupitelské instituce</a:t>
            </a:r>
          </a:p>
          <a:p>
            <a:pPr lvl="4"/>
            <a:r>
              <a:rPr lang="cs-CZ" dirty="0" smtClean="0"/>
              <a:t>Tři kurie</a:t>
            </a:r>
          </a:p>
          <a:p>
            <a:pPr lvl="5"/>
            <a:r>
              <a:rPr lang="cs-CZ" dirty="0" smtClean="0"/>
              <a:t>Statkářská</a:t>
            </a:r>
          </a:p>
          <a:p>
            <a:pPr lvl="5"/>
            <a:r>
              <a:rPr lang="cs-CZ" dirty="0" smtClean="0"/>
              <a:t>Městská</a:t>
            </a:r>
          </a:p>
          <a:p>
            <a:pPr lvl="5"/>
            <a:r>
              <a:rPr lang="cs-CZ" dirty="0" smtClean="0"/>
              <a:t>Rolnická</a:t>
            </a:r>
          </a:p>
          <a:p>
            <a:pPr lvl="4"/>
            <a:r>
              <a:rPr lang="cs-CZ" dirty="0" smtClean="0"/>
              <a:t>Zástupci voleni na tři roky</a:t>
            </a:r>
          </a:p>
          <a:p>
            <a:pPr lvl="4"/>
            <a:r>
              <a:rPr lang="cs-CZ" dirty="0" smtClean="0"/>
              <a:t>Řešily místní problémy – např. školství, kde dosáhly určitého zlepšení)</a:t>
            </a:r>
          </a:p>
          <a:p>
            <a:r>
              <a:rPr lang="cs-CZ" dirty="0" smtClean="0"/>
              <a:t>Zrušení tělesných trestů</a:t>
            </a:r>
          </a:p>
          <a:p>
            <a:r>
              <a:rPr lang="cs-CZ" dirty="0" smtClean="0"/>
              <a:t>Expanze do Asie – rozšíření říše o Střední Asii </a:t>
            </a:r>
          </a:p>
        </p:txBody>
      </p:sp>
    </p:spTree>
    <p:extLst>
      <p:ext uri="{BB962C8B-B14F-4D97-AF65-F5344CB8AC3E}">
        <p14:creationId xmlns:p14="http://schemas.microsoft.com/office/powerpoint/2010/main" val="411151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aspekty Alexandrovy vlády – modernizace Ruska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43754"/>
          </a:xfrm>
        </p:spPr>
        <p:txBody>
          <a:bodyPr>
            <a:normAutofit/>
          </a:bodyPr>
          <a:lstStyle/>
          <a:p>
            <a:r>
              <a:rPr lang="cs-CZ" dirty="0" smtClean="0"/>
              <a:t>1860 – zřízení státní banky</a:t>
            </a:r>
          </a:p>
          <a:p>
            <a:pPr lvl="3"/>
            <a:r>
              <a:rPr lang="cs-CZ" dirty="0" smtClean="0"/>
              <a:t>Podpořilo zahraniční investory</a:t>
            </a:r>
          </a:p>
          <a:p>
            <a:pPr lvl="3"/>
            <a:r>
              <a:rPr lang="cs-CZ" dirty="0"/>
              <a:t>mnoho textilních továren bylo vlastněno </a:t>
            </a:r>
            <a:r>
              <a:rPr lang="cs-CZ" dirty="0" smtClean="0"/>
              <a:t>Brity, </a:t>
            </a:r>
            <a:r>
              <a:rPr lang="cs-CZ" dirty="0"/>
              <a:t>bratři Nobelové vybodovali moderní průmysl v Baku a Kavkaze </a:t>
            </a:r>
            <a:r>
              <a:rPr lang="cs-CZ" dirty="0" smtClean="0"/>
              <a:t>/ potřeba nových technologií</a:t>
            </a:r>
            <a:endParaRPr lang="cs-CZ" dirty="0"/>
          </a:p>
          <a:p>
            <a:r>
              <a:rPr lang="cs-CZ" dirty="0" smtClean="0"/>
              <a:t>1864 - Reforma soudnictví</a:t>
            </a:r>
          </a:p>
          <a:p>
            <a:pPr lvl="3"/>
            <a:r>
              <a:rPr lang="cs-CZ" dirty="0" smtClean="0"/>
              <a:t>Zavedení liberálního právního řádu podle francouzského vzoru</a:t>
            </a:r>
          </a:p>
          <a:p>
            <a:pPr lvl="3"/>
            <a:r>
              <a:rPr lang="cs-CZ" dirty="0" smtClean="0"/>
              <a:t>Rovnost před zákonem, veřejná soudní jednání, nezávislost soudců, porotní soudy pro kriminální trestní činy)</a:t>
            </a:r>
          </a:p>
          <a:p>
            <a:r>
              <a:rPr lang="cs-CZ" dirty="0" smtClean="0"/>
              <a:t>1867 – prodej Aljašky za 7,2 milionů dolarů</a:t>
            </a:r>
          </a:p>
        </p:txBody>
      </p:sp>
    </p:spTree>
    <p:extLst>
      <p:ext uri="{BB962C8B-B14F-4D97-AF65-F5344CB8AC3E}">
        <p14:creationId xmlns:p14="http://schemas.microsoft.com/office/powerpoint/2010/main" val="1510777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446365"/>
            <a:ext cx="9186797" cy="6134739"/>
          </a:xfrm>
        </p:spPr>
      </p:pic>
    </p:spTree>
    <p:extLst>
      <p:ext uri="{BB962C8B-B14F-4D97-AF65-F5344CB8AC3E}">
        <p14:creationId xmlns:p14="http://schemas.microsoft.com/office/powerpoint/2010/main" val="1529313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Vláda Alexandra III.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1881-1894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4938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vlády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perzekuce národnostních </a:t>
            </a:r>
            <a:r>
              <a:rPr lang="cs-CZ" dirty="0" smtClean="0"/>
              <a:t>menšin</a:t>
            </a:r>
          </a:p>
          <a:p>
            <a:r>
              <a:rPr lang="cs-CZ" dirty="0" smtClean="0"/>
              <a:t>zastavení některých reforem </a:t>
            </a:r>
            <a:r>
              <a:rPr lang="cs-CZ" dirty="0"/>
              <a:t>Alexandra II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Návrat k autokratickému modelu</a:t>
            </a:r>
          </a:p>
          <a:p>
            <a:pPr lvl="1"/>
            <a:r>
              <a:rPr lang="cs-CZ" dirty="0" smtClean="0"/>
              <a:t>Utužení cenzury</a:t>
            </a:r>
          </a:p>
          <a:p>
            <a:pPr lvl="1"/>
            <a:r>
              <a:rPr lang="cs-CZ" dirty="0" smtClean="0"/>
              <a:t>Posílení policie</a:t>
            </a:r>
          </a:p>
          <a:p>
            <a:r>
              <a:rPr lang="cs-CZ" dirty="0" smtClean="0"/>
              <a:t>Důraz na to, </a:t>
            </a:r>
            <a:r>
              <a:rPr lang="cs-CZ" dirty="0"/>
              <a:t>aby Rusko nešlo do války a bylo </a:t>
            </a:r>
            <a:r>
              <a:rPr lang="cs-CZ" dirty="0" smtClean="0"/>
              <a:t>industrializované</a:t>
            </a:r>
          </a:p>
          <a:p>
            <a:r>
              <a:rPr lang="cs-CZ" dirty="0" smtClean="0"/>
              <a:t>získal </a:t>
            </a:r>
            <a:r>
              <a:rPr lang="cs-CZ" dirty="0"/>
              <a:t>rusko-francouzské </a:t>
            </a:r>
            <a:r>
              <a:rPr lang="cs-CZ" dirty="0" smtClean="0"/>
              <a:t>spojenectví,</a:t>
            </a:r>
          </a:p>
          <a:p>
            <a:r>
              <a:rPr lang="cs-CZ" dirty="0" smtClean="0"/>
              <a:t>vliv </a:t>
            </a:r>
            <a:r>
              <a:rPr lang="cs-CZ" dirty="0"/>
              <a:t>na Alexandra III. měl Konstantin Petrovič </a:t>
            </a:r>
            <a:r>
              <a:rPr lang="cs-CZ" dirty="0" err="1" smtClean="0"/>
              <a:t>Pobědonoscov</a:t>
            </a:r>
            <a:r>
              <a:rPr lang="cs-CZ" dirty="0" smtClean="0"/>
              <a:t>  (velmi konzervativní, zastánce starých pořádků)</a:t>
            </a:r>
          </a:p>
          <a:p>
            <a:r>
              <a:rPr lang="cs-CZ" dirty="0" smtClean="0"/>
              <a:t>„každý</a:t>
            </a:r>
            <a:r>
              <a:rPr lang="cs-CZ" dirty="0"/>
              <a:t>, kdo je jiný, je nepřítel“ </a:t>
            </a:r>
            <a:endParaRPr lang="cs-CZ" dirty="0" smtClean="0"/>
          </a:p>
          <a:p>
            <a:pPr lvl="2"/>
            <a:r>
              <a:rPr lang="cs-CZ" dirty="0" smtClean="0"/>
              <a:t>Časté pogromy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264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433" y="624110"/>
            <a:ext cx="9361180" cy="1280890"/>
          </a:xfrm>
        </p:spPr>
        <p:txBody>
          <a:bodyPr/>
          <a:lstStyle/>
          <a:p>
            <a:r>
              <a:rPr lang="cs-CZ" dirty="0" smtClean="0"/>
              <a:t>Ekonomické aspekty vlády Alexandra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2816" y="1847548"/>
            <a:ext cx="8915400" cy="4572001"/>
          </a:xfrm>
        </p:spPr>
        <p:txBody>
          <a:bodyPr>
            <a:noAutofit/>
          </a:bodyPr>
          <a:lstStyle/>
          <a:p>
            <a:r>
              <a:rPr lang="cs-CZ" sz="2800" dirty="0" smtClean="0"/>
              <a:t>Vláda Alexandra III. konzervativní</a:t>
            </a:r>
          </a:p>
          <a:p>
            <a:r>
              <a:rPr lang="cs-CZ" sz="2800" dirty="0" smtClean="0"/>
              <a:t>Důraz na zachování stavovského systému</a:t>
            </a:r>
          </a:p>
          <a:p>
            <a:r>
              <a:rPr lang="cs-CZ" sz="2800" dirty="0" smtClean="0"/>
              <a:t>Ministr financí Nikolaj </a:t>
            </a:r>
            <a:r>
              <a:rPr lang="cs-CZ" sz="2800" dirty="0" err="1" smtClean="0"/>
              <a:t>Bunge</a:t>
            </a:r>
            <a:r>
              <a:rPr lang="cs-CZ" sz="2800" dirty="0" smtClean="0"/>
              <a:t> (1881-86)</a:t>
            </a:r>
          </a:p>
          <a:p>
            <a:pPr lvl="2"/>
            <a:r>
              <a:rPr lang="cs-CZ" sz="2000" dirty="0" smtClean="0"/>
              <a:t>Založení Rolnické pozemkové banky</a:t>
            </a:r>
          </a:p>
          <a:p>
            <a:pPr lvl="2"/>
            <a:r>
              <a:rPr lang="cs-CZ" sz="2000" b="1" dirty="0" smtClean="0"/>
              <a:t>Úprava daňového systému</a:t>
            </a:r>
          </a:p>
          <a:p>
            <a:pPr lvl="3"/>
            <a:r>
              <a:rPr lang="cs-CZ" sz="1400" dirty="0" smtClean="0"/>
              <a:t>(místo daně z hlavy se začalo danit nepřímo – zboží, potraviny)</a:t>
            </a:r>
          </a:p>
          <a:p>
            <a:pPr lvl="2"/>
            <a:r>
              <a:rPr lang="cs-CZ" sz="2000" dirty="0" smtClean="0"/>
              <a:t>1882-86 – zavádění dělnických zákonů (inspirováno Německem)</a:t>
            </a:r>
          </a:p>
          <a:p>
            <a:pPr lvl="3"/>
            <a:r>
              <a:rPr lang="cs-CZ" sz="1400" dirty="0" smtClean="0"/>
              <a:t>Motiv – obava ze sociálního radikalismu</a:t>
            </a:r>
          </a:p>
          <a:p>
            <a:pPr lvl="3"/>
            <a:r>
              <a:rPr lang="cs-CZ" sz="1400" dirty="0" smtClean="0"/>
              <a:t>Zákaz noční práce žen</a:t>
            </a:r>
          </a:p>
          <a:p>
            <a:pPr lvl="3"/>
            <a:r>
              <a:rPr lang="cs-CZ" sz="1400" dirty="0" smtClean="0"/>
              <a:t>Úprava pracovní doby pro děti od 12 do 15 let (</a:t>
            </a:r>
            <a:r>
              <a:rPr lang="cs-CZ" sz="1400" dirty="0"/>
              <a:t>m</a:t>
            </a:r>
            <a:r>
              <a:rPr lang="cs-CZ" sz="1400" dirty="0" smtClean="0"/>
              <a:t>ax. 8 hodin)</a:t>
            </a:r>
          </a:p>
          <a:p>
            <a:pPr lvl="3"/>
            <a:r>
              <a:rPr lang="cs-CZ" sz="1400" dirty="0" smtClean="0"/>
              <a:t>Zákaz stávek a dělnických organizací (trestalo se vězením)</a:t>
            </a:r>
          </a:p>
          <a:p>
            <a:pPr marL="1371600" lvl="3" indent="0">
              <a:buNone/>
            </a:pPr>
            <a:endParaRPr lang="cs-CZ" sz="1000" dirty="0" smtClean="0"/>
          </a:p>
          <a:p>
            <a:pPr lvl="3"/>
            <a:endParaRPr lang="cs-CZ" sz="1000" dirty="0" smtClean="0"/>
          </a:p>
          <a:p>
            <a:pPr lvl="3"/>
            <a:endParaRPr lang="cs-CZ" sz="1000" dirty="0" smtClean="0"/>
          </a:p>
          <a:p>
            <a:pPr marL="914400" lvl="2" indent="0">
              <a:buNone/>
            </a:pPr>
            <a:endParaRPr lang="cs-CZ" sz="12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41" y="2434441"/>
            <a:ext cx="2782572" cy="33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51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2259" y="624110"/>
            <a:ext cx="9292354" cy="1280890"/>
          </a:xfrm>
        </p:spPr>
        <p:txBody>
          <a:bodyPr/>
          <a:lstStyle/>
          <a:p>
            <a:r>
              <a:rPr lang="cs-CZ" dirty="0"/>
              <a:t>Ekonomické aspekty vlády Alexandra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6070" y="1904999"/>
            <a:ext cx="5737376" cy="3985161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1886-1892 Ivan </a:t>
            </a:r>
            <a:r>
              <a:rPr lang="cs-CZ" sz="2400" dirty="0" err="1"/>
              <a:t>Vyšněgradskij</a:t>
            </a:r>
            <a:r>
              <a:rPr lang="cs-CZ" sz="2400" dirty="0"/>
              <a:t> ministrem financí</a:t>
            </a:r>
          </a:p>
          <a:p>
            <a:pPr lvl="1"/>
            <a:r>
              <a:rPr lang="cs-CZ" sz="2000" dirty="0"/>
              <a:t>Důraz na státní intervence v ekonomice</a:t>
            </a:r>
          </a:p>
          <a:p>
            <a:pPr lvl="1"/>
            <a:r>
              <a:rPr lang="cs-CZ" sz="2000" dirty="0" err="1"/>
              <a:t>Protekcionicmus</a:t>
            </a:r>
            <a:r>
              <a:rPr lang="cs-CZ" sz="2000" dirty="0"/>
              <a:t> – od 80. let začala růst cla</a:t>
            </a:r>
          </a:p>
          <a:p>
            <a:pPr lvl="2"/>
            <a:r>
              <a:rPr lang="cs-CZ" sz="1800" dirty="0"/>
              <a:t>1881 činila 10 %</a:t>
            </a:r>
          </a:p>
          <a:p>
            <a:pPr lvl="2"/>
            <a:r>
              <a:rPr lang="cs-CZ" sz="1800" dirty="0"/>
              <a:t>1885 zvýšena na 20 %</a:t>
            </a:r>
          </a:p>
          <a:p>
            <a:pPr lvl="2"/>
            <a:r>
              <a:rPr lang="cs-CZ" sz="1800" dirty="0"/>
              <a:t>1891 až 35 %</a:t>
            </a:r>
          </a:p>
          <a:p>
            <a:r>
              <a:rPr lang="cs-CZ" sz="2200" dirty="0"/>
              <a:t>Důraz na průmysl</a:t>
            </a:r>
          </a:p>
          <a:p>
            <a:r>
              <a:rPr lang="cs-CZ" sz="2200" dirty="0"/>
              <a:t>Kritika kvůli hladomoru 1891-92 – pro podporu průmyslu byl zvyšován export a daně</a:t>
            </a:r>
          </a:p>
          <a:p>
            <a:pPr lvl="2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51" y="1638794"/>
            <a:ext cx="3542157" cy="46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19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3803" y="624110"/>
            <a:ext cx="9580809" cy="1280890"/>
          </a:xfrm>
        </p:spPr>
        <p:txBody>
          <a:bodyPr/>
          <a:lstStyle/>
          <a:p>
            <a:r>
              <a:rPr lang="cs-CZ" dirty="0"/>
              <a:t>Ekonomické aspekty vlády Alexandra III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ÉRA Sergeje </a:t>
            </a:r>
            <a:r>
              <a:rPr lang="cs-CZ" dirty="0" err="1" smtClean="0"/>
              <a:t>Witteho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5050" y="2133600"/>
            <a:ext cx="6448302" cy="3777622"/>
          </a:xfrm>
        </p:spPr>
        <p:txBody>
          <a:bodyPr/>
          <a:lstStyle/>
          <a:p>
            <a:r>
              <a:rPr lang="cs-CZ" dirty="0" smtClean="0"/>
              <a:t>Ministrem 1892-1903</a:t>
            </a:r>
          </a:p>
          <a:p>
            <a:r>
              <a:rPr lang="cs-CZ" dirty="0" smtClean="0"/>
              <a:t>Nejdříve se zabýval problematikovou budování železnic</a:t>
            </a:r>
          </a:p>
          <a:p>
            <a:r>
              <a:rPr lang="cs-CZ" dirty="0" smtClean="0"/>
              <a:t>V roli ministra – ekonomika roste</a:t>
            </a:r>
          </a:p>
          <a:p>
            <a:r>
              <a:rPr lang="cs-CZ" dirty="0" smtClean="0"/>
              <a:t>Důraz na industrializaci – těžba kovů a petroleje, výstava infrastruktury</a:t>
            </a:r>
          </a:p>
          <a:p>
            <a:r>
              <a:rPr lang="cs-CZ" dirty="0" smtClean="0"/>
              <a:t>Podpora zahraničních investic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23" y="1809252"/>
            <a:ext cx="3167545" cy="41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9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ÉRA Sergeje </a:t>
            </a:r>
            <a:r>
              <a:rPr lang="cs-CZ" dirty="0" err="1"/>
              <a:t>Witteho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86296"/>
            <a:ext cx="8915400" cy="4224926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Růst průmyslové výroby až o 8 % ročně </a:t>
            </a:r>
          </a:p>
          <a:p>
            <a:r>
              <a:rPr lang="cs-CZ" sz="2400" dirty="0" smtClean="0"/>
              <a:t>Snaha posílit export (hlavně obilí) a podpořit domácí průmysl</a:t>
            </a:r>
          </a:p>
          <a:p>
            <a:r>
              <a:rPr lang="cs-CZ" sz="2400" dirty="0" smtClean="0"/>
              <a:t>Zvyšování daňového zatížení rolnictva – podpora industrializace</a:t>
            </a:r>
          </a:p>
          <a:p>
            <a:r>
              <a:rPr lang="cs-CZ" sz="2400" dirty="0" smtClean="0"/>
              <a:t>Vysoká cla = problém pro zemědělství (chybí stroje a hnojiva)</a:t>
            </a:r>
          </a:p>
          <a:p>
            <a:r>
              <a:rPr lang="cs-CZ" sz="2400" dirty="0" smtClean="0"/>
              <a:t>Snaha o přilákání zahraničních investorů</a:t>
            </a:r>
          </a:p>
          <a:p>
            <a:pPr lvl="1"/>
            <a:r>
              <a:rPr lang="cs-CZ" sz="2000" dirty="0" smtClean="0"/>
              <a:t>1897 zavedení zlatého standardu =&gt; posílení pozice na zahraničních trzích</a:t>
            </a:r>
          </a:p>
          <a:p>
            <a:pPr lvl="1"/>
            <a:r>
              <a:rPr lang="cs-CZ" sz="2000" dirty="0" smtClean="0"/>
              <a:t>1880 </a:t>
            </a:r>
            <a:r>
              <a:rPr lang="cs-CZ" sz="2000" dirty="0" err="1" smtClean="0"/>
              <a:t>zahr</a:t>
            </a:r>
            <a:r>
              <a:rPr lang="cs-CZ" sz="2000" dirty="0" smtClean="0"/>
              <a:t>. Investice 100 milionů rublů</a:t>
            </a:r>
          </a:p>
          <a:p>
            <a:pPr lvl="1"/>
            <a:r>
              <a:rPr lang="cs-CZ" sz="2000" dirty="0" smtClean="0"/>
              <a:t>1900 </a:t>
            </a:r>
            <a:r>
              <a:rPr lang="cs-CZ" sz="2000" dirty="0" err="1" smtClean="0"/>
              <a:t>zahr</a:t>
            </a:r>
            <a:r>
              <a:rPr lang="cs-CZ" sz="2000" dirty="0" smtClean="0"/>
              <a:t>. Investice 900 milionů rublů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817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433" y="624110"/>
            <a:ext cx="9361180" cy="1280890"/>
          </a:xfrm>
        </p:spPr>
        <p:txBody>
          <a:bodyPr/>
          <a:lstStyle/>
          <a:p>
            <a:r>
              <a:rPr lang="cs-CZ" dirty="0" smtClean="0"/>
              <a:t>Další ekonomické aspekty vlády Alexandra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0966" y="1341913"/>
            <a:ext cx="8915400" cy="5177640"/>
          </a:xfrm>
        </p:spPr>
        <p:txBody>
          <a:bodyPr>
            <a:no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Zavedení státního monopolu na prodej alkoholu (25% příjmu rozpočtu)</a:t>
            </a:r>
          </a:p>
          <a:p>
            <a:r>
              <a:rPr lang="cs-CZ" sz="2000" dirty="0" smtClean="0"/>
              <a:t>Industrializace</a:t>
            </a:r>
          </a:p>
          <a:p>
            <a:pPr lvl="1"/>
            <a:r>
              <a:rPr lang="cs-CZ" sz="1800" dirty="0" smtClean="0"/>
              <a:t>Formování podnikatelské vrstvy</a:t>
            </a:r>
          </a:p>
          <a:p>
            <a:pPr lvl="2"/>
            <a:r>
              <a:rPr lang="cs-CZ" sz="1600" dirty="0" smtClean="0"/>
              <a:t>Původ – částečně šlechta, nejvíce tradiční kupci</a:t>
            </a:r>
          </a:p>
          <a:p>
            <a:pPr lvl="2"/>
            <a:r>
              <a:rPr lang="cs-CZ" sz="1600" dirty="0" smtClean="0"/>
              <a:t>Orientace na domácí trh – investice do železnice a textilnictví</a:t>
            </a:r>
          </a:p>
          <a:p>
            <a:r>
              <a:rPr lang="cs-CZ" sz="2000" dirty="0" smtClean="0"/>
              <a:t>Export – především záležitost státu</a:t>
            </a:r>
          </a:p>
          <a:p>
            <a:pPr lvl="1"/>
            <a:r>
              <a:rPr lang="cs-CZ" sz="1800" dirty="0" smtClean="0"/>
              <a:t>Hlavní odbytiště – Asie – Čína, Osmanská říše</a:t>
            </a:r>
          </a:p>
          <a:p>
            <a:r>
              <a:rPr lang="cs-CZ" sz="2000" dirty="0" smtClean="0"/>
              <a:t>Struktura ruského průmyslu nerovnoměrná</a:t>
            </a:r>
          </a:p>
          <a:p>
            <a:pPr lvl="1"/>
            <a:r>
              <a:rPr lang="cs-CZ" sz="1800" dirty="0" smtClean="0"/>
              <a:t>Moskva, Petrohrad – textilnictví, strojírenství</a:t>
            </a:r>
          </a:p>
          <a:p>
            <a:pPr lvl="1"/>
            <a:r>
              <a:rPr lang="cs-CZ" sz="1800" dirty="0" smtClean="0"/>
              <a:t>Východní Ukrajina, Ural – těžba rudy, uhlí</a:t>
            </a:r>
          </a:p>
          <a:p>
            <a:pPr lvl="1"/>
            <a:r>
              <a:rPr lang="cs-CZ" sz="1800" dirty="0" smtClean="0"/>
              <a:t>Kavkaz – olejářský průmysl</a:t>
            </a:r>
          </a:p>
          <a:p>
            <a:pPr lvl="1"/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97333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63" y="0"/>
            <a:ext cx="4809371" cy="7036101"/>
          </a:xfrm>
        </p:spPr>
      </p:pic>
    </p:spTree>
    <p:extLst>
      <p:ext uri="{BB962C8B-B14F-4D97-AF65-F5344CB8AC3E}">
        <p14:creationId xmlns:p14="http://schemas.microsoft.com/office/powerpoint/2010/main" val="2226048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ekonomické aspekty vlády Alexandra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69423"/>
            <a:ext cx="8915400" cy="5088577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Stagnace zemědělství</a:t>
            </a:r>
          </a:p>
          <a:p>
            <a:r>
              <a:rPr lang="cs-CZ" sz="2000" dirty="0"/>
              <a:t>Podpora existence občin</a:t>
            </a:r>
          </a:p>
          <a:p>
            <a:r>
              <a:rPr lang="cs-CZ" sz="2000" dirty="0"/>
              <a:t>Rolníci používali archaické metody (trojpolní systém, extenzivní zemědělství</a:t>
            </a:r>
            <a:r>
              <a:rPr lang="cs-CZ" sz="2000" dirty="0" smtClean="0"/>
              <a:t>)</a:t>
            </a:r>
          </a:p>
          <a:p>
            <a:pPr lvl="1"/>
            <a:r>
              <a:rPr lang="cs-CZ" sz="1800" dirty="0" smtClean="0"/>
              <a:t>Zatížení splácením půdy</a:t>
            </a:r>
          </a:p>
          <a:p>
            <a:pPr lvl="1"/>
            <a:r>
              <a:rPr lang="cs-CZ" sz="1800" dirty="0" smtClean="0"/>
              <a:t>Nemohou investovat</a:t>
            </a:r>
          </a:p>
          <a:p>
            <a:pPr lvl="1"/>
            <a:r>
              <a:rPr lang="cs-CZ" sz="1800" dirty="0" smtClean="0"/>
              <a:t>Konzervativní prostředí</a:t>
            </a:r>
          </a:p>
          <a:p>
            <a:pPr lvl="1"/>
            <a:r>
              <a:rPr lang="cs-CZ" sz="1800" dirty="0" smtClean="0"/>
              <a:t>Omezeni občinou</a:t>
            </a:r>
            <a:endParaRPr lang="cs-CZ" sz="1800" dirty="0"/>
          </a:p>
          <a:p>
            <a:r>
              <a:rPr lang="cs-CZ" sz="2000" dirty="0" smtClean="0"/>
              <a:t>Pro stát velmi důležití: </a:t>
            </a:r>
          </a:p>
          <a:p>
            <a:pPr lvl="1"/>
            <a:r>
              <a:rPr lang="cs-CZ" sz="1800" dirty="0"/>
              <a:t>h</a:t>
            </a:r>
            <a:r>
              <a:rPr lang="cs-CZ" sz="1800" dirty="0" smtClean="0"/>
              <a:t>lavní </a:t>
            </a:r>
            <a:r>
              <a:rPr lang="cs-CZ" sz="1800" dirty="0"/>
              <a:t>plátci daní (byli nejpočetnější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smtClean="0"/>
              <a:t>Zásobování měst potravinami</a:t>
            </a:r>
          </a:p>
          <a:p>
            <a:r>
              <a:rPr lang="cs-CZ" sz="2000" dirty="0" smtClean="0"/>
              <a:t>Za Alexandra III. Venkov zanedbáván</a:t>
            </a:r>
          </a:p>
          <a:p>
            <a:pPr lvl="2"/>
            <a:r>
              <a:rPr lang="cs-CZ" sz="1600" dirty="0" smtClean="0"/>
              <a:t>Hladomory, epidemie cholery, tyfu</a:t>
            </a:r>
          </a:p>
          <a:p>
            <a:r>
              <a:rPr lang="cs-CZ" sz="2000" dirty="0" smtClean="0"/>
              <a:t>Vznik nové struktury obyvatelstva ve městech – zvýšení, vzniká městská chudina, dělnická vrstva…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142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Ruský dělník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1288"/>
            <a:ext cx="8915400" cy="536764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Fenomén rozvoje nové vrstvy společnosti</a:t>
            </a:r>
          </a:p>
          <a:p>
            <a:pPr lvl="1"/>
            <a:r>
              <a:rPr lang="cs-CZ" dirty="0" smtClean="0"/>
              <a:t>1865 cca 700 000 dělníků</a:t>
            </a:r>
          </a:p>
          <a:p>
            <a:pPr lvl="1"/>
            <a:r>
              <a:rPr lang="cs-CZ" dirty="0" smtClean="0"/>
              <a:t>1890 cca 1 400 000 dělníků</a:t>
            </a:r>
          </a:p>
          <a:p>
            <a:pPr lvl="1"/>
            <a:r>
              <a:rPr lang="cs-CZ" dirty="0" smtClean="0"/>
              <a:t>1900 cca 2 300 000</a:t>
            </a:r>
          </a:p>
          <a:p>
            <a:pPr lvl="1"/>
            <a:r>
              <a:rPr lang="cs-CZ" dirty="0" smtClean="0"/>
              <a:t>1912 téměř 3 000 000</a:t>
            </a:r>
          </a:p>
          <a:p>
            <a:r>
              <a:rPr lang="cs-CZ" dirty="0" smtClean="0"/>
              <a:t>Uchována pouta s venkovem</a:t>
            </a:r>
          </a:p>
          <a:p>
            <a:r>
              <a:rPr lang="cs-CZ" dirty="0" smtClean="0"/>
              <a:t>Přemýšlením, oblečením stále vychází z venkova – složitý střet s realitou města</a:t>
            </a:r>
          </a:p>
          <a:p>
            <a:pPr lvl="1"/>
            <a:r>
              <a:rPr lang="cs-CZ" dirty="0" smtClean="0"/>
              <a:t>Rozvoj kriminality, alkoholismus, chuligánství, nestabilita rodinného života, narušení tradičních vazeb, prostituce, špatná zdravotní péče, epidemie</a:t>
            </a:r>
          </a:p>
          <a:p>
            <a:pPr lvl="1"/>
            <a:r>
              <a:rPr lang="cs-CZ" dirty="0" smtClean="0"/>
              <a:t>Konzervativní kruhy, slavjanofilové – idealizace ruského venkova</a:t>
            </a:r>
          </a:p>
          <a:p>
            <a:pPr lvl="1"/>
            <a:r>
              <a:rPr lang="cs-CZ" dirty="0" smtClean="0"/>
              <a:t>Kritika </a:t>
            </a:r>
            <a:r>
              <a:rPr lang="cs-CZ" dirty="0" err="1" smtClean="0"/>
              <a:t>Witteho</a:t>
            </a:r>
            <a:r>
              <a:rPr lang="cs-CZ" dirty="0" smtClean="0"/>
              <a:t>, že nehledí na rolníky</a:t>
            </a:r>
          </a:p>
          <a:p>
            <a:r>
              <a:rPr lang="cs-CZ" dirty="0" smtClean="0"/>
              <a:t>Zachován „duch občiny“ – sdružování do pracovních skupin, tzv. artělů</a:t>
            </a:r>
          </a:p>
          <a:p>
            <a:pPr lvl="2"/>
            <a:r>
              <a:rPr lang="cs-CZ" dirty="0" smtClean="0"/>
              <a:t>Nechávali se kolektivně najímat</a:t>
            </a:r>
          </a:p>
          <a:p>
            <a:pPr lvl="2"/>
            <a:r>
              <a:rPr lang="cs-CZ" dirty="0" smtClean="0"/>
              <a:t>Dělili se rovným dílem o mzdu</a:t>
            </a:r>
          </a:p>
          <a:p>
            <a:r>
              <a:rPr lang="cs-CZ" dirty="0" smtClean="0"/>
              <a:t>Postupně zaváděny „dělnické výdobytky“</a:t>
            </a:r>
          </a:p>
          <a:p>
            <a:pPr lvl="2"/>
            <a:r>
              <a:rPr lang="cs-CZ" dirty="0" smtClean="0"/>
              <a:t>1912 dělnické úrazové pojištění</a:t>
            </a:r>
          </a:p>
          <a:p>
            <a:pPr lvl="2"/>
            <a:r>
              <a:rPr lang="cs-CZ" dirty="0" smtClean="0"/>
              <a:t>Legalizace místních odborů</a:t>
            </a:r>
          </a:p>
          <a:p>
            <a:pPr lvl="2"/>
            <a:r>
              <a:rPr lang="cs-CZ" dirty="0" smtClean="0"/>
              <a:t>Úprava pracovní doby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618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Transsibiřská magistrála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7761" y="1484416"/>
            <a:ext cx="4915993" cy="5373584"/>
          </a:xfrm>
        </p:spPr>
        <p:txBody>
          <a:bodyPr/>
          <a:lstStyle/>
          <a:p>
            <a:r>
              <a:rPr lang="cs-CZ" dirty="0" smtClean="0"/>
              <a:t>1860 – založen Vladivostok – kontrola Tichého oceánu</a:t>
            </a:r>
          </a:p>
          <a:p>
            <a:r>
              <a:rPr lang="cs-CZ" dirty="0" smtClean="0"/>
              <a:t>Od 80. let se zvyšovala potřeba rychlejšího spojení</a:t>
            </a:r>
          </a:p>
          <a:p>
            <a:r>
              <a:rPr lang="cs-CZ" dirty="0" smtClean="0"/>
              <a:t>1891 na popud </a:t>
            </a:r>
            <a:r>
              <a:rPr lang="cs-CZ" dirty="0" err="1" smtClean="0"/>
              <a:t>Witteho</a:t>
            </a:r>
            <a:r>
              <a:rPr lang="cs-CZ" dirty="0" smtClean="0"/>
              <a:t> zahájen plán na propojení Sibiře železnicí</a:t>
            </a:r>
          </a:p>
          <a:p>
            <a:r>
              <a:rPr lang="cs-CZ" dirty="0" smtClean="0"/>
              <a:t>Vznik mnoha nových měst</a:t>
            </a:r>
          </a:p>
          <a:p>
            <a:r>
              <a:rPr lang="cs-CZ" dirty="0" smtClean="0"/>
              <a:t>Do roku 1903 téměř dokončeno</a:t>
            </a:r>
          </a:p>
          <a:p>
            <a:pPr lvl="1"/>
            <a:r>
              <a:rPr lang="cs-CZ" dirty="0" smtClean="0"/>
              <a:t>Kromě úseku kolem Bajkalského jezera</a:t>
            </a:r>
          </a:p>
          <a:p>
            <a:pPr lvl="1"/>
            <a:r>
              <a:rPr lang="cs-CZ" dirty="0" smtClean="0"/>
              <a:t>Přes Bajkal přeprava vlaků pomocí lodí</a:t>
            </a:r>
          </a:p>
          <a:p>
            <a:r>
              <a:rPr lang="cs-CZ" dirty="0" smtClean="0"/>
              <a:t>Všechny mosty přes řeky postaveny dvakrát</a:t>
            </a:r>
          </a:p>
          <a:p>
            <a:r>
              <a:rPr lang="cs-CZ" dirty="0" smtClean="0"/>
              <a:t>Délka přes 9288 km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3" y="1579418"/>
            <a:ext cx="5961413" cy="44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54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2" y="203128"/>
            <a:ext cx="8989621" cy="6457545"/>
          </a:xfrm>
        </p:spPr>
      </p:pic>
    </p:spTree>
    <p:extLst>
      <p:ext uri="{BB962C8B-B14F-4D97-AF65-F5344CB8AC3E}">
        <p14:creationId xmlns:p14="http://schemas.microsoft.com/office/powerpoint/2010/main" val="2307776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https://www.youtube.com/watch?v=41sPlZKWqYI</a:t>
            </a:r>
          </a:p>
        </p:txBody>
      </p:sp>
    </p:spTree>
    <p:extLst>
      <p:ext uri="{BB962C8B-B14F-4D97-AF65-F5344CB8AC3E}">
        <p14:creationId xmlns:p14="http://schemas.microsoft.com/office/powerpoint/2010/main" val="845775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Vláda Mikuláše II. – experimenty Petra </a:t>
            </a:r>
            <a:r>
              <a:rPr lang="cs-CZ" dirty="0" err="1" smtClean="0"/>
              <a:t>Stolypina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r>
              <a:rPr lang="cs-CZ" dirty="0" smtClean="0"/>
              <a:t>Car Mikuláš II. – 1984-1917</a:t>
            </a:r>
          </a:p>
          <a:p>
            <a:endParaRPr lang="cs-CZ" dirty="0" smtClean="0"/>
          </a:p>
          <a:p>
            <a:r>
              <a:rPr lang="cs-CZ" dirty="0" smtClean="0"/>
              <a:t>Petr </a:t>
            </a:r>
            <a:r>
              <a:rPr lang="cs-CZ" dirty="0" err="1" smtClean="0"/>
              <a:t>Stolypin</a:t>
            </a:r>
            <a:r>
              <a:rPr lang="cs-CZ" dirty="0" smtClean="0"/>
              <a:t> – 1906-1911 – předseda vlády</a:t>
            </a:r>
          </a:p>
          <a:p>
            <a:endParaRPr lang="cs-CZ" dirty="0" smtClean="0"/>
          </a:p>
          <a:p>
            <a:r>
              <a:rPr lang="cs-CZ" b="1" dirty="0" smtClean="0"/>
              <a:t>Důležitý reformní krok – agrární reforma/ reakce na revoluci 1905</a:t>
            </a:r>
          </a:p>
          <a:p>
            <a:endParaRPr lang="cs-CZ" b="1" dirty="0" smtClean="0"/>
          </a:p>
          <a:p>
            <a:r>
              <a:rPr lang="cs-CZ" dirty="0" smtClean="0"/>
              <a:t>Kořeny reformy v roce 1861 – zrušení nevolnictví/ značné nedostatky</a:t>
            </a:r>
          </a:p>
          <a:p>
            <a:pPr lvl="1"/>
            <a:r>
              <a:rPr lang="cs-CZ" dirty="0" smtClean="0"/>
              <a:t>Nedostačující příděl půdy</a:t>
            </a:r>
          </a:p>
          <a:p>
            <a:pPr lvl="1"/>
            <a:r>
              <a:rPr lang="cs-CZ" dirty="0" smtClean="0"/>
              <a:t>Závislost na občině (občiny kontrolovaly cca 4/5 půdy)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7042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4778945" cy="6320953"/>
          </a:xfrm>
        </p:spPr>
      </p:pic>
      <p:sp>
        <p:nvSpPr>
          <p:cNvPr id="4" name="AutoShape 3" descr="Výsledek obrázku pro petr stolypi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5" descr="Výsledek obrázku pro petr stolypi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394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</a:t>
            </a:r>
            <a:r>
              <a:rPr lang="cs-CZ" dirty="0" err="1" smtClean="0"/>
              <a:t>Stolypin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Rusko potřebuje 20 let míru, aby mohlo transformovat společnost a zemědělství</a:t>
            </a:r>
          </a:p>
          <a:p>
            <a:r>
              <a:rPr lang="cs-CZ" dirty="0" smtClean="0"/>
              <a:t>1906-1911</a:t>
            </a:r>
          </a:p>
          <a:p>
            <a:r>
              <a:rPr lang="cs-CZ" dirty="0" smtClean="0"/>
              <a:t>Pod heslem „sázka na silné“</a:t>
            </a:r>
          </a:p>
          <a:p>
            <a:pPr lvl="1"/>
            <a:r>
              <a:rPr lang="cs-CZ" dirty="0" smtClean="0"/>
              <a:t>Rolníci, kteří budou schopní prosperovat, když se jim dostane příležitosti</a:t>
            </a:r>
          </a:p>
          <a:p>
            <a:r>
              <a:rPr lang="cs-CZ" dirty="0" smtClean="0"/>
              <a:t>Vznik nové třídy prosperujících vlastníků</a:t>
            </a:r>
          </a:p>
          <a:p>
            <a:r>
              <a:rPr lang="cs-CZ" dirty="0" smtClean="0"/>
              <a:t>Vlastníci budou zatíženi „reflexem vlastníka“ – obava o majetek</a:t>
            </a:r>
          </a:p>
          <a:p>
            <a:r>
              <a:rPr lang="cs-CZ" dirty="0" smtClean="0"/>
              <a:t>Budou tedy konzervativní a podpoří stávající zřízení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571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1906 – dekret s možností vyvázat se z občiny / později zákon</a:t>
            </a:r>
          </a:p>
          <a:p>
            <a:pPr lvl="1"/>
            <a:r>
              <a:rPr lang="cs-CZ" dirty="0"/>
              <a:t>Rolníci osvobozeni od vzájemného ručení</a:t>
            </a:r>
          </a:p>
          <a:p>
            <a:pPr lvl="1"/>
            <a:r>
              <a:rPr lang="cs-CZ" dirty="0"/>
              <a:t>Mohli se svobodně </a:t>
            </a:r>
            <a:r>
              <a:rPr lang="cs-CZ" dirty="0" smtClean="0"/>
              <a:t>pohybovat</a:t>
            </a:r>
          </a:p>
          <a:p>
            <a:r>
              <a:rPr lang="cs-CZ" dirty="0" smtClean="0"/>
              <a:t>Převedení části parcel do jejich majetku</a:t>
            </a:r>
          </a:p>
          <a:p>
            <a:r>
              <a:rPr lang="cs-CZ" dirty="0" smtClean="0"/>
              <a:t>Možnost slučování pásů půdy do jednoho pole</a:t>
            </a:r>
          </a:p>
          <a:p>
            <a:r>
              <a:rPr lang="cs-CZ" dirty="0" smtClean="0"/>
              <a:t>Půda se ale nesměla pronajímat – podpora toho, aby se na ní hospodařilo</a:t>
            </a:r>
            <a:endParaRPr lang="cs-CZ" dirty="0"/>
          </a:p>
          <a:p>
            <a:r>
              <a:rPr lang="cs-CZ" dirty="0"/>
              <a:t>1906 Rolnická banka začala poskytovat půjčky – rolníci si tedy půdu mohli pořídit jako svůj soukromý majetek</a:t>
            </a:r>
          </a:p>
          <a:p>
            <a:r>
              <a:rPr lang="cs-CZ" dirty="0"/>
              <a:t>Někdy označováno za „druhé zrušení nevolnictví“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446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Hospodaření s půdou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Gosbanka</a:t>
            </a:r>
            <a:r>
              <a:rPr lang="cs-CZ" dirty="0" smtClean="0"/>
              <a:t> umožňuje soukromé vlastnictví</a:t>
            </a:r>
          </a:p>
          <a:p>
            <a:r>
              <a:rPr lang="cs-CZ" dirty="0" smtClean="0"/>
              <a:t>Půdu lze </a:t>
            </a:r>
            <a:r>
              <a:rPr lang="cs-CZ" dirty="0" err="1" smtClean="0"/>
              <a:t>přeprodat</a:t>
            </a:r>
            <a:r>
              <a:rPr lang="cs-CZ" dirty="0" smtClean="0"/>
              <a:t> jen rolníkovi – tzn. Někomu, kdo na ní bude efektivně hospodařit</a:t>
            </a:r>
          </a:p>
          <a:p>
            <a:r>
              <a:rPr lang="cs-CZ" dirty="0" smtClean="0"/>
              <a:t>Důvod: eliminace spekulací s půdou</a:t>
            </a:r>
          </a:p>
          <a:p>
            <a:r>
              <a:rPr lang="cs-CZ" dirty="0" smtClean="0"/>
              <a:t>Předpokládalo se, že vlastník/rolník o půdu bude pečovat a snažit se o co nejvyšší výnosy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34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11" y="21447"/>
            <a:ext cx="3609700" cy="6836553"/>
          </a:xfrm>
        </p:spPr>
      </p:pic>
    </p:spTree>
    <p:extLst>
      <p:ext uri="{BB962C8B-B14F-4D97-AF65-F5344CB8AC3E}">
        <p14:creationId xmlns:p14="http://schemas.microsoft.com/office/powerpoint/2010/main" val="3006001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Stolypinova</a:t>
            </a:r>
            <a:r>
              <a:rPr lang="cs-CZ" dirty="0" smtClean="0"/>
              <a:t> agrární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Zavedení systému zemědělského vzdělávání v rámci reformy</a:t>
            </a:r>
          </a:p>
          <a:p>
            <a:pPr lvl="1"/>
            <a:r>
              <a:rPr lang="cs-CZ" dirty="0" smtClean="0"/>
              <a:t>Modernizace</a:t>
            </a:r>
          </a:p>
          <a:p>
            <a:pPr lvl="1"/>
            <a:r>
              <a:rPr lang="cs-CZ" dirty="0" smtClean="0"/>
              <a:t>Profesionalizace</a:t>
            </a:r>
          </a:p>
          <a:p>
            <a:pPr lvl="1"/>
            <a:r>
              <a:rPr lang="cs-CZ" dirty="0" smtClean="0"/>
              <a:t>Nové technologie a stroje</a:t>
            </a:r>
          </a:p>
          <a:p>
            <a:r>
              <a:rPr lang="cs-CZ" dirty="0" smtClean="0"/>
              <a:t>Snaha o vytvoření vrstvy bohatých rolníků a moderních farem</a:t>
            </a:r>
          </a:p>
          <a:p>
            <a:r>
              <a:rPr lang="cs-CZ" dirty="0" smtClean="0"/>
              <a:t>Došlo by tak k posílení střední vrstvy – opory vlády </a:t>
            </a:r>
            <a:br>
              <a:rPr lang="cs-CZ" dirty="0" smtClean="0"/>
            </a:br>
            <a:r>
              <a:rPr lang="cs-CZ" dirty="0" smtClean="0"/>
              <a:t>(obava z rolnických bouří)</a:t>
            </a:r>
          </a:p>
          <a:p>
            <a:r>
              <a:rPr lang="cs-CZ" dirty="0" smtClean="0"/>
              <a:t>1906-1917 – přes 3 miliony rolnických domácností opustilo občinu</a:t>
            </a:r>
          </a:p>
          <a:p>
            <a:pPr lvl="1"/>
            <a:r>
              <a:rPr lang="cs-CZ" dirty="0" smtClean="0"/>
              <a:t>Oslabení občiny na úkor privátního vlastnictví</a:t>
            </a:r>
          </a:p>
          <a:p>
            <a:pPr lvl="1"/>
            <a:r>
              <a:rPr lang="cs-CZ" dirty="0" smtClean="0"/>
              <a:t>Docházelo často ke konfliktům, občina většinou provázána rodinnými vazbami</a:t>
            </a:r>
          </a:p>
          <a:p>
            <a:r>
              <a:rPr lang="cs-CZ" dirty="0" smtClean="0"/>
              <a:t>Součástí reformy program osidlování Sibiře</a:t>
            </a:r>
          </a:p>
          <a:p>
            <a:pPr lvl="1"/>
            <a:r>
              <a:rPr lang="cs-CZ" dirty="0" smtClean="0"/>
              <a:t>Problematické kvůli infrastruktuře</a:t>
            </a:r>
          </a:p>
          <a:p>
            <a:r>
              <a:rPr lang="cs-CZ" dirty="0" smtClean="0"/>
              <a:t>Trend rozpadu občiny přerušila válka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2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Nedošlo k transformaci celé vesnice</a:t>
            </a:r>
          </a:p>
          <a:p>
            <a:r>
              <a:rPr lang="cs-CZ" dirty="0" smtClean="0"/>
              <a:t>Vytvořila se nová třída bohatých rolníků</a:t>
            </a:r>
          </a:p>
          <a:p>
            <a:r>
              <a:rPr lang="cs-CZ" dirty="0" smtClean="0"/>
              <a:t>Početně ale v menšině – vzniká elitářství na vesnici</a:t>
            </a:r>
          </a:p>
          <a:p>
            <a:r>
              <a:rPr lang="cs-CZ" dirty="0" smtClean="0"/>
              <a:t>Vyvolává sociální napětí a problémy do budoucna</a:t>
            </a:r>
          </a:p>
          <a:p>
            <a:r>
              <a:rPr lang="cs-CZ" dirty="0" smtClean="0"/>
              <a:t>Stále velký počet rolníků nemá vlastní půdu – požadavek půdy jedním s ústředních témat roku 1917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499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investice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Sergej </a:t>
            </a:r>
            <a:r>
              <a:rPr lang="cs-CZ" dirty="0" err="1" smtClean="0"/>
              <a:t>Witte</a:t>
            </a:r>
            <a:r>
              <a:rPr lang="cs-CZ" dirty="0" smtClean="0"/>
              <a:t>: rozvoj zaostalého průmyslu Ruska není možný bez zahraničního kapitálu</a:t>
            </a:r>
          </a:p>
          <a:p>
            <a:endParaRPr lang="cs-CZ" dirty="0"/>
          </a:p>
          <a:p>
            <a:r>
              <a:rPr lang="cs-CZ" dirty="0" smtClean="0"/>
              <a:t>Vlastní ruská cesta?</a:t>
            </a:r>
          </a:p>
          <a:p>
            <a:r>
              <a:rPr lang="cs-CZ" dirty="0" smtClean="0"/>
              <a:t>Západní model a investice?</a:t>
            </a:r>
          </a:p>
          <a:p>
            <a:r>
              <a:rPr lang="cs-CZ" dirty="0" smtClean="0"/>
              <a:t>Co bylo lepší a v čem spočívaly obavy z jednoho, či druhého?</a:t>
            </a:r>
          </a:p>
          <a:p>
            <a:endParaRPr lang="cs-CZ" dirty="0"/>
          </a:p>
          <a:p>
            <a:r>
              <a:rPr lang="cs-CZ" dirty="0" smtClean="0"/>
              <a:t>Proč byly/nebyly potřeba zahraniční investice?</a:t>
            </a:r>
          </a:p>
          <a:p>
            <a:r>
              <a:rPr lang="cs-CZ" dirty="0" smtClean="0"/>
              <a:t>Jakého mohly být druhu?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672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559716"/>
            <a:ext cx="8911687" cy="1280890"/>
          </a:xfrm>
        </p:spPr>
        <p:txBody>
          <a:bodyPr/>
          <a:lstStyle/>
          <a:p>
            <a:r>
              <a:rPr lang="cs-CZ" dirty="0" smtClean="0"/>
              <a:t>Zvyšování cel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1881 – 16 %</a:t>
            </a:r>
          </a:p>
          <a:p>
            <a:r>
              <a:rPr lang="cs-CZ" dirty="0" smtClean="0"/>
              <a:t>1890 – 28 %</a:t>
            </a:r>
          </a:p>
          <a:p>
            <a:r>
              <a:rPr lang="cs-CZ" dirty="0" smtClean="0"/>
              <a:t>1900 - 33 %</a:t>
            </a:r>
          </a:p>
          <a:p>
            <a:r>
              <a:rPr lang="cs-CZ" dirty="0" smtClean="0"/>
              <a:t>Způsobuje odvetná opatření ze strany dalších států</a:t>
            </a:r>
          </a:p>
          <a:p>
            <a:r>
              <a:rPr lang="cs-CZ" dirty="0" smtClean="0"/>
              <a:t>Ale nutí západní firmy otevírat výrobu v Rusku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608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Zhodnocení kapitálu a návratnost investic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Vyšší oproti zbytku Evropy</a:t>
            </a:r>
          </a:p>
          <a:p>
            <a:r>
              <a:rPr lang="cs-CZ" dirty="0" smtClean="0"/>
              <a:t>1885…………………….20 %</a:t>
            </a:r>
          </a:p>
          <a:p>
            <a:r>
              <a:rPr lang="cs-CZ" dirty="0" smtClean="0"/>
              <a:t>1893…………………….22 %</a:t>
            </a:r>
          </a:p>
          <a:p>
            <a:r>
              <a:rPr lang="cs-CZ" dirty="0" smtClean="0"/>
              <a:t>1900…………………….10-15 %</a:t>
            </a:r>
          </a:p>
          <a:p>
            <a:r>
              <a:rPr lang="cs-CZ" dirty="0" smtClean="0"/>
              <a:t>Ale stále je vyšší než ve zbytku Evropy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777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zahraničního kapitálu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Státní půjčky (převládalo)</a:t>
            </a:r>
          </a:p>
          <a:p>
            <a:pPr lvl="1"/>
            <a:r>
              <a:rPr lang="cs-CZ" dirty="0" smtClean="0"/>
              <a:t>Jaké jsou výhody a nevýhody?</a:t>
            </a:r>
          </a:p>
          <a:p>
            <a:pPr lvl="1"/>
            <a:endParaRPr lang="cs-CZ" dirty="0"/>
          </a:p>
          <a:p>
            <a:r>
              <a:rPr lang="cs-CZ" dirty="0" smtClean="0"/>
              <a:t>Přímé investice – zakládání podniků</a:t>
            </a:r>
          </a:p>
          <a:p>
            <a:pPr lvl="1"/>
            <a:r>
              <a:rPr lang="cs-CZ" dirty="0" smtClean="0"/>
              <a:t>Předpoklady?</a:t>
            </a:r>
          </a:p>
          <a:p>
            <a:pPr lvl="1"/>
            <a:r>
              <a:rPr lang="cs-CZ" dirty="0" smtClean="0"/>
              <a:t>Rizika?</a:t>
            </a:r>
          </a:p>
          <a:p>
            <a:pPr lvl="1"/>
            <a:r>
              <a:rPr lang="cs-CZ" dirty="0" smtClean="0"/>
              <a:t>Co to přináší?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509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zahraničního kapitálu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2174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1917 – 80 % zahraničního kapitálu v podobě půjček vlády, způsobeno válkou</a:t>
            </a:r>
          </a:p>
          <a:p>
            <a:r>
              <a:rPr lang="cs-CZ" dirty="0" smtClean="0"/>
              <a:t>Prodej dluhopisů do zahraničí</a:t>
            </a:r>
          </a:p>
          <a:p>
            <a:pPr lvl="1"/>
            <a:r>
              <a:rPr lang="cs-CZ" dirty="0" smtClean="0"/>
              <a:t>Jsou oblíbené mají vysoký úrok</a:t>
            </a:r>
          </a:p>
          <a:p>
            <a:pPr lvl="1"/>
            <a:r>
              <a:rPr lang="cs-CZ" dirty="0" smtClean="0"/>
              <a:t>Úrok 7,8 % (Německo 3,3 %, Francie 3 %)</a:t>
            </a:r>
          </a:p>
          <a:p>
            <a:r>
              <a:rPr lang="cs-CZ" dirty="0" smtClean="0"/>
              <a:t>Věřitelé: Německo (do 80. let), Francie, Velká Británie (hlavně za války na zbrojení – to nakupováno také v Británii)</a:t>
            </a:r>
          </a:p>
          <a:p>
            <a:r>
              <a:rPr lang="cs-CZ" dirty="0" smtClean="0"/>
              <a:t>Využití:</a:t>
            </a:r>
          </a:p>
          <a:p>
            <a:pPr lvl="1"/>
            <a:r>
              <a:rPr lang="cs-CZ" dirty="0" smtClean="0"/>
              <a:t>Infrastruktura 70 %</a:t>
            </a:r>
          </a:p>
          <a:p>
            <a:pPr lvl="1"/>
            <a:r>
              <a:rPr lang="cs-CZ" dirty="0" smtClean="0"/>
              <a:t>1897 – na měnovou reformu – nákup zlata a valut</a:t>
            </a:r>
          </a:p>
          <a:p>
            <a:pPr lvl="1"/>
            <a:r>
              <a:rPr lang="cs-CZ" dirty="0" smtClean="0"/>
              <a:t>krytí státního schodku</a:t>
            </a:r>
          </a:p>
          <a:p>
            <a:pPr lvl="1"/>
            <a:r>
              <a:rPr lang="cs-CZ" dirty="0" smtClean="0"/>
              <a:t>Vojenské výdaje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Které z druhů investic jsou významnější a mají perspektivu?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7786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1917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Druhý největší dluh na světě</a:t>
            </a:r>
          </a:p>
          <a:p>
            <a:endParaRPr lang="cs-CZ" dirty="0"/>
          </a:p>
          <a:p>
            <a:r>
              <a:rPr lang="cs-CZ" dirty="0" smtClean="0"/>
              <a:t>Jaké mělo důsledky?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7027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investice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76293"/>
          </a:xfrm>
        </p:spPr>
        <p:txBody>
          <a:bodyPr/>
          <a:lstStyle/>
          <a:p>
            <a:r>
              <a:rPr lang="cs-CZ" dirty="0" smtClean="0"/>
              <a:t>Konkurence pro ruský monopol, snižují cenu a tlačí na kvalitu</a:t>
            </a:r>
          </a:p>
          <a:p>
            <a:r>
              <a:rPr lang="cs-CZ" dirty="0" smtClean="0"/>
              <a:t>První zahraniční úvěry již v 17. století</a:t>
            </a:r>
          </a:p>
          <a:p>
            <a:pPr lvl="1"/>
            <a:r>
              <a:rPr lang="cs-CZ" dirty="0" smtClean="0"/>
              <a:t>Na armádu a námořnictvo</a:t>
            </a:r>
          </a:p>
          <a:p>
            <a:r>
              <a:rPr lang="cs-CZ" dirty="0" smtClean="0"/>
              <a:t>1827 – první ruská akciová společnost s účastí zahraničního kapitálu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1861 – první velký předpoklad k nahrazení dosavadního feudálního systému tržní ekonomikou – otevírá cestu pro zahraniční </a:t>
            </a:r>
            <a:r>
              <a:rPr lang="cs-CZ" dirty="0" err="1" smtClean="0"/>
              <a:t>kapitá¨l</a:t>
            </a:r>
            <a:endParaRPr lang="cs-CZ" dirty="0" smtClean="0"/>
          </a:p>
          <a:p>
            <a:r>
              <a:rPr lang="cs-CZ" dirty="0" smtClean="0"/>
              <a:t>Zahájení procesu industrializace</a:t>
            </a:r>
          </a:p>
          <a:p>
            <a:pPr lvl="1"/>
            <a:r>
              <a:rPr lang="cs-CZ" dirty="0" smtClean="0"/>
              <a:t>Poptávka po investicích a technologiích</a:t>
            </a:r>
          </a:p>
          <a:p>
            <a:pPr lvl="1"/>
            <a:r>
              <a:rPr lang="cs-CZ" dirty="0" smtClean="0"/>
              <a:t>Rusko má cca 50-100 let zpoždění za průmyslovou revolucí</a:t>
            </a:r>
          </a:p>
          <a:p>
            <a:pPr lvl="1"/>
            <a:r>
              <a:rPr lang="cs-CZ" dirty="0" smtClean="0"/>
              <a:t>Poptávku nelze uspokojit z vnitřních zdrojů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290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Ruská obchodní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Před rokem 1961 zahraniční podniky mohly v Rusku působit jen na osobní povolení cara</a:t>
            </a:r>
          </a:p>
          <a:p>
            <a:r>
              <a:rPr lang="cs-CZ" dirty="0" smtClean="0"/>
              <a:t>Ani s povolením neměly úplnou svobodu podnikání, tou disponoval jen ruský kupecký stav</a:t>
            </a:r>
          </a:p>
          <a:p>
            <a:r>
              <a:rPr lang="cs-CZ" dirty="0" smtClean="0"/>
              <a:t>1865 – O daních z obchodu a řemesel</a:t>
            </a:r>
          </a:p>
          <a:p>
            <a:pPr lvl="1"/>
            <a:r>
              <a:rPr lang="cs-CZ" dirty="0" smtClean="0"/>
              <a:t>Pokrok – osvědčení kupecká a řemeslnou mohou být vydávána oběma pohlavím, ruských poddaným i cizincům</a:t>
            </a:r>
          </a:p>
          <a:p>
            <a:pPr lvl="1"/>
            <a:r>
              <a:rPr lang="cs-CZ" dirty="0" smtClean="0"/>
              <a:t>Zrovnoprávnění podnikatelského prostředí </a:t>
            </a:r>
          </a:p>
          <a:p>
            <a:pPr lvl="1"/>
            <a:r>
              <a:rPr lang="cs-CZ" dirty="0" smtClean="0"/>
              <a:t>víceméně – cizinci stále mají určitá omezení</a:t>
            </a:r>
          </a:p>
          <a:p>
            <a:r>
              <a:rPr lang="cs-CZ" dirty="0" smtClean="0"/>
              <a:t>1892 – nový Průmyslový zákoník</a:t>
            </a:r>
          </a:p>
          <a:p>
            <a:pPr lvl="1"/>
            <a:r>
              <a:rPr lang="cs-CZ" dirty="0" smtClean="0"/>
              <a:t>Cizinci mohou zakládat továrny a závody aniž by byli ruskými poddanými</a:t>
            </a:r>
          </a:p>
          <a:p>
            <a:pPr lvl="1"/>
            <a:r>
              <a:rPr lang="cs-CZ" dirty="0" smtClean="0"/>
              <a:t>+ mohou patentovat své výrobky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3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-1802295"/>
            <a:ext cx="20411477" cy="113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15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zahraničního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26524"/>
            <a:ext cx="8915400" cy="55314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 zbraně a munici</a:t>
            </a:r>
          </a:p>
          <a:p>
            <a:pPr lvl="1"/>
            <a:r>
              <a:rPr lang="cs-CZ" dirty="0" smtClean="0"/>
              <a:t>Vlastníky jen poddaní v Rusku</a:t>
            </a:r>
          </a:p>
          <a:p>
            <a:r>
              <a:rPr lang="cs-CZ" dirty="0" smtClean="0"/>
              <a:t>Surovinová naleziště</a:t>
            </a:r>
          </a:p>
          <a:p>
            <a:pPr lvl="1"/>
            <a:r>
              <a:rPr lang="cs-CZ" dirty="0" smtClean="0"/>
              <a:t>Ne do vlastnictví, pouze do pronájmu – nutnost uzavření koncesních smluv</a:t>
            </a:r>
          </a:p>
          <a:p>
            <a:pPr lvl="1"/>
            <a:r>
              <a:rPr lang="cs-CZ" dirty="0" smtClean="0"/>
              <a:t>Platí i pro Rusy</a:t>
            </a:r>
          </a:p>
          <a:p>
            <a:r>
              <a:rPr lang="cs-CZ" dirty="0" smtClean="0"/>
              <a:t>Nesmí vlastnit nemovitosti mimo města v některých oblastech – Polsko, Pobaltí, pravobřežní Ukrajina – snaha vlády o politickou a ekonomickou inkorporaci do říše</a:t>
            </a:r>
          </a:p>
          <a:p>
            <a:r>
              <a:rPr lang="cs-CZ" dirty="0" smtClean="0"/>
              <a:t>Dále příhraniční oblasti a nová území říše – také potřeba rusifikace</a:t>
            </a:r>
          </a:p>
          <a:p>
            <a:r>
              <a:rPr lang="cs-CZ" dirty="0" smtClean="0"/>
              <a:t>1910 omezení vlastnění nemovitostí na Sibiři – obava z přívalu Číňanů a Korejců</a:t>
            </a:r>
          </a:p>
          <a:p>
            <a:r>
              <a:rPr lang="cs-CZ" dirty="0" smtClean="0"/>
              <a:t>Bez omezení Kavkaz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1899 – jednotný systém zdanění ruských a zahraničních podniků</a:t>
            </a:r>
          </a:p>
          <a:p>
            <a:pPr lvl="1"/>
            <a:r>
              <a:rPr lang="cs-CZ" dirty="0" smtClean="0"/>
              <a:t>Ke zřízení podniku i nadále nutný souhlas ruské vlády</a:t>
            </a:r>
          </a:p>
          <a:p>
            <a:pPr lvl="1"/>
            <a:r>
              <a:rPr lang="cs-CZ" dirty="0" smtClean="0"/>
              <a:t>Narovnání prostředí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208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Atraktivita Ruska jako investičního trhu?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Díky zpoždění průmyslové revoluce větší poptávka po průmyslových výrobcích</a:t>
            </a:r>
          </a:p>
          <a:p>
            <a:r>
              <a:rPr lang="cs-CZ" dirty="0" smtClean="0"/>
              <a:t>1885-1913 – tempo růstu až 6 % (zdesetinásobení výroby)</a:t>
            </a:r>
          </a:p>
          <a:p>
            <a:r>
              <a:rPr lang="cs-CZ" dirty="0" smtClean="0"/>
              <a:t>Atraktivní naleziště nerostů – doprava z Ruska pro Evropu levnější než z Afriky</a:t>
            </a:r>
          </a:p>
          <a:p>
            <a:r>
              <a:rPr lang="cs-CZ" dirty="0" smtClean="0"/>
              <a:t>Rozsáhlý trh – 100 milionů obyvatel a neustálý nárůst</a:t>
            </a:r>
          </a:p>
          <a:p>
            <a:r>
              <a:rPr lang="cs-CZ" dirty="0" smtClean="0"/>
              <a:t>Problém – nízká životní úroveň a slabá kupní síla</a:t>
            </a:r>
          </a:p>
          <a:p>
            <a:pPr lvl="1"/>
            <a:r>
              <a:rPr lang="cs-CZ" dirty="0" smtClean="0"/>
              <a:t>Ne tolik spotřební průmysl, hodně se vyrábí doma</a:t>
            </a:r>
          </a:p>
          <a:p>
            <a:r>
              <a:rPr lang="cs-CZ" dirty="0" smtClean="0"/>
              <a:t>Výhoda – levná pracovní síla – tzn. Nízké náklady výroby a tím pádem vyšší rentabilita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776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1897 zlatý standard rublu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bylo významné?</a:t>
            </a:r>
          </a:p>
          <a:p>
            <a:endParaRPr lang="cs-CZ" dirty="0"/>
          </a:p>
          <a:p>
            <a:r>
              <a:rPr lang="cs-CZ" dirty="0" smtClean="0"/>
              <a:t>1 rubl – 0,773 gramu zlata</a:t>
            </a:r>
          </a:p>
          <a:p>
            <a:r>
              <a:rPr lang="cs-CZ" dirty="0" smtClean="0"/>
              <a:t>Předpoklad pro zapojení do mezinárodní hospodářské soustavy</a:t>
            </a:r>
          </a:p>
          <a:p>
            <a:r>
              <a:rPr lang="cs-CZ" dirty="0" smtClean="0"/>
              <a:t>Směnitelnost</a:t>
            </a:r>
          </a:p>
          <a:p>
            <a:r>
              <a:rPr lang="cs-CZ" dirty="0" smtClean="0"/>
              <a:t>Rubl konvertibilní vůči většině měn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2184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 pro zahraniční investory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3797"/>
            <a:ext cx="8915400" cy="5125791"/>
          </a:xfrm>
        </p:spPr>
        <p:txBody>
          <a:bodyPr>
            <a:normAutofit/>
          </a:bodyPr>
          <a:lstStyle/>
          <a:p>
            <a:r>
              <a:rPr lang="cs-CZ" dirty="0" smtClean="0"/>
              <a:t>Polovičatost reformy 1861</a:t>
            </a:r>
          </a:p>
          <a:p>
            <a:r>
              <a:rPr lang="cs-CZ" dirty="0" smtClean="0"/>
              <a:t>Na venkově vázána velká pracovní síla</a:t>
            </a:r>
          </a:p>
          <a:p>
            <a:r>
              <a:rPr lang="cs-CZ" dirty="0" smtClean="0"/>
              <a:t>Absence kvalifikované pracovní síly (velký problém i po roce 1917 pro vznikající Sovětský svaz + odliv inteligence)</a:t>
            </a:r>
          </a:p>
          <a:p>
            <a:r>
              <a:rPr lang="cs-CZ" dirty="0" smtClean="0"/>
              <a:t>Důsledek: technicky náročná výroba není v Rusku zahraničními firmami zaváděna</a:t>
            </a:r>
          </a:p>
          <a:p>
            <a:r>
              <a:rPr lang="cs-CZ" dirty="0" smtClean="0"/>
              <a:t>Začíná převládat surovinový sektor na místo průmyslu, který má přidanou hodnotu</a:t>
            </a:r>
          </a:p>
          <a:p>
            <a:endParaRPr lang="cs-CZ" dirty="0"/>
          </a:p>
          <a:p>
            <a:r>
              <a:rPr lang="cs-CZ" dirty="0" smtClean="0"/>
              <a:t>Chybějící dopravní systém – komplikace při spojení průmyslových center s nalezišti</a:t>
            </a:r>
          </a:p>
          <a:p>
            <a:r>
              <a:rPr lang="cs-CZ" dirty="0" smtClean="0"/>
              <a:t>Nízká poptávka  - slabá kupní síla, špatný systém úvěrů pro podnikatele</a:t>
            </a:r>
            <a:endParaRPr lang="cs-CZ" dirty="0"/>
          </a:p>
          <a:p>
            <a:r>
              <a:rPr lang="cs-CZ" dirty="0" smtClean="0"/>
              <a:t>Nerozvinuté bankovnictví – velké ztráty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344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nejvíce projevovaly zahraniční investice?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Metalurgie</a:t>
            </a:r>
          </a:p>
          <a:p>
            <a:r>
              <a:rPr lang="cs-CZ" dirty="0" smtClean="0"/>
              <a:t>Ropný průmysl</a:t>
            </a:r>
          </a:p>
          <a:p>
            <a:r>
              <a:rPr lang="cs-CZ" dirty="0" smtClean="0"/>
              <a:t>Bankovnictví</a:t>
            </a:r>
          </a:p>
          <a:p>
            <a:endParaRPr lang="cs-CZ" dirty="0"/>
          </a:p>
          <a:p>
            <a:r>
              <a:rPr lang="cs-CZ" dirty="0" smtClean="0"/>
              <a:t>Proč?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9985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nejvíce projevovaly zahraniční investice?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Metalurgie + ropný průmysl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relativně nové odvětví, ale ne tak náročné na technologie</a:t>
            </a:r>
          </a:p>
          <a:p>
            <a:pPr lvl="1"/>
            <a:endParaRPr lang="cs-CZ" dirty="0"/>
          </a:p>
          <a:p>
            <a:r>
              <a:rPr lang="cs-CZ" dirty="0" smtClean="0"/>
              <a:t>Bankovnictví</a:t>
            </a:r>
          </a:p>
          <a:p>
            <a:pPr lvl="1"/>
            <a:r>
              <a:rPr lang="cs-CZ" dirty="0" smtClean="0"/>
              <a:t>Vysoké úroky – vysoký zisk</a:t>
            </a:r>
          </a:p>
          <a:p>
            <a:pPr lvl="1"/>
            <a:r>
              <a:rPr lang="cs-CZ" dirty="0" smtClean="0"/>
              <a:t>Je způsobeno nerozvinutým bankovním systémem v Rusku</a:t>
            </a:r>
          </a:p>
          <a:p>
            <a:pPr lvl="1"/>
            <a:r>
              <a:rPr lang="cs-CZ" dirty="0" smtClean="0"/>
              <a:t>Moskva, Petrohrad – 14-18 %</a:t>
            </a:r>
          </a:p>
          <a:p>
            <a:pPr lvl="1"/>
            <a:r>
              <a:rPr lang="cs-CZ" dirty="0" smtClean="0"/>
              <a:t>Provincie 30 %</a:t>
            </a:r>
          </a:p>
          <a:p>
            <a:pPr lvl="1"/>
            <a:r>
              <a:rPr lang="cs-CZ" dirty="0" smtClean="0"/>
              <a:t>Berlín 6-10 %</a:t>
            </a:r>
          </a:p>
          <a:p>
            <a:pPr lvl="1"/>
            <a:r>
              <a:rPr lang="cs-CZ" dirty="0" smtClean="0"/>
              <a:t>Paříž 7 %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566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investorů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4" y="1766820"/>
            <a:ext cx="3717993" cy="3836652"/>
          </a:xfrm>
        </p:spPr>
      </p:pic>
    </p:spTree>
    <p:extLst>
      <p:ext uri="{BB962C8B-B14F-4D97-AF65-F5344CB8AC3E}">
        <p14:creationId xmlns:p14="http://schemas.microsoft.com/office/powerpoint/2010/main" val="3057598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-247012"/>
            <a:ext cx="4715712" cy="7614175"/>
          </a:xfrm>
        </p:spPr>
      </p:pic>
    </p:spTree>
    <p:extLst>
      <p:ext uri="{BB962C8B-B14F-4D97-AF65-F5344CB8AC3E}">
        <p14:creationId xmlns:p14="http://schemas.microsoft.com/office/powerpoint/2010/main" val="6524114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3" y="118338"/>
            <a:ext cx="7848831" cy="6874889"/>
          </a:xfrm>
        </p:spPr>
      </p:pic>
    </p:spTree>
    <p:extLst>
      <p:ext uri="{BB962C8B-B14F-4D97-AF65-F5344CB8AC3E}">
        <p14:creationId xmlns:p14="http://schemas.microsoft.com/office/powerpoint/2010/main" val="39393521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9" y="206660"/>
            <a:ext cx="9981127" cy="5984700"/>
          </a:xfrm>
        </p:spPr>
      </p:pic>
    </p:spTree>
    <p:extLst>
      <p:ext uri="{BB962C8B-B14F-4D97-AF65-F5344CB8AC3E}">
        <p14:creationId xmlns:p14="http://schemas.microsoft.com/office/powerpoint/2010/main" val="297212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3" y="0"/>
            <a:ext cx="4997002" cy="7164254"/>
          </a:xfrm>
        </p:spPr>
      </p:pic>
    </p:spTree>
    <p:extLst>
      <p:ext uri="{BB962C8B-B14F-4D97-AF65-F5344CB8AC3E}">
        <p14:creationId xmlns:p14="http://schemas.microsoft.com/office/powerpoint/2010/main" val="42350063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15" y="1905000"/>
            <a:ext cx="8224084" cy="3778250"/>
          </a:xfrm>
        </p:spPr>
      </p:pic>
    </p:spTree>
    <p:extLst>
      <p:ext uri="{BB962C8B-B14F-4D97-AF65-F5344CB8AC3E}">
        <p14:creationId xmlns:p14="http://schemas.microsoft.com/office/powerpoint/2010/main" val="9900609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0" y="516835"/>
            <a:ext cx="9186057" cy="5926488"/>
          </a:xfrm>
        </p:spPr>
      </p:pic>
    </p:spTree>
    <p:extLst>
      <p:ext uri="{BB962C8B-B14F-4D97-AF65-F5344CB8AC3E}">
        <p14:creationId xmlns:p14="http://schemas.microsoft.com/office/powerpoint/2010/main" val="39532847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https://www.youtube.com/watch?v=9Mzmo2XXfSg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07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3" y="602361"/>
            <a:ext cx="9259910" cy="6025066"/>
          </a:xfrm>
        </p:spPr>
      </p:pic>
    </p:spTree>
    <p:extLst>
      <p:ext uri="{BB962C8B-B14F-4D97-AF65-F5344CB8AC3E}">
        <p14:creationId xmlns:p14="http://schemas.microsoft.com/office/powerpoint/2010/main" val="161813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0" y="0"/>
            <a:ext cx="13048784" cy="6845838"/>
          </a:xfrm>
        </p:spPr>
      </p:pic>
    </p:spTree>
    <p:extLst>
      <p:ext uri="{BB962C8B-B14F-4D97-AF65-F5344CB8AC3E}">
        <p14:creationId xmlns:p14="http://schemas.microsoft.com/office/powerpoint/2010/main" val="6662091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1907</TotalTime>
  <Words>2303</Words>
  <Application>Microsoft Office PowerPoint</Application>
  <PresentationFormat>Širokoúhlá obrazovka</PresentationFormat>
  <Paragraphs>417</Paragraphs>
  <Slides>72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7" baseType="lpstr">
      <vt:lpstr>Arial</vt:lpstr>
      <vt:lpstr>Calibri</vt:lpstr>
      <vt:lpstr>Century Gothic</vt:lpstr>
      <vt:lpstr>Wingdings 3</vt:lpstr>
      <vt:lpstr>Stébla</vt:lpstr>
      <vt:lpstr>VÝCHODISKA PRO STAV HOSPODÁŘSTVÍ RUSKA V 19. STOLETÍ</vt:lpstr>
      <vt:lpstr>Model z roku 1960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 ruského hospodářství 1856 - 1917</vt:lpstr>
      <vt:lpstr>Reformy Alexandra II. </vt:lpstr>
      <vt:lpstr>Krymská válka</vt:lpstr>
      <vt:lpstr>Prezentace aplikace PowerPoint</vt:lpstr>
      <vt:lpstr>Prezentace aplikace PowerPoint</vt:lpstr>
      <vt:lpstr>Nevyhnutelnost reforem</vt:lpstr>
      <vt:lpstr>Ilja Muromec</vt:lpstr>
      <vt:lpstr>Prezentace aplikace PowerPoint</vt:lpstr>
      <vt:lpstr>Prezentace aplikace PowerPoint</vt:lpstr>
      <vt:lpstr>1861 Zrušení nevolnictví</vt:lpstr>
      <vt:lpstr>ROLNÍCI V RUSKU?</vt:lpstr>
      <vt:lpstr>80 % obyvatel v zemědělství</vt:lpstr>
      <vt:lpstr>Rolnická samospráva</vt:lpstr>
      <vt:lpstr>Význam reformy</vt:lpstr>
      <vt:lpstr>Další aspekty Alexandrovy vlády – modernizace Ruska</vt:lpstr>
      <vt:lpstr>Další aspekty Alexandrovy vlády – modernizace Ruska</vt:lpstr>
      <vt:lpstr>Prezentace aplikace PowerPoint</vt:lpstr>
      <vt:lpstr>Vláda Alexandra III. </vt:lpstr>
      <vt:lpstr>Charakteristika vlády</vt:lpstr>
      <vt:lpstr>Ekonomické aspekty vlády Alexandra III.</vt:lpstr>
      <vt:lpstr>Ekonomické aspekty vlády Alexandra III.</vt:lpstr>
      <vt:lpstr>Ekonomické aspekty vlády Alexandra III. ÉRA Sergeje Witteho</vt:lpstr>
      <vt:lpstr>ÉRA Sergeje Witteho</vt:lpstr>
      <vt:lpstr>Další ekonomické aspekty vlády Alexandra III.</vt:lpstr>
      <vt:lpstr>Další ekonomické aspekty vlády Alexandra III.</vt:lpstr>
      <vt:lpstr>Ruský dělník</vt:lpstr>
      <vt:lpstr>Transsibiřská magistrála</vt:lpstr>
      <vt:lpstr>Prezentace aplikace PowerPoint</vt:lpstr>
      <vt:lpstr>Prezentace aplikace PowerPoint</vt:lpstr>
      <vt:lpstr>Vláda Mikuláše II. – experimenty Petra Stolypina</vt:lpstr>
      <vt:lpstr>Prezentace aplikace PowerPoint</vt:lpstr>
      <vt:lpstr>Petr Stolypin</vt:lpstr>
      <vt:lpstr>Prezentace aplikace PowerPoint</vt:lpstr>
      <vt:lpstr>Hospodaření s půdou</vt:lpstr>
      <vt:lpstr>Stolypinova agrární reforma</vt:lpstr>
      <vt:lpstr>Do války</vt:lpstr>
      <vt:lpstr>Zahraniční investice</vt:lpstr>
      <vt:lpstr>Zvyšování cel</vt:lpstr>
      <vt:lpstr>Zhodnocení kapitálu a návratnost investic</vt:lpstr>
      <vt:lpstr>Druhy zahraničního kapitálu</vt:lpstr>
      <vt:lpstr>Druhy zahraničního kapitálu</vt:lpstr>
      <vt:lpstr>Rok 1917</vt:lpstr>
      <vt:lpstr>Zahraniční investice</vt:lpstr>
      <vt:lpstr>Ruská obchodní legislativa</vt:lpstr>
      <vt:lpstr>Omezení zahraničního podnikání</vt:lpstr>
      <vt:lpstr>Atraktivita Ruska jako investičního trhu?</vt:lpstr>
      <vt:lpstr>1897 zlatý standard rublu</vt:lpstr>
      <vt:lpstr>Komplikace pro zahraniční investory</vt:lpstr>
      <vt:lpstr>Kde se nejvíce projevovaly zahraniční investice?</vt:lpstr>
      <vt:lpstr>Kde se nejvíce projevovaly zahraniční investice?</vt:lpstr>
      <vt:lpstr>Příklady investorů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https://www.youtube.com/watch?v=9Mzmo2XXfSg</vt:lpstr>
    </vt:vector>
  </TitlesOfParts>
  <Company>Správa státních hmotných rezerv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Alexandra II.</dc:title>
  <dc:creator>Jasenčáková Miroslava</dc:creator>
  <cp:lastModifiedBy>80098</cp:lastModifiedBy>
  <cp:revision>50</cp:revision>
  <cp:lastPrinted>2018-10-08T13:51:54Z</cp:lastPrinted>
  <dcterms:created xsi:type="dcterms:W3CDTF">2017-10-10T07:19:29Z</dcterms:created>
  <dcterms:modified xsi:type="dcterms:W3CDTF">2019-10-25T07:38:44Z</dcterms:modified>
</cp:coreProperties>
</file>