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82" r:id="rId2"/>
    <p:sldId id="284" r:id="rId3"/>
    <p:sldId id="285" r:id="rId4"/>
    <p:sldId id="286" r:id="rId5"/>
    <p:sldId id="287" r:id="rId6"/>
    <p:sldId id="288" r:id="rId7"/>
    <p:sldId id="292" r:id="rId8"/>
    <p:sldId id="409" r:id="rId9"/>
    <p:sldId id="293" r:id="rId10"/>
    <p:sldId id="291" r:id="rId11"/>
    <p:sldId id="410" r:id="rId12"/>
    <p:sldId id="290" r:id="rId13"/>
    <p:sldId id="296" r:id="rId14"/>
    <p:sldId id="297" r:id="rId15"/>
    <p:sldId id="298" r:id="rId16"/>
    <p:sldId id="299" r:id="rId17"/>
    <p:sldId id="295" r:id="rId18"/>
    <p:sldId id="31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EEF9-2F36-4D22-9489-7DF738A7268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534E-DAC6-4776-AC2F-68EB80BF6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9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3BD82-6338-4D6C-86D5-54E3FD460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1E2B00-5B4E-436D-AA08-75EB80924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81E151-3C33-4F4E-B3E0-E0F35343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349FB6-E96D-405E-81DC-C29B322A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7A2046-472E-4312-B17B-45A3CC38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9ADA5-9193-41F9-A2EA-51FB192B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F20F8E-6247-48F7-A09B-87114C30F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5CF3D-4013-4597-B11D-5EA9A572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341DBB-7A6E-4B2E-BB62-FA50D54E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57A2CE-367A-4D76-83EC-1F07E3D6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6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B1D469-3DBA-4D3F-91CA-35487AC5D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31D68-059E-4D03-B4DB-34CC5023A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A11482-5120-40E9-A17F-D628BEAE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91A82-AC99-44E0-821B-74C76AE1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D090B1-3E83-4D90-8F49-F54EA9F7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29D38-5452-4F90-AEB9-620EF377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91131-F59C-434B-A22D-7FCE175F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FE1031-C953-4A9E-AFFD-EB8C3573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3DC62B-CC0C-4F36-9663-60493966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F8CFF0-A637-4000-BF6F-0B2374F6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F7883-A33A-4372-B8FD-29243AA8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CD69A8-8C37-4D8F-BAB7-5258C977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A546AF-11FD-41A0-A162-9ED03A7D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B9DAE2-F534-4AEF-9615-95A1DE05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A6B009-11E3-4507-9F43-0AA47D40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4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43DCA-8C54-4BDF-897F-90BB8511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3351F-A07F-41B2-AC0E-53C54F7C8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23F0C4C-70C5-4CBF-AA3E-33CE801A1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95B728-99FB-4E96-873B-0B29E41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FCE239-3947-4F10-876F-40D0FE0D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E6ACF8-9FDE-4CEC-94C4-8E3B108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1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72CDB-50AB-4993-BB0A-678D4D55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239084-C18E-4092-A262-7D3AC193C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EDF71E-FC96-4FB2-B5C1-EFB0D102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6E7A9B6-F40E-4A82-8789-CA608C39D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73C2593-EBC6-4919-A877-7DE2F6AC5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8AD345-0F11-48DF-9C13-81D9AFC0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6235B8-6CA2-4D6E-89DC-3D789841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D4C981-D077-46E5-90C7-A4A6E8CE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35F57-C30F-4EF7-9924-7EFEEB75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331A95-6B5A-48F7-A86A-0FCC2056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E40801-CE02-4843-BE2C-D1E959F7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3C57D3-F625-4ADE-B1D2-80F7B94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E234D5-0844-414F-B7FE-9EC6060F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1E9CB-792A-4231-B8A9-037F5D7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E95B22-6942-4A9F-8B97-9D4A41B1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61AD9-DD5A-40D7-BA6C-C891648D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D5E48-50EC-4D32-8FB1-73A4BBF5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A5BB736-F32D-40C4-9B4A-BB49930E0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48E853-623B-430A-B1E3-F5044172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961260-4EC2-466D-B785-D2ED6ACC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DC17CA-6CDC-4B1B-9D6C-0B1EF6B9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0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38369-0009-41B9-9795-7E6C635A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7D2DFA-B0B5-4CDA-8865-555F7ECC9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6D7FAAB-4EC5-4574-BB04-90D60FACF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2A7A3F-E842-46BD-86ED-E51F686D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E082C7-E212-45F3-9C25-9CC0A466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C1A21A-FC24-40B4-821E-818CCB88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2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6A491F-5020-4C96-9768-1BEC1C3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B53998-7FA3-4729-8FB8-2B975A3B7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0DDD59-5230-487C-8B64-037E2CC7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F327-D9A6-40CB-AD46-8B20DA423C03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631CE-FD68-44A7-9F1C-D0E9A6112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D5DBA3-4B2A-4B0F-BB7D-60D24614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8106-008C-4859-8901-0DD2015AE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C67DC-79C0-4825-9FC4-4D6783F3A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901" y="2138288"/>
            <a:ext cx="10016197" cy="877937"/>
          </a:xfrm>
        </p:spPr>
        <p:txBody>
          <a:bodyPr>
            <a:normAutofit/>
          </a:bodyPr>
          <a:lstStyle/>
          <a:p>
            <a:r>
              <a:rPr lang="en-GB" sz="3200" dirty="0"/>
              <a:t>Blok I. </a:t>
            </a:r>
            <a:r>
              <a:rPr lang="en-GB" sz="3200" dirty="0" err="1"/>
              <a:t>Základní</a:t>
            </a:r>
            <a:r>
              <a:rPr lang="en-GB" sz="3200" dirty="0"/>
              <a:t> </a:t>
            </a:r>
            <a:r>
              <a:rPr lang="en-GB" sz="3200" dirty="0" err="1"/>
              <a:t>teorie</a:t>
            </a:r>
            <a:r>
              <a:rPr lang="en-GB" sz="3200" dirty="0"/>
              <a:t>, </a:t>
            </a:r>
            <a:r>
              <a:rPr lang="en-GB" sz="3200" dirty="0" err="1"/>
              <a:t>přístupy</a:t>
            </a:r>
            <a:r>
              <a:rPr lang="en-GB" sz="3200" dirty="0"/>
              <a:t> a </a:t>
            </a:r>
            <a:r>
              <a:rPr lang="en-GB" sz="3200" dirty="0" err="1"/>
              <a:t>pojmy</a:t>
            </a:r>
            <a:r>
              <a:rPr lang="en-GB" sz="3200" dirty="0"/>
              <a:t>, </a:t>
            </a:r>
            <a:r>
              <a:rPr lang="en-GB" sz="3200" dirty="0" err="1"/>
              <a:t>vývoj</a:t>
            </a:r>
            <a:r>
              <a:rPr lang="en-GB" sz="3200" dirty="0"/>
              <a:t> </a:t>
            </a:r>
            <a:r>
              <a:rPr lang="en-GB" sz="3200" dirty="0" err="1"/>
              <a:t>disciplíny</a:t>
            </a:r>
            <a:endParaRPr lang="en-GB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F45B38-7F36-4217-A5D5-B99F4F5C1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901" y="3602038"/>
            <a:ext cx="10016197" cy="1655762"/>
          </a:xfrm>
        </p:spPr>
        <p:txBody>
          <a:bodyPr>
            <a:normAutofit/>
          </a:bodyPr>
          <a:lstStyle/>
          <a:p>
            <a:r>
              <a:rPr lang="cs-CZ" sz="4000" dirty="0"/>
              <a:t>3. Nová sociologie vzdělávání – New Sociology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Education</a:t>
            </a:r>
            <a:endParaRPr lang="en-GB" sz="4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D939BCF-1712-4195-9B23-C3F572C6B687}"/>
              </a:ext>
            </a:extLst>
          </p:cNvPr>
          <p:cNvSpPr txBox="1">
            <a:spLocks/>
          </p:cNvSpPr>
          <p:nvPr/>
        </p:nvSpPr>
        <p:spPr>
          <a:xfrm>
            <a:off x="1524000" y="433046"/>
            <a:ext cx="9144000" cy="1049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/>
              <a:t>Současné problémy sociologie vzdělávání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9152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297B-89EA-4DA5-A201-B74C4952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36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Výzkum procesů, kterými  jsou symbolická kontrola a její modality realizovány – transformují se do diskurzu a diskurz do moci </a:t>
            </a:r>
            <a:br>
              <a:rPr lang="cs-CZ" sz="2800" dirty="0"/>
            </a:br>
            <a:r>
              <a:rPr lang="cs-CZ" sz="2800" b="1" dirty="0" err="1"/>
              <a:t>elaborated</a:t>
            </a:r>
            <a:r>
              <a:rPr lang="cs-CZ" sz="2800" b="1" dirty="0"/>
              <a:t> and </a:t>
            </a:r>
            <a:r>
              <a:rPr lang="cs-CZ" sz="2800" b="1" dirty="0" err="1"/>
              <a:t>restricted</a:t>
            </a:r>
            <a:r>
              <a:rPr lang="cs-CZ" sz="2800" b="1" dirty="0"/>
              <a:t> </a:t>
            </a:r>
            <a:r>
              <a:rPr lang="cs-CZ" sz="2800" b="1" dirty="0" err="1"/>
              <a:t>codes</a:t>
            </a:r>
            <a:endParaRPr lang="en-GB" sz="2800" b="1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9B69F4E-69CE-4F29-914E-32D62C013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41" r="-23" b="3341"/>
          <a:stretch/>
        </p:blipFill>
        <p:spPr>
          <a:xfrm>
            <a:off x="1260068" y="1690688"/>
            <a:ext cx="9671863" cy="4973636"/>
          </a:xfrm>
        </p:spPr>
      </p:pic>
    </p:spTree>
    <p:extLst>
      <p:ext uri="{BB962C8B-B14F-4D97-AF65-F5344CB8AC3E}">
        <p14:creationId xmlns:p14="http://schemas.microsoft.com/office/powerpoint/2010/main" val="360426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BFF4B-51A4-4202-8A33-356CE8C8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zajistit demokracii ve vzdělávání?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5B18D6-81B0-4F78-BB24-344C1A39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3200" dirty="0"/>
              <a:t>Když budou institucionalizovány tři související práva:</a:t>
            </a:r>
          </a:p>
          <a:p>
            <a:pPr marL="457200" lvl="1" indent="0">
              <a:buNone/>
            </a:pPr>
            <a:endParaRPr lang="cs-CZ" sz="3200" dirty="0"/>
          </a:p>
          <a:p>
            <a:pPr lvl="2"/>
            <a:r>
              <a:rPr lang="en-GB" sz="2800" b="1" dirty="0"/>
              <a:t>Right to individual enhancement</a:t>
            </a:r>
            <a:r>
              <a:rPr lang="en-GB" sz="2800" dirty="0"/>
              <a:t> – condition of confidence – individual level</a:t>
            </a:r>
            <a:endParaRPr lang="cs-CZ" sz="2800" dirty="0"/>
          </a:p>
          <a:p>
            <a:pPr lvl="2"/>
            <a:r>
              <a:rPr lang="en-GB" sz="2800" b="1" dirty="0"/>
              <a:t>Right to be included</a:t>
            </a:r>
            <a:r>
              <a:rPr lang="en-GB" sz="2800" dirty="0"/>
              <a:t> – socially, intellectually, culturally, and personally – condition of </a:t>
            </a:r>
            <a:r>
              <a:rPr lang="en-GB" sz="2800" dirty="0" err="1"/>
              <a:t>communitas</a:t>
            </a:r>
            <a:r>
              <a:rPr lang="en-GB" sz="2800" dirty="0"/>
              <a:t> – social level</a:t>
            </a:r>
            <a:endParaRPr lang="cs-CZ" sz="2800" dirty="0"/>
          </a:p>
          <a:p>
            <a:pPr lvl="2"/>
            <a:r>
              <a:rPr lang="en-GB" sz="2800" b="1" dirty="0"/>
              <a:t>Right to participate</a:t>
            </a:r>
            <a:r>
              <a:rPr lang="en-GB" sz="2800" dirty="0"/>
              <a:t> – practice, that must have outcomes – condition for civil practice – level of politics</a:t>
            </a:r>
            <a:endParaRPr lang="cs-CZ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24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6CBD-A655-457D-B3DD-B20FE829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Michael F. </a:t>
            </a:r>
            <a:r>
              <a:rPr lang="cs-CZ" dirty="0" err="1"/>
              <a:t>D.Young</a:t>
            </a:r>
            <a:br>
              <a:rPr lang="cs-CZ" dirty="0"/>
            </a:br>
            <a:endParaRPr lang="en-GB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7A58C8-2FA4-4C0E-B8D4-E34B3C2E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8500" cy="4351338"/>
          </a:xfrm>
        </p:spPr>
        <p:txBody>
          <a:bodyPr/>
          <a:lstStyle/>
          <a:p>
            <a:r>
              <a:rPr lang="cs-CZ" dirty="0"/>
              <a:t>1971 – </a:t>
            </a:r>
            <a:r>
              <a:rPr lang="cs-CZ" b="1" dirty="0" err="1"/>
              <a:t>Knowledge</a:t>
            </a:r>
            <a:r>
              <a:rPr lang="cs-CZ" b="1" dirty="0"/>
              <a:t> and </a:t>
            </a:r>
            <a:r>
              <a:rPr lang="cs-CZ" b="1" dirty="0" err="1"/>
              <a:t>Control</a:t>
            </a:r>
            <a:r>
              <a:rPr lang="cs-CZ" dirty="0"/>
              <a:t>: New </a:t>
            </a:r>
            <a:r>
              <a:rPr lang="cs-CZ" dirty="0" err="1"/>
              <a:t>Directions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Sociology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/>
              <a:t>1998 – </a:t>
            </a:r>
            <a:r>
              <a:rPr lang="cs-CZ" b="1" dirty="0" err="1"/>
              <a:t>The</a:t>
            </a:r>
            <a:r>
              <a:rPr lang="cs-CZ" b="1" dirty="0"/>
              <a:t> Curriculum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Future</a:t>
            </a:r>
            <a:r>
              <a:rPr lang="cs-CZ" dirty="0"/>
              <a:t> – </a:t>
            </a:r>
            <a:r>
              <a:rPr lang="cs-CZ" dirty="0" err="1"/>
              <a:t>policy</a:t>
            </a:r>
            <a:r>
              <a:rPr lang="cs-CZ" dirty="0"/>
              <a:t> optimismus 90. let</a:t>
            </a:r>
          </a:p>
          <a:p>
            <a:r>
              <a:rPr lang="cs-CZ" dirty="0"/>
              <a:t>2008 – </a:t>
            </a:r>
            <a:r>
              <a:rPr lang="cs-CZ" b="1" dirty="0" err="1"/>
              <a:t>Bringing</a:t>
            </a:r>
            <a:r>
              <a:rPr lang="cs-CZ" b="1" dirty="0"/>
              <a:t> </a:t>
            </a:r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/>
              <a:t>back</a:t>
            </a:r>
            <a:r>
              <a:rPr lang="cs-CZ" b="1" dirty="0"/>
              <a:t> in</a:t>
            </a:r>
            <a:r>
              <a:rPr lang="cs-CZ" dirty="0"/>
              <a:t>: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Constructivism</a:t>
            </a:r>
            <a:r>
              <a:rPr lang="cs-CZ" b="1" dirty="0"/>
              <a:t> </a:t>
            </a:r>
            <a:r>
              <a:rPr lang="cs-CZ" dirty="0"/>
              <a:t>to </a:t>
            </a: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Realism</a:t>
            </a:r>
            <a:r>
              <a:rPr lang="cs-CZ" b="1" dirty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Sociology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A87016A-33AF-4E71-8187-EBE56B4C9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581024"/>
            <a:ext cx="3157562" cy="47482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84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F697D-EFE9-4841-A54F-09A739E1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62788" cy="1325563"/>
          </a:xfrm>
        </p:spPr>
        <p:txBody>
          <a:bodyPr/>
          <a:lstStyle/>
          <a:p>
            <a:r>
              <a:rPr lang="cs-CZ" dirty="0"/>
              <a:t>Michael W. Apple (1942)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57F226-A233-4339-8071-B223A3EBC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6448425" cy="4351338"/>
          </a:xfrm>
        </p:spPr>
        <p:txBody>
          <a:bodyPr/>
          <a:lstStyle/>
          <a:p>
            <a:r>
              <a:rPr lang="cs-CZ" dirty="0"/>
              <a:t>1979 – </a:t>
            </a:r>
            <a:r>
              <a:rPr lang="cs-CZ" b="1" dirty="0"/>
              <a:t>Ideology and Curriculum</a:t>
            </a:r>
            <a:r>
              <a:rPr lang="cs-CZ" dirty="0"/>
              <a:t>. 3rd 2004. New York: </a:t>
            </a:r>
            <a:r>
              <a:rPr lang="cs-CZ" dirty="0" err="1"/>
              <a:t>Routledge</a:t>
            </a:r>
            <a:r>
              <a:rPr lang="cs-CZ" dirty="0"/>
              <a:t> </a:t>
            </a:r>
            <a:r>
              <a:rPr lang="cs-CZ" dirty="0" err="1"/>
              <a:t>Falmer</a:t>
            </a:r>
            <a:r>
              <a:rPr lang="cs-CZ" dirty="0"/>
              <a:t>.</a:t>
            </a:r>
          </a:p>
          <a:p>
            <a:r>
              <a:rPr lang="cs-CZ" dirty="0"/>
              <a:t>2006 – </a:t>
            </a:r>
            <a:r>
              <a:rPr lang="cs-CZ" b="1" dirty="0" err="1"/>
              <a:t>Educating</a:t>
            </a:r>
            <a:r>
              <a:rPr lang="cs-CZ" b="1" dirty="0"/>
              <a:t> </a:t>
            </a:r>
            <a:r>
              <a:rPr lang="cs-CZ" b="1" dirty="0" err="1"/>
              <a:t>the“Right”Way</a:t>
            </a:r>
            <a:r>
              <a:rPr lang="cs-CZ" b="1" dirty="0"/>
              <a:t> </a:t>
            </a:r>
            <a:r>
              <a:rPr lang="cs-CZ" dirty="0" err="1"/>
              <a:t>Markets</a:t>
            </a:r>
            <a:r>
              <a:rPr lang="cs-CZ" dirty="0"/>
              <a:t>, </a:t>
            </a:r>
            <a:r>
              <a:rPr lang="cs-CZ" dirty="0" err="1"/>
              <a:t>Standards</a:t>
            </a:r>
            <a:r>
              <a:rPr lang="cs-CZ" dirty="0"/>
              <a:t>, </a:t>
            </a:r>
            <a:r>
              <a:rPr lang="cs-CZ" dirty="0" err="1"/>
              <a:t>God</a:t>
            </a:r>
            <a:r>
              <a:rPr lang="cs-CZ" dirty="0"/>
              <a:t>, and </a:t>
            </a:r>
            <a:r>
              <a:rPr lang="cs-CZ" dirty="0" err="1"/>
              <a:t>Inequality</a:t>
            </a:r>
            <a:endParaRPr lang="cs-CZ" dirty="0"/>
          </a:p>
          <a:p>
            <a:r>
              <a:rPr lang="cs-CZ" dirty="0"/>
              <a:t>2017 – „</a:t>
            </a: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Present</a:t>
            </a:r>
            <a:r>
              <a:rPr lang="cs-CZ" b="1" dirty="0"/>
              <a:t> and </a:t>
            </a:r>
            <a:r>
              <a:rPr lang="cs-CZ" b="1" dirty="0" err="1"/>
              <a:t>Absent</a:t>
            </a:r>
            <a:r>
              <a:rPr lang="cs-CZ" b="1" dirty="0"/>
              <a:t> in 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Analyses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Neoliberalism</a:t>
            </a:r>
            <a:r>
              <a:rPr lang="cs-CZ" dirty="0"/>
              <a:t> in </a:t>
            </a:r>
            <a:r>
              <a:rPr lang="cs-CZ" dirty="0" err="1"/>
              <a:t>Education</a:t>
            </a:r>
            <a:r>
              <a:rPr lang="cs-CZ" dirty="0"/>
              <a:t>.” </a:t>
            </a:r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F00EC2-ECB1-4275-8FC3-2FF7AF8C6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16079" b="774"/>
          <a:stretch/>
        </p:blipFill>
        <p:spPr>
          <a:xfrm>
            <a:off x="7900988" y="322262"/>
            <a:ext cx="4160025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F1619-2297-4CDC-BC5D-28CBAE2C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Ideology and curriculum – Apple 1979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107B3-8220-4375-BBB4-06C07366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prevalent</a:t>
            </a:r>
            <a:r>
              <a:rPr lang="en-US" dirty="0"/>
              <a:t> (and I would add, alienating)</a:t>
            </a:r>
            <a:r>
              <a:rPr lang="cs-CZ" dirty="0"/>
              <a:t> </a:t>
            </a:r>
            <a:r>
              <a:rPr lang="en-US" b="1" dirty="0"/>
              <a:t>structural arrangements</a:t>
            </a:r>
            <a:r>
              <a:rPr lang="en-US" dirty="0"/>
              <a:t>—the basic ways institutions, people, and modes of</a:t>
            </a:r>
            <a:r>
              <a:rPr lang="cs-CZ" dirty="0"/>
              <a:t> </a:t>
            </a:r>
            <a:r>
              <a:rPr lang="en-US" dirty="0"/>
              <a:t>production, distribution, and consumption </a:t>
            </a:r>
            <a:endParaRPr lang="cs-CZ" dirty="0"/>
          </a:p>
          <a:p>
            <a:r>
              <a:rPr lang="en-US" dirty="0"/>
              <a:t>are organized and controlled</a:t>
            </a:r>
            <a:r>
              <a:rPr lang="cs-CZ" dirty="0"/>
              <a:t> </a:t>
            </a:r>
            <a:r>
              <a:rPr lang="en-US" dirty="0"/>
              <a:t>—</a:t>
            </a:r>
            <a:r>
              <a:rPr lang="cs-CZ" dirty="0"/>
              <a:t> </a:t>
            </a:r>
            <a:r>
              <a:rPr lang="en-US" b="1" dirty="0"/>
              <a:t>dominate cultural life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/>
              <a:t>This includes such day-to-day practices as schools and</a:t>
            </a:r>
            <a:r>
              <a:rPr lang="cs-CZ" dirty="0"/>
              <a:t> </a:t>
            </a:r>
            <a:r>
              <a:rPr lang="en-US" dirty="0"/>
              <a:t>the teaching and curricula found within them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I find this of exceptional import when thinking about the relationships between</a:t>
            </a:r>
          </a:p>
          <a:p>
            <a:r>
              <a:rPr lang="en-US" dirty="0"/>
              <a:t>the </a:t>
            </a:r>
            <a:r>
              <a:rPr lang="en-US" b="1" dirty="0"/>
              <a:t>overt</a:t>
            </a:r>
            <a:r>
              <a:rPr lang="en-US" dirty="0"/>
              <a:t> and </a:t>
            </a:r>
            <a:r>
              <a:rPr lang="en-US" b="1" dirty="0"/>
              <a:t>covert knowledge </a:t>
            </a:r>
            <a:r>
              <a:rPr lang="en-US" dirty="0"/>
              <a:t>taught in schools,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75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F7440-5E30-40FE-9EA3-2F958DBC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jako uzel vztahů ne jako moc jednoho mocného člověka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F0C459-13EB-4A7E-AE4B-D9462CB5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</a:t>
            </a:r>
            <a:r>
              <a:rPr lang="en-US" dirty="0" err="1"/>
              <a:t>tructural</a:t>
            </a:r>
            <a:r>
              <a:rPr lang="en-US" dirty="0"/>
              <a:t> relations “determine” aspects of schools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en-US" b="1" dirty="0"/>
              <a:t>hegemony</a:t>
            </a:r>
            <a:r>
              <a:rPr lang="en-US" i="1" dirty="0"/>
              <a:t>.</a:t>
            </a:r>
            <a:endParaRPr lang="cs-CZ" i="1" dirty="0"/>
          </a:p>
          <a:p>
            <a:r>
              <a:rPr lang="cs-CZ" dirty="0"/>
              <a:t>Not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en-US" dirty="0"/>
              <a:t>conscious manipulation by a very small number of people</a:t>
            </a:r>
            <a:r>
              <a:rPr lang="cs-CZ" dirty="0"/>
              <a:t> </a:t>
            </a:r>
            <a:r>
              <a:rPr lang="en-GB" dirty="0"/>
              <a:t>with power</a:t>
            </a:r>
            <a:r>
              <a:rPr lang="cs-CZ" dirty="0"/>
              <a:t>.</a:t>
            </a:r>
          </a:p>
          <a:p>
            <a:r>
              <a:rPr lang="en-US" b="1" dirty="0"/>
              <a:t>complex nexus of relationships </a:t>
            </a:r>
            <a:endParaRPr lang="cs-CZ" b="1" dirty="0"/>
          </a:p>
          <a:p>
            <a:r>
              <a:rPr lang="en-US" dirty="0"/>
              <a:t>Thus, the cultural sphere is not a “mere reflection” of economic practices.</a:t>
            </a:r>
          </a:p>
          <a:p>
            <a:r>
              <a:rPr lang="en-US" dirty="0"/>
              <a:t>Instead, determination, is highly mediated</a:t>
            </a:r>
            <a:r>
              <a:rPr lang="cs-CZ" dirty="0"/>
              <a:t> </a:t>
            </a:r>
            <a:r>
              <a:rPr lang="en-US" dirty="0"/>
              <a:t>by forms of human action. It is mediated by the specific activities,</a:t>
            </a:r>
            <a:r>
              <a:rPr lang="cs-CZ" dirty="0"/>
              <a:t> </a:t>
            </a:r>
            <a:r>
              <a:rPr lang="en-US" dirty="0"/>
              <a:t>contradictions, and relationships among real men and women like ourselves—as they go about their day-to-day lives in the institutions which organize</a:t>
            </a:r>
            <a:r>
              <a:rPr lang="cs-CZ" dirty="0"/>
              <a:t> </a:t>
            </a:r>
            <a:r>
              <a:rPr lang="en-US" dirty="0"/>
              <a:t>these lives. </a:t>
            </a:r>
            <a:endParaRPr lang="cs-CZ" dirty="0"/>
          </a:p>
          <a:p>
            <a:r>
              <a:rPr lang="en-US" dirty="0"/>
              <a:t>The control is vested in the constitutive principles, codes, and especially the</a:t>
            </a:r>
            <a:r>
              <a:rPr lang="cs-CZ" dirty="0"/>
              <a:t> </a:t>
            </a:r>
            <a:r>
              <a:rPr lang="en-US" dirty="0"/>
              <a:t>commonsense consciousness and practices underlying our lives, as well as by</a:t>
            </a:r>
            <a:r>
              <a:rPr lang="cs-CZ" dirty="0"/>
              <a:t> </a:t>
            </a:r>
            <a:r>
              <a:rPr lang="en-GB" dirty="0"/>
              <a:t>overt economic division and manipulation.</a:t>
            </a:r>
          </a:p>
        </p:txBody>
      </p:sp>
    </p:spTree>
    <p:extLst>
      <p:ext uri="{BB962C8B-B14F-4D97-AF65-F5344CB8AC3E}">
        <p14:creationId xmlns:p14="http://schemas.microsoft.com/office/powerpoint/2010/main" val="314923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B20F34C-1F69-4E88-8A94-E7E3777F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05" y="349250"/>
            <a:ext cx="2872581" cy="3879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F3B6C0-CF8E-459B-9B37-D6B58B2A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794"/>
            <a:ext cx="10515600" cy="1032670"/>
          </a:xfrm>
        </p:spPr>
        <p:txBody>
          <a:bodyPr/>
          <a:lstStyle/>
          <a:p>
            <a:r>
              <a:rPr lang="cs-CZ" dirty="0"/>
              <a:t>Komu to slouží?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E2DD70-D49C-4E80-B750-F3E7B551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4463"/>
            <a:ext cx="8191500" cy="47625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To, co se ve školách učí slouží jako způsoby sociální kontroly a jako udržování status quo</a:t>
            </a:r>
          </a:p>
          <a:p>
            <a:r>
              <a:rPr lang="cs-CZ" dirty="0"/>
              <a:t>Kontradikce:</a:t>
            </a:r>
          </a:p>
          <a:p>
            <a:pPr lvl="1"/>
            <a:r>
              <a:rPr lang="cs-CZ" dirty="0"/>
              <a:t>Děti selhávají, protože se dostatečně nenapojí na kulturní hegemonii, kterou předává škola</a:t>
            </a:r>
          </a:p>
          <a:p>
            <a:pPr lvl="1"/>
            <a:r>
              <a:rPr lang="cs-CZ" dirty="0"/>
              <a:t>Pracující třída je připoutána ke svému místu, protože se ve škole naučí takovému modelu světa, ve kterém jsou kulturně podřadní.</a:t>
            </a:r>
          </a:p>
          <a:p>
            <a:pPr marL="457200" lvl="1" indent="0">
              <a:buNone/>
            </a:pPr>
            <a:r>
              <a:rPr lang="cs-CZ" dirty="0"/>
              <a:t>= děti selhávají protože kulturní reprodukce </a:t>
            </a:r>
            <a:r>
              <a:rPr lang="cs-CZ" b="1" dirty="0"/>
              <a:t>nefunguje</a:t>
            </a:r>
            <a:r>
              <a:rPr lang="cs-CZ" dirty="0"/>
              <a:t>, nebo protože </a:t>
            </a:r>
            <a:r>
              <a:rPr lang="cs-CZ" b="1" dirty="0"/>
              <a:t>funguje až moc dobře </a:t>
            </a:r>
            <a:r>
              <a:rPr lang="cs-CZ" dirty="0"/>
              <a:t>(</a:t>
            </a:r>
            <a:r>
              <a:rPr lang="cs-CZ" dirty="0" err="1"/>
              <a:t>Whitty</a:t>
            </a:r>
            <a:r>
              <a:rPr lang="cs-CZ" dirty="0"/>
              <a:t> 1985) .</a:t>
            </a:r>
          </a:p>
          <a:p>
            <a:pPr marL="0" indent="0">
              <a:buNone/>
            </a:pPr>
            <a:r>
              <a:rPr lang="cs-CZ" b="1" dirty="0"/>
              <a:t>Kritika</a:t>
            </a:r>
            <a:r>
              <a:rPr lang="cs-CZ" dirty="0"/>
              <a:t> – pojmy hegemonie, oprese, dominance</a:t>
            </a:r>
          </a:p>
          <a:p>
            <a:pPr marL="0" indent="0">
              <a:buNone/>
            </a:pPr>
            <a:r>
              <a:rPr lang="cs-CZ" b="1" dirty="0"/>
              <a:t>Přínos</a:t>
            </a:r>
            <a:r>
              <a:rPr lang="cs-CZ" dirty="0"/>
              <a:t> – mikro sociologický pohled, vědění jako klíčové téma, ne jednoduchý vztah ekonomika – škola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80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1CD8C-85C3-47CE-A31F-074A6E4D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Bernstainem</a:t>
            </a:r>
            <a:r>
              <a:rPr lang="cs-CZ" dirty="0"/>
              <a:t> konče…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84B4F-4B93-450D-865B-C4BEA0AAE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silence,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carries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message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power</a:t>
            </a:r>
            <a:r>
              <a:rPr lang="cs-CZ" b="1" dirty="0"/>
              <a:t>“ </a:t>
            </a:r>
            <a:r>
              <a:rPr lang="cs-CZ" dirty="0"/>
              <a:t>– posibility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breaking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insulation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 – možnost otevření a ukázání toho, co udržuje distinkce, když se zpochybní klasifikace – vztah kategorií a jejich odlišných hlasů </a:t>
            </a:r>
          </a:p>
          <a:p>
            <a:endParaRPr lang="cs-CZ" dirty="0"/>
          </a:p>
          <a:p>
            <a:r>
              <a:rPr lang="cs-CZ" dirty="0"/>
              <a:t>Tato kritika vrcholí v současnosti v kritice </a:t>
            </a:r>
            <a:r>
              <a:rPr lang="cs-CZ" b="1" dirty="0"/>
              <a:t>neoliberalismu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762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8362F-32FA-4F5A-B646-196839B8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cs-CZ" dirty="0"/>
              <a:t>Konec velkých teorií?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CE4080-011A-46B8-B076-52BA9E29A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937"/>
            <a:ext cx="10515600" cy="472527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Začínali jsme </a:t>
            </a:r>
            <a:r>
              <a:rPr lang="cs-CZ" b="1" dirty="0" err="1"/>
              <a:t>Durkheimem</a:t>
            </a:r>
            <a:r>
              <a:rPr lang="cs-CZ" b="1" dirty="0"/>
              <a:t>, </a:t>
            </a:r>
            <a:r>
              <a:rPr lang="cs-CZ" b="1" dirty="0" err="1"/>
              <a:t>Parsonsem</a:t>
            </a:r>
            <a:r>
              <a:rPr lang="cs-CZ" b="1" dirty="0"/>
              <a:t> </a:t>
            </a:r>
            <a:r>
              <a:rPr lang="cs-CZ" dirty="0"/>
              <a:t>–  škola musí reprodukovat morální hodnoty, jinak společnost zkolabuje</a:t>
            </a:r>
          </a:p>
          <a:p>
            <a:pPr lvl="0"/>
            <a:r>
              <a:rPr lang="cs-CZ" dirty="0"/>
              <a:t>Velké teorie končíme </a:t>
            </a:r>
            <a:r>
              <a:rPr lang="cs-CZ" b="1" dirty="0"/>
              <a:t>radikální kritikou </a:t>
            </a:r>
            <a:r>
              <a:rPr lang="cs-CZ" dirty="0"/>
              <a:t>– škola a její systém a systém celého vzdělávání a společnosti je špatný, ne dítě – jestli chceme společnost zachránit, musíme dítě (a potažmo všechny lidi) osvobodit od negativních vlivů a násilí této společnosti. </a:t>
            </a:r>
          </a:p>
          <a:p>
            <a:pPr lvl="0"/>
            <a:r>
              <a:rPr lang="cs-CZ" dirty="0"/>
              <a:t>Badatelé v SV a lidé obecně nikdy nebudou spokojeni, stále budou některé skupiny, které jednoduše budou chtít nějaké výhody nad ostatními – což mimochodem znamená, že sociologie a SV nikdy nepřestane mít smysl. – Takže příště o </a:t>
            </a:r>
            <a:r>
              <a:rPr lang="cs-CZ" b="1" dirty="0"/>
              <a:t>Neoliberalismu!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89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44600-06FD-4EF7-B1E8-B87F9C4E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5481D-3D04-45C2-8944-D2D304ACA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Kontext 70. let</a:t>
            </a:r>
          </a:p>
          <a:p>
            <a:r>
              <a:rPr lang="cs-CZ" dirty="0"/>
              <a:t>Epistemická kultura Nové sociologie vzdělávání</a:t>
            </a:r>
          </a:p>
          <a:p>
            <a:r>
              <a:rPr lang="cs-CZ" dirty="0"/>
              <a:t>Co NSV kritizuje</a:t>
            </a:r>
          </a:p>
          <a:p>
            <a:r>
              <a:rPr lang="cs-CZ" dirty="0"/>
              <a:t>Co NSV přináší nového</a:t>
            </a:r>
          </a:p>
          <a:p>
            <a:r>
              <a:rPr lang="cs-CZ" dirty="0"/>
              <a:t>Kurikulum, skryté kurikulum, ideologické kurikulum</a:t>
            </a:r>
          </a:p>
          <a:p>
            <a:r>
              <a:rPr lang="cs-CZ" dirty="0"/>
              <a:t>Hlavní postavy NSE</a:t>
            </a:r>
          </a:p>
          <a:p>
            <a:r>
              <a:rPr lang="cs-CZ" dirty="0"/>
              <a:t>Kritika NSV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82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CEAF5-E081-4B9B-A0CF-044F5BED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70. let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30876-4070-47E1-9D95-00C81559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>
            <a:normAutofit/>
          </a:bodyPr>
          <a:lstStyle/>
          <a:p>
            <a:r>
              <a:rPr lang="cs-CZ" dirty="0"/>
              <a:t>Interpretativní sociologie</a:t>
            </a:r>
          </a:p>
          <a:p>
            <a:r>
              <a:rPr lang="cs-CZ" dirty="0"/>
              <a:t>Kuhnovské debaty (Kuhn 1964, 1970)</a:t>
            </a:r>
          </a:p>
          <a:p>
            <a:r>
              <a:rPr lang="cs-CZ" dirty="0"/>
              <a:t>Počátky sociologie vědy (</a:t>
            </a:r>
            <a:r>
              <a:rPr lang="cs-CZ" dirty="0" err="1"/>
              <a:t>Bloor</a:t>
            </a:r>
            <a:r>
              <a:rPr lang="cs-CZ" dirty="0"/>
              <a:t>, </a:t>
            </a:r>
            <a:r>
              <a:rPr lang="cs-CZ" dirty="0" err="1"/>
              <a:t>Latour</a:t>
            </a:r>
            <a:r>
              <a:rPr lang="cs-CZ" dirty="0"/>
              <a:t>, </a:t>
            </a:r>
            <a:r>
              <a:rPr lang="cs-CZ" dirty="0" err="1"/>
              <a:t>Wooglar</a:t>
            </a:r>
            <a:r>
              <a:rPr lang="cs-CZ" dirty="0"/>
              <a:t>)</a:t>
            </a:r>
          </a:p>
          <a:p>
            <a:r>
              <a:rPr lang="cs-CZ" dirty="0"/>
              <a:t>Sociální konstrukce reality (Berger, </a:t>
            </a:r>
            <a:r>
              <a:rPr lang="cs-CZ" dirty="0" err="1"/>
              <a:t>Luckman</a:t>
            </a:r>
            <a:r>
              <a:rPr lang="cs-CZ" dirty="0"/>
              <a:t> 1966)</a:t>
            </a:r>
          </a:p>
          <a:p>
            <a:r>
              <a:rPr lang="cs-CZ" dirty="0"/>
              <a:t>Počátky postmoderního uvažování (</a:t>
            </a:r>
            <a:r>
              <a:rPr lang="cs-CZ" dirty="0" err="1"/>
              <a:t>Lyotard</a:t>
            </a:r>
            <a:r>
              <a:rPr lang="cs-CZ" dirty="0"/>
              <a:t> 1979)</a:t>
            </a:r>
          </a:p>
          <a:p>
            <a:pPr lvl="0"/>
            <a:r>
              <a:rPr lang="cs-CZ" dirty="0"/>
              <a:t>Luis </a:t>
            </a:r>
            <a:r>
              <a:rPr lang="cs-CZ" dirty="0" err="1"/>
              <a:t>Altuhusser</a:t>
            </a:r>
            <a:r>
              <a:rPr lang="cs-CZ" dirty="0"/>
              <a:t> – 1970 „</a:t>
            </a:r>
            <a:r>
              <a:rPr lang="cs-CZ" b="1" dirty="0"/>
              <a:t>Ideology and </a:t>
            </a:r>
            <a:r>
              <a:rPr lang="cs-CZ" b="1" dirty="0" err="1"/>
              <a:t>Ideological</a:t>
            </a:r>
            <a:r>
              <a:rPr lang="cs-CZ" b="1" dirty="0"/>
              <a:t> </a:t>
            </a:r>
            <a:r>
              <a:rPr lang="cs-CZ" b="1" dirty="0" err="1"/>
              <a:t>State</a:t>
            </a:r>
            <a:r>
              <a:rPr lang="cs-CZ" b="1" dirty="0"/>
              <a:t> </a:t>
            </a:r>
            <a:r>
              <a:rPr lang="cs-CZ" b="1" dirty="0" err="1"/>
              <a:t>Apparatuses</a:t>
            </a:r>
            <a:r>
              <a:rPr lang="cs-CZ" dirty="0"/>
              <a:t>“). Škola je ideologický aparát státu.</a:t>
            </a:r>
          </a:p>
          <a:p>
            <a:r>
              <a:rPr lang="cs-CZ" dirty="0"/>
              <a:t>Antonio </a:t>
            </a:r>
            <a:r>
              <a:rPr lang="cs-CZ" dirty="0" err="1"/>
              <a:t>Gramsci</a:t>
            </a:r>
            <a:r>
              <a:rPr lang="cs-CZ" dirty="0"/>
              <a:t> - 1930s, 1971 – </a:t>
            </a:r>
            <a:r>
              <a:rPr lang="cs-CZ" b="1" dirty="0"/>
              <a:t>Dopisy z vězení </a:t>
            </a:r>
            <a:r>
              <a:rPr lang="cs-CZ" dirty="0"/>
              <a:t>– pojem kulturní </a:t>
            </a:r>
            <a:r>
              <a:rPr lang="cs-CZ" b="1" dirty="0"/>
              <a:t>hegemonie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7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8BC88-2526-43D6-B63E-1C4E31FA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Epistemická kultura NSV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6CFE66-7085-43F9-9520-44C3AE14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676775"/>
          </a:xfrm>
        </p:spPr>
        <p:txBody>
          <a:bodyPr>
            <a:normAutofit lnSpcReduction="10000"/>
          </a:bodyPr>
          <a:lstStyle/>
          <a:p>
            <a:r>
              <a:rPr lang="cs-CZ" sz="3000" b="1" dirty="0"/>
              <a:t>Institute </a:t>
            </a:r>
            <a:r>
              <a:rPr lang="cs-CZ" sz="3000" b="1" dirty="0" err="1"/>
              <a:t>of</a:t>
            </a:r>
            <a:r>
              <a:rPr lang="cs-CZ" sz="3000" b="1" dirty="0"/>
              <a:t> </a:t>
            </a:r>
            <a:r>
              <a:rPr lang="cs-CZ" sz="3000" b="1" dirty="0" err="1"/>
              <a:t>Education</a:t>
            </a:r>
            <a:r>
              <a:rPr lang="cs-CZ" sz="3000" b="1" dirty="0"/>
              <a:t> </a:t>
            </a:r>
            <a:r>
              <a:rPr lang="cs-CZ" sz="3000" dirty="0"/>
              <a:t>(University </a:t>
            </a:r>
            <a:r>
              <a:rPr lang="cs-CZ" sz="3000" dirty="0" err="1"/>
              <a:t>College</a:t>
            </a:r>
            <a:r>
              <a:rPr lang="cs-CZ" sz="3000" dirty="0"/>
              <a:t> London)</a:t>
            </a:r>
          </a:p>
          <a:p>
            <a:pPr lvl="1"/>
            <a:r>
              <a:rPr lang="cs-CZ" sz="3000" dirty="0"/>
              <a:t>Michael </a:t>
            </a:r>
            <a:r>
              <a:rPr lang="cs-CZ" sz="3000" dirty="0" err="1"/>
              <a:t>Young</a:t>
            </a:r>
            <a:r>
              <a:rPr lang="cs-CZ" sz="3000" dirty="0"/>
              <a:t> (?)</a:t>
            </a:r>
          </a:p>
          <a:p>
            <a:pPr lvl="1"/>
            <a:r>
              <a:rPr lang="cs-CZ" sz="3000" dirty="0"/>
              <a:t>Basil </a:t>
            </a:r>
            <a:r>
              <a:rPr lang="cs-CZ" sz="3000" dirty="0" err="1"/>
              <a:t>Bernstein</a:t>
            </a:r>
            <a:r>
              <a:rPr lang="cs-CZ" sz="3000" dirty="0"/>
              <a:t> (1924–2000)</a:t>
            </a:r>
          </a:p>
          <a:p>
            <a:r>
              <a:rPr lang="cs-CZ" sz="3000" dirty="0" err="1"/>
              <a:t>Pierre</a:t>
            </a:r>
            <a:r>
              <a:rPr lang="cs-CZ" sz="3000" dirty="0"/>
              <a:t> </a:t>
            </a:r>
            <a:r>
              <a:rPr lang="cs-CZ" sz="3000" dirty="0" err="1"/>
              <a:t>Bourdieu</a:t>
            </a:r>
            <a:r>
              <a:rPr lang="cs-CZ" sz="3000" dirty="0"/>
              <a:t> (1930 – 2002)</a:t>
            </a:r>
          </a:p>
          <a:p>
            <a:r>
              <a:rPr lang="cs-CZ" sz="3000" dirty="0"/>
              <a:t>Michael Apple (1942)</a:t>
            </a:r>
          </a:p>
          <a:p>
            <a:r>
              <a:rPr lang="cs-CZ" sz="3000" dirty="0" err="1"/>
              <a:t>Geoff</a:t>
            </a:r>
            <a:r>
              <a:rPr lang="cs-CZ" sz="3000" dirty="0"/>
              <a:t> </a:t>
            </a:r>
            <a:r>
              <a:rPr lang="cs-CZ" sz="3000" dirty="0" err="1"/>
              <a:t>Whitty</a:t>
            </a:r>
            <a:r>
              <a:rPr lang="cs-CZ" sz="3000" dirty="0"/>
              <a:t> (1946 – 2018)</a:t>
            </a:r>
          </a:p>
          <a:p>
            <a:endParaRPr lang="cs-CZ" sz="3000" dirty="0"/>
          </a:p>
          <a:p>
            <a:r>
              <a:rPr lang="cs-CZ" sz="3000" dirty="0"/>
              <a:t>Thomas </a:t>
            </a:r>
            <a:r>
              <a:rPr lang="cs-CZ" sz="3000" dirty="0" err="1"/>
              <a:t>Pokewitz</a:t>
            </a:r>
            <a:r>
              <a:rPr lang="cs-CZ" sz="3000" dirty="0"/>
              <a:t> (1940)</a:t>
            </a:r>
          </a:p>
          <a:p>
            <a:r>
              <a:rPr lang="cs-CZ" sz="3000" dirty="0" err="1"/>
              <a:t>Stephen</a:t>
            </a:r>
            <a:r>
              <a:rPr lang="cs-CZ" sz="3000" dirty="0"/>
              <a:t> </a:t>
            </a:r>
            <a:r>
              <a:rPr lang="cs-CZ" sz="3000" dirty="0" err="1"/>
              <a:t>Ball</a:t>
            </a:r>
            <a:r>
              <a:rPr lang="cs-CZ" sz="3000" dirty="0"/>
              <a:t> (1950)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04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D66ED-8502-41FE-BEA8-21A59E26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r>
              <a:rPr lang="cs-CZ" dirty="0"/>
              <a:t>Vědění jako téma a jako problém v SV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F85E17-7B24-4876-B6DD-A4372BED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Odmítnutí dosavadního vývoje SV</a:t>
            </a:r>
          </a:p>
          <a:p>
            <a:pPr lvl="1"/>
            <a:r>
              <a:rPr lang="cs-CZ" b="1" dirty="0" err="1"/>
              <a:t>Problem</a:t>
            </a:r>
            <a:r>
              <a:rPr lang="cs-CZ" b="1" dirty="0"/>
              <a:t> </a:t>
            </a:r>
            <a:r>
              <a:rPr lang="cs-CZ" b="1" dirty="0" err="1"/>
              <a:t>taking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 err="1"/>
              <a:t>problem</a:t>
            </a:r>
            <a:r>
              <a:rPr lang="cs-CZ" b="1" dirty="0"/>
              <a:t> </a:t>
            </a:r>
            <a:r>
              <a:rPr lang="cs-CZ" b="1" dirty="0" err="1"/>
              <a:t>making</a:t>
            </a:r>
            <a:r>
              <a:rPr lang="cs-CZ" b="1" dirty="0"/>
              <a:t> </a:t>
            </a:r>
            <a:r>
              <a:rPr lang="cs-CZ" dirty="0"/>
              <a:t>– rozvedení </a:t>
            </a:r>
            <a:r>
              <a:rPr lang="cs-CZ" dirty="0" err="1"/>
              <a:t>durkheimovského</a:t>
            </a:r>
            <a:r>
              <a:rPr lang="cs-CZ" dirty="0"/>
              <a:t> požadavku o oddělení daných problémů a autonomního vytváření vědeckých problémů vědci samotnými. </a:t>
            </a:r>
          </a:p>
          <a:p>
            <a:r>
              <a:rPr lang="cs-CZ" b="1" dirty="0"/>
              <a:t>Ideologické kurikulum</a:t>
            </a:r>
            <a:r>
              <a:rPr lang="cs-CZ" dirty="0"/>
              <a:t>, </a:t>
            </a:r>
            <a:r>
              <a:rPr lang="cs-CZ" b="1" dirty="0"/>
              <a:t>Skryté kurikulum</a:t>
            </a:r>
          </a:p>
          <a:p>
            <a:pPr lvl="1"/>
            <a:r>
              <a:rPr lang="cs-CZ" b="1" dirty="0"/>
              <a:t>čím je vyučované vědění?</a:t>
            </a:r>
            <a:r>
              <a:rPr lang="cs-CZ" dirty="0"/>
              <a:t>, jsou to opravdu pouze neutrální poznatky věd?</a:t>
            </a:r>
          </a:p>
          <a:p>
            <a:pPr lvl="1"/>
            <a:r>
              <a:rPr lang="cs-CZ" b="1" dirty="0"/>
              <a:t>jaké vědění vlastně si vlastně žáci doopravdy osvojují</a:t>
            </a:r>
            <a:r>
              <a:rPr lang="cs-CZ" dirty="0"/>
              <a:t>?, neučí se ještě něco jiného, co nám uniká? </a:t>
            </a:r>
            <a:endParaRPr lang="cs-CZ" b="1" dirty="0"/>
          </a:p>
          <a:p>
            <a:r>
              <a:rPr lang="cs-CZ" b="1" dirty="0"/>
              <a:t>Vědění</a:t>
            </a:r>
            <a:r>
              <a:rPr lang="cs-CZ" dirty="0"/>
              <a:t> je ve vzdělávání nesamozřejmé – SV je podřazena </a:t>
            </a:r>
            <a:r>
              <a:rPr lang="cs-CZ" b="1" dirty="0" err="1"/>
              <a:t>sg</a:t>
            </a:r>
            <a:r>
              <a:rPr lang="cs-CZ" b="1" dirty="0"/>
              <a:t>. vědění</a:t>
            </a:r>
          </a:p>
          <a:p>
            <a:r>
              <a:rPr lang="cs-CZ" dirty="0"/>
              <a:t>Mikrosociologická perspektiva</a:t>
            </a:r>
          </a:p>
          <a:p>
            <a:pPr lvl="1"/>
            <a:r>
              <a:rPr lang="cs-CZ" dirty="0"/>
              <a:t>Jak je vědění organizováno, jak je předáváno, jaké naučené vzorce vytváří, jak je osvojení hodnoceno - </a:t>
            </a:r>
            <a:r>
              <a:rPr lang="cs-CZ" b="1" dirty="0"/>
              <a:t>Sociální organizace vědění ve vzdělávacích institucích – vědění a jednání </a:t>
            </a:r>
            <a:r>
              <a:rPr lang="cs-CZ" sz="2800" b="1" dirty="0"/>
              <a:t>(jak vědění organizuje a legitimizuje praxi)</a:t>
            </a:r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60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9B76C-1A6B-48D8-B2A8-38746F8E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Sociální organizace vědění ve vzdělávacích institucích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4A2759-FFA6-4595-BC23-EC9C933E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Spusťte si webový prohlížeč!</a:t>
            </a:r>
          </a:p>
          <a:p>
            <a:r>
              <a:rPr lang="cs-CZ" dirty="0"/>
              <a:t>Zapněte si internet!</a:t>
            </a:r>
          </a:p>
          <a:p>
            <a:r>
              <a:rPr lang="cs-CZ" dirty="0"/>
              <a:t>Zhotovte spojení!, Zahajte komunikaci!</a:t>
            </a:r>
          </a:p>
          <a:p>
            <a:r>
              <a:rPr lang="cs-CZ" dirty="0"/>
              <a:t>Spojte!, mluvte!</a:t>
            </a:r>
          </a:p>
          <a:p>
            <a:endParaRPr lang="cs-CZ" dirty="0"/>
          </a:p>
          <a:p>
            <a:r>
              <a:rPr lang="cs-CZ" dirty="0"/>
              <a:t>Která instrukce je více v souladu s pojmoslovím technologických věd?</a:t>
            </a:r>
          </a:p>
          <a:p>
            <a:r>
              <a:rPr lang="cs-CZ" dirty="0"/>
              <a:t>Která instrukce je didakticky promyšlenější?</a:t>
            </a:r>
          </a:p>
          <a:p>
            <a:r>
              <a:rPr lang="cs-CZ" dirty="0"/>
              <a:t>Která instrukce vede k osvojení?</a:t>
            </a:r>
          </a:p>
          <a:p>
            <a:r>
              <a:rPr lang="cs-CZ" dirty="0"/>
              <a:t>Která instrukce je strukturovaná podle vědeckého modelu světa?</a:t>
            </a:r>
          </a:p>
          <a:p>
            <a:pPr lvl="1"/>
            <a:r>
              <a:rPr lang="cs-CZ" dirty="0"/>
              <a:t>oddělení subjektu – objektu, oddělení věcí a jednání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Nepředávají se pouze „čisté“ vědomosti, ale také modely světa,  které tyto vědomosti předcházejí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9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0454658-516D-4B29-AE11-320560E77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9687"/>
          <a:stretch/>
        </p:blipFill>
        <p:spPr>
          <a:xfrm>
            <a:off x="8513762" y="365125"/>
            <a:ext cx="3116263" cy="41290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1DAC75-6268-426D-90DB-B1D49DF1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cs-CZ" b="1" dirty="0"/>
              <a:t>Basil </a:t>
            </a:r>
            <a:r>
              <a:rPr lang="cs-CZ" b="1" dirty="0" err="1"/>
              <a:t>Bernstein</a:t>
            </a:r>
            <a:r>
              <a:rPr lang="cs-CZ" b="1" dirty="0"/>
              <a:t> (1924–2000)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C03C0-A96A-4226-AF21-5014EB71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99337" cy="4486275"/>
          </a:xfrm>
        </p:spPr>
        <p:txBody>
          <a:bodyPr>
            <a:normAutofit lnSpcReduction="10000"/>
          </a:bodyPr>
          <a:lstStyle/>
          <a:p>
            <a:pPr fontAlgn="ctr"/>
            <a:r>
              <a:rPr lang="cs-CZ" dirty="0"/>
              <a:t>Série: </a:t>
            </a:r>
            <a:r>
              <a:rPr lang="cs-CZ" i="1" dirty="0"/>
              <a:t>CLASS, CODES AND CONTROL </a:t>
            </a:r>
            <a:endParaRPr lang="cs-CZ" dirty="0"/>
          </a:p>
          <a:p>
            <a:pPr fontAlgn="ctr"/>
            <a:r>
              <a:rPr lang="cs-CZ" dirty="0"/>
              <a:t>1971 – Vol. I – </a:t>
            </a:r>
            <a:r>
              <a:rPr lang="cs-CZ" b="1" dirty="0" err="1"/>
              <a:t>Theoretical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a </a:t>
            </a:r>
            <a:r>
              <a:rPr lang="cs-CZ" b="1" dirty="0"/>
              <a:t>Sociology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Language</a:t>
            </a:r>
            <a:r>
              <a:rPr lang="cs-CZ" b="1" dirty="0"/>
              <a:t> </a:t>
            </a:r>
          </a:p>
          <a:p>
            <a:pPr fontAlgn="ctr"/>
            <a:r>
              <a:rPr lang="cs-CZ" dirty="0"/>
              <a:t>1973 – Vol. II – </a:t>
            </a:r>
            <a:r>
              <a:rPr lang="cs-CZ" b="1" dirty="0" err="1"/>
              <a:t>Applied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a Sociology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  <a:p>
            <a:pPr fontAlgn="ctr"/>
            <a:r>
              <a:rPr lang="cs-CZ" dirty="0"/>
              <a:t>1975, 1977 – Vol. III – </a:t>
            </a:r>
            <a:r>
              <a:rPr lang="cs-CZ" dirty="0" err="1"/>
              <a:t>Towards</a:t>
            </a:r>
            <a:r>
              <a:rPr lang="cs-CZ" dirty="0"/>
              <a:t> a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Educational</a:t>
            </a:r>
            <a:r>
              <a:rPr lang="cs-CZ" b="1" dirty="0"/>
              <a:t> </a:t>
            </a:r>
            <a:r>
              <a:rPr lang="cs-CZ" b="1" dirty="0" err="1"/>
              <a:t>Transmissions</a:t>
            </a:r>
            <a:r>
              <a:rPr lang="cs-CZ" b="1" dirty="0"/>
              <a:t> </a:t>
            </a:r>
          </a:p>
          <a:p>
            <a:pPr fontAlgn="ctr"/>
            <a:r>
              <a:rPr lang="cs-CZ" dirty="0"/>
              <a:t>1990 – Vol. IV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Structuring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Pedagogic</a:t>
            </a:r>
            <a:r>
              <a:rPr lang="cs-CZ" b="1" dirty="0"/>
              <a:t> </a:t>
            </a:r>
            <a:r>
              <a:rPr lang="cs-CZ" b="1" dirty="0" err="1"/>
              <a:t>Discourse</a:t>
            </a:r>
            <a:endParaRPr lang="cs-CZ" b="1" dirty="0"/>
          </a:p>
          <a:p>
            <a:pPr fontAlgn="ctr"/>
            <a:r>
              <a:rPr lang="cs-CZ" dirty="0"/>
              <a:t>1996, 2000 - Pedagogy, </a:t>
            </a:r>
            <a:r>
              <a:rPr lang="cs-CZ" dirty="0" err="1"/>
              <a:t>Symbolic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and </a:t>
            </a:r>
            <a:r>
              <a:rPr lang="cs-CZ" b="1" dirty="0"/>
              <a:t>Identity</a:t>
            </a:r>
          </a:p>
          <a:p>
            <a:pPr marL="0" indent="0" fontAlgn="ctr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45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F3FB2-2DDE-4E27-BA81-37B0F120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/>
              <a:t>Pedagogical</a:t>
            </a:r>
            <a:r>
              <a:rPr lang="cs-CZ" sz="4000" dirty="0"/>
              <a:t> </a:t>
            </a:r>
            <a:r>
              <a:rPr lang="cs-CZ" sz="4000" dirty="0" err="1"/>
              <a:t>device</a:t>
            </a:r>
            <a:r>
              <a:rPr lang="cs-CZ" sz="4000" dirty="0"/>
              <a:t>: </a:t>
            </a:r>
            <a:r>
              <a:rPr lang="cs-CZ" sz="4000" dirty="0" err="1"/>
              <a:t>provide</a:t>
            </a:r>
            <a:r>
              <a:rPr lang="cs-CZ" sz="4000" dirty="0"/>
              <a:t> a </a:t>
            </a:r>
            <a:r>
              <a:rPr lang="cs-CZ" sz="4000" dirty="0" err="1"/>
              <a:t>symbolic</a:t>
            </a:r>
            <a:r>
              <a:rPr lang="cs-CZ" sz="4000" dirty="0"/>
              <a:t> </a:t>
            </a:r>
            <a:r>
              <a:rPr lang="cs-CZ" sz="4000" dirty="0" err="1"/>
              <a:t>ruler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consciousness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89619-B433-45C3-B576-FAF23494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16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Pedagogická praxe je fundamentální sociální kontext, prostřednictvím kterého se děje kulturní reprodukce</a:t>
            </a:r>
          </a:p>
          <a:p>
            <a:pPr lvl="0"/>
            <a:r>
              <a:rPr lang="cs-CZ" dirty="0"/>
              <a:t>Zaměřuje se na skrytá pravidla tvarující sociální konstrukci pedagogického diskurzu – sociologická teorie byla totiž dlouho </a:t>
            </a:r>
            <a:r>
              <a:rPr lang="cs-CZ" dirty="0" err="1"/>
              <a:t>metateorie</a:t>
            </a:r>
            <a:r>
              <a:rPr lang="cs-CZ" dirty="0"/>
              <a:t> a nedostatečná poskytnout specifické principy deskripce</a:t>
            </a:r>
          </a:p>
          <a:p>
            <a:pPr lvl="0"/>
            <a:r>
              <a:rPr lang="cs-CZ" dirty="0"/>
              <a:t>Jak porozumět způsobu, jak se systémy vědění stávají součástí vědomí?</a:t>
            </a:r>
          </a:p>
          <a:p>
            <a:pPr lvl="0"/>
            <a:r>
              <a:rPr lang="cs-CZ" dirty="0"/>
              <a:t>Distributivní principy školy:</a:t>
            </a:r>
          </a:p>
          <a:p>
            <a:pPr lvl="1"/>
            <a:r>
              <a:rPr lang="cs-CZ" dirty="0"/>
              <a:t>Distribuce obrazů</a:t>
            </a:r>
          </a:p>
          <a:p>
            <a:pPr lvl="1"/>
            <a:r>
              <a:rPr lang="cs-CZ" dirty="0"/>
              <a:t>Distribuce vědění</a:t>
            </a:r>
          </a:p>
          <a:p>
            <a:pPr lvl="1"/>
            <a:r>
              <a:rPr lang="cs-CZ" dirty="0"/>
              <a:t>Distribuce zdrojů</a:t>
            </a:r>
          </a:p>
          <a:p>
            <a:pPr lvl="1"/>
            <a:r>
              <a:rPr lang="cs-CZ" dirty="0"/>
              <a:t>Distribuce přístupu (</a:t>
            </a:r>
            <a:r>
              <a:rPr lang="cs-CZ" dirty="0" err="1"/>
              <a:t>access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Distribuce nabývání (</a:t>
            </a:r>
            <a:r>
              <a:rPr lang="cs-CZ" dirty="0" err="1"/>
              <a:t>aquisition</a:t>
            </a:r>
            <a:r>
              <a:rPr lang="cs-CZ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3C61A-50D4-472E-9EB0-23E3C9F4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b="1" dirty="0" err="1"/>
              <a:t>message</a:t>
            </a:r>
            <a:r>
              <a:rPr lang="cs-CZ" b="1" dirty="0"/>
              <a:t> </a:t>
            </a:r>
            <a:r>
              <a:rPr lang="cs-CZ" b="1" dirty="0" err="1"/>
              <a:t>systems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Formal</a:t>
            </a:r>
            <a:r>
              <a:rPr lang="cs-CZ" b="1" dirty="0"/>
              <a:t> </a:t>
            </a:r>
            <a:r>
              <a:rPr lang="cs-CZ" b="1" dirty="0" err="1"/>
              <a:t>educational</a:t>
            </a:r>
            <a:r>
              <a:rPr lang="cs-CZ" b="1" dirty="0"/>
              <a:t> </a:t>
            </a:r>
            <a:r>
              <a:rPr lang="cs-CZ" b="1" dirty="0" err="1"/>
              <a:t>knowlege</a:t>
            </a:r>
            <a:r>
              <a:rPr lang="cs-CZ" dirty="0"/>
              <a:t>: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EBEF7F-049A-4981-8182-03C65C34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8837"/>
            <a:ext cx="10515600" cy="4048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Kurikulum (curriculum) – validní vědění, 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Didaktika (pedagogy) – validní předávání (</a:t>
            </a:r>
            <a:r>
              <a:rPr lang="cs-CZ" dirty="0" err="1"/>
              <a:t>transmission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Hodnocení (</a:t>
            </a:r>
            <a:r>
              <a:rPr lang="cs-CZ" dirty="0" err="1"/>
              <a:t>evaluation</a:t>
            </a:r>
            <a:r>
              <a:rPr lang="cs-CZ" dirty="0"/>
              <a:t>) – validní realizace</a:t>
            </a:r>
          </a:p>
          <a:p>
            <a:endParaRPr lang="cs-CZ" dirty="0"/>
          </a:p>
          <a:p>
            <a:r>
              <a:rPr lang="cs-CZ" dirty="0"/>
              <a:t>Kódy vzdělávacího vědění (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codes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Jako sbírka (</a:t>
            </a:r>
            <a:r>
              <a:rPr lang="cs-CZ" dirty="0" err="1"/>
              <a:t>collection</a:t>
            </a:r>
            <a:r>
              <a:rPr lang="cs-CZ" dirty="0"/>
              <a:t>) – uzavřený, vertikální</a:t>
            </a:r>
          </a:p>
          <a:p>
            <a:pPr lvl="1"/>
            <a:r>
              <a:rPr lang="cs-CZ" dirty="0"/>
              <a:t>Integrovaný (</a:t>
            </a:r>
            <a:r>
              <a:rPr lang="cs-CZ" dirty="0" err="1"/>
              <a:t>integrated</a:t>
            </a:r>
            <a:r>
              <a:rPr lang="cs-CZ" dirty="0"/>
              <a:t>) – otevřený, horizontální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1010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19746</TotalTime>
  <Words>1214</Words>
  <Application>Microsoft Office PowerPoint</Application>
  <PresentationFormat>Širokoúhlá obrazovka</PresentationFormat>
  <Paragraphs>120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Blok I. Základní teorie, přístupy a pojmy, vývoj disciplíny</vt:lpstr>
      <vt:lpstr>osnova</vt:lpstr>
      <vt:lpstr>Kontext 70. let</vt:lpstr>
      <vt:lpstr>Epistemická kultura NSV</vt:lpstr>
      <vt:lpstr>Vědění jako téma a jako problém v SV</vt:lpstr>
      <vt:lpstr>Sociální organizace vědění ve vzdělávacích institucích</vt:lpstr>
      <vt:lpstr>Basil Bernstein (1924–2000)</vt:lpstr>
      <vt:lpstr>Pedagogical device: provide a symbolic ruler for consciousness</vt:lpstr>
      <vt:lpstr>Three message systems of Formal educational knowlege:</vt:lpstr>
      <vt:lpstr>Výzkum procesů, kterými  jsou symbolická kontrola a její modality realizovány – transformují se do diskurzu a diskurz do moci  elaborated and restricted codes</vt:lpstr>
      <vt:lpstr>Jak zajistit demokracii ve vzdělávání?</vt:lpstr>
      <vt:lpstr>Michael F. D.Young </vt:lpstr>
      <vt:lpstr>Michael W. Apple (1942)</vt:lpstr>
      <vt:lpstr>Ideology and curriculum – Apple 1979</vt:lpstr>
      <vt:lpstr>Hegemonie jako uzel vztahů ne jako moc jednoho mocného člověka</vt:lpstr>
      <vt:lpstr>Komu to slouží? </vt:lpstr>
      <vt:lpstr>Bernstainem konče…</vt:lpstr>
      <vt:lpstr>Konec velkých teorií?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problémy sociologie vzdělávání</dc:title>
  <dc:creator>Wirth</dc:creator>
  <cp:lastModifiedBy>Autor</cp:lastModifiedBy>
  <cp:revision>298</cp:revision>
  <dcterms:created xsi:type="dcterms:W3CDTF">2018-09-15T08:21:15Z</dcterms:created>
  <dcterms:modified xsi:type="dcterms:W3CDTF">2019-10-18T17:15:52Z</dcterms:modified>
</cp:coreProperties>
</file>