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4017B-32DE-4F60-BF5B-83B71FBBBFE3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25571-D4EC-4096-9261-7305E8E69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6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4"/>
            <a:r>
              <a:rPr lang="cs-CZ" dirty="0"/>
              <a:t>příliš založené na synonymii: nedefinuje, pouze odkazuje jinam</a:t>
            </a:r>
          </a:p>
          <a:p>
            <a:pPr lvl="4"/>
            <a:r>
              <a:rPr lang="cs-CZ" dirty="0"/>
              <a:t>tlak není upřesněn: fyzický? psychický? </a:t>
            </a:r>
          </a:p>
          <a:p>
            <a:pPr lvl="4"/>
            <a:r>
              <a:rPr lang="cs-CZ" dirty="0"/>
              <a:t>která definice odpovídá: frazém být na měkko, měkká droga, měkká ekonomika?</a:t>
            </a:r>
          </a:p>
          <a:p>
            <a:pPr lvl="4"/>
            <a:r>
              <a:rPr lang="cs-CZ" dirty="0"/>
              <a:t>není zachyceno posunutí významu u adverbia </a:t>
            </a:r>
            <a:r>
              <a:rPr lang="cs-CZ" i="1" dirty="0"/>
              <a:t>měkce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25571-D4EC-4096-9261-7305E8E69E5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853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Oddělené terminologizované kolokace: měkký porcelán (keramicky), měkká zvěř (myslivecky, měkká souhláska (jazykově)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25571-D4EC-4096-9261-7305E8E69E5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31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opozita: nevýhoda – nejsou všude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25571-D4EC-4096-9261-7305E8E69E5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76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5080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96254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25029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20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41523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86749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5623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29196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327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95607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543951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800366F-FE88-4B93-A303-2CB7F6396D05}" type="datetimeFigureOut">
              <a:rPr lang="cs-CZ" smtClean="0"/>
              <a:t>31. 10. 2019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A0489C4-DFE7-4436-BED0-771A269A51E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896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D1F24-2835-4EBE-B662-4E7B62A9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810512"/>
            <a:ext cx="8361229" cy="2968736"/>
          </a:xfrm>
        </p:spPr>
        <p:txBody>
          <a:bodyPr/>
          <a:lstStyle/>
          <a:p>
            <a:r>
              <a:rPr lang="cs-CZ" sz="6600" dirty="0"/>
              <a:t>Lexikologie a kolokace: případ adjektiva měkký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9E8223A-A7EE-44FD-AB6C-301261E8E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1785" y="4974894"/>
            <a:ext cx="6831673" cy="1086237"/>
          </a:xfrm>
        </p:spPr>
        <p:txBody>
          <a:bodyPr>
            <a:normAutofit/>
          </a:bodyPr>
          <a:lstStyle/>
          <a:p>
            <a:pPr algn="r"/>
            <a:r>
              <a:rPr lang="cs-CZ" sz="1800" dirty="0"/>
              <a:t>Salačová Michaela</a:t>
            </a:r>
          </a:p>
          <a:p>
            <a:pPr algn="r"/>
            <a:r>
              <a:rPr lang="cs-CZ" sz="1800" dirty="0"/>
              <a:t>Špinková Julie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921FE06E-B8F7-4994-B335-F7A007ED61E8}"/>
              </a:ext>
            </a:extLst>
          </p:cNvPr>
          <p:cNvSpPr txBox="1">
            <a:spLocks/>
          </p:cNvSpPr>
          <p:nvPr/>
        </p:nvSpPr>
        <p:spPr>
          <a:xfrm>
            <a:off x="1225367" y="1169571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/>
              <a:t>František Čermák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0528477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FB768-2BCF-413E-B487-7CFFADED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Konkrétní významy </a:t>
            </a:r>
            <a:r>
              <a:rPr lang="cs-CZ" dirty="0" err="1"/>
              <a:t>adj</a:t>
            </a:r>
            <a:r>
              <a:rPr lang="cs-CZ" dirty="0"/>
              <a:t>. </a:t>
            </a:r>
            <a:r>
              <a:rPr lang="cs-CZ" i="1" dirty="0"/>
              <a:t>měkký</a:t>
            </a:r>
          </a:p>
        </p:txBody>
      </p:sp>
      <p:pic>
        <p:nvPicPr>
          <p:cNvPr id="8" name="Zástupný obsah 7" descr="Obsah obrázku text&#10;&#10;Popis byl vytvořen automaticky">
            <a:extLst>
              <a:ext uri="{FF2B5EF4-FFF2-40B4-BE49-F238E27FC236}">
                <a16:creationId xmlns:a16="http://schemas.microsoft.com/office/drawing/2014/main" id="{E92C7437-790E-404B-AB1B-D7A569C0B4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49" y="1989056"/>
            <a:ext cx="7078501" cy="4183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845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DAC606-75EC-4E8F-82D8-C13DEE195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Abstraktní významy </a:t>
            </a:r>
            <a:r>
              <a:rPr lang="cs-CZ" dirty="0" err="1"/>
              <a:t>adj</a:t>
            </a:r>
            <a:r>
              <a:rPr lang="cs-CZ" dirty="0"/>
              <a:t>. </a:t>
            </a:r>
            <a:r>
              <a:rPr lang="cs-CZ" i="1" dirty="0"/>
              <a:t>měkký</a:t>
            </a:r>
          </a:p>
        </p:txBody>
      </p:sp>
      <p:pic>
        <p:nvPicPr>
          <p:cNvPr id="5" name="Zástupný obsah 4" descr="Obsah obrázku text, noviny&#10;&#10;Popis byl vytvořen automaticky">
            <a:extLst>
              <a:ext uri="{FF2B5EF4-FFF2-40B4-BE49-F238E27FC236}">
                <a16:creationId xmlns:a16="http://schemas.microsoft.com/office/drawing/2014/main" id="{02C8C984-B3E3-495C-8A6F-00E73D1CDD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608" y="1805342"/>
            <a:ext cx="6580783" cy="42239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592054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0A23C-2715-43CB-8E45-81A42E9E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C) </a:t>
            </a:r>
            <a:r>
              <a:rPr lang="cs-CZ" dirty="0" err="1"/>
              <a:t>Adj</a:t>
            </a:r>
            <a:r>
              <a:rPr lang="cs-CZ" dirty="0"/>
              <a:t>. </a:t>
            </a:r>
            <a:r>
              <a:rPr lang="cs-CZ" i="1" dirty="0"/>
              <a:t>měkký</a:t>
            </a:r>
            <a:r>
              <a:rPr lang="cs-CZ" dirty="0"/>
              <a:t> ve frazémech</a:t>
            </a:r>
          </a:p>
        </p:txBody>
      </p:sp>
      <p:pic>
        <p:nvPicPr>
          <p:cNvPr id="9" name="Zástupný obsah 8" descr="Obsah obrázku text, interiér&#10;&#10;Popis byl vytvořen automaticky">
            <a:extLst>
              <a:ext uri="{FF2B5EF4-FFF2-40B4-BE49-F238E27FC236}">
                <a16:creationId xmlns:a16="http://schemas.microsoft.com/office/drawing/2014/main" id="{A2D3B6D7-F2C7-452B-AC96-75FC8270A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206" y="1764982"/>
            <a:ext cx="6449587" cy="44072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73192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4705D-6EF5-4AC9-A5BC-5386CCB3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F84F62-0902-446F-8673-92AAD4180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navržení sémantického profilu</a:t>
            </a:r>
          </a:p>
          <a:p>
            <a:pPr lvl="1" algn="just"/>
            <a:r>
              <a:rPr lang="cs-CZ" dirty="0"/>
              <a:t>základ: podkladový úhrn reálných kolokací + zobecnění hlavních a reálných kolokačních tříd (užít širokou sémiotickou klasifikaci)</a:t>
            </a:r>
          </a:p>
          <a:p>
            <a:pPr lvl="1" algn="just"/>
            <a:r>
              <a:rPr lang="cs-CZ" dirty="0"/>
              <a:t>druhotné kritérium: formální aspekty (např. valence)</a:t>
            </a:r>
          </a:p>
          <a:p>
            <a:pPr lvl="1" algn="just"/>
            <a:r>
              <a:rPr lang="cs-CZ" dirty="0"/>
              <a:t>pomocné kritérium: opozita (jen u některých významů)</a:t>
            </a:r>
          </a:p>
        </p:txBody>
      </p:sp>
    </p:spTree>
    <p:extLst>
      <p:ext uri="{BB962C8B-B14F-4D97-AF65-F5344CB8AC3E}">
        <p14:creationId xmlns:p14="http://schemas.microsoft.com/office/powerpoint/2010/main" val="209676144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C6F1C-207B-4C23-A883-E25089348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Sémantický profil adjektiva </a:t>
            </a:r>
            <a:r>
              <a:rPr lang="cs-CZ" i="1" dirty="0"/>
              <a:t>měkký </a:t>
            </a:r>
            <a:r>
              <a:rPr lang="cs-CZ" dirty="0"/>
              <a:t>ve světle korpusových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4D4A92-EDB5-4D0C-B2F1-2AB519C95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03860" cy="3581401"/>
          </a:xfrm>
        </p:spPr>
        <p:txBody>
          <a:bodyPr/>
          <a:lstStyle/>
          <a:p>
            <a:r>
              <a:rPr lang="cs-CZ" dirty="0"/>
              <a:t>základ sémantiky měkký ve významu 1</a:t>
            </a:r>
          </a:p>
          <a:p>
            <a:r>
              <a:rPr lang="cs-CZ" dirty="0"/>
              <a:t>prototypický profil = rozšířený profil významů 1 a 2</a:t>
            </a:r>
          </a:p>
          <a:p>
            <a:r>
              <a:rPr lang="cs-CZ" dirty="0"/>
              <a:t>informace o </a:t>
            </a:r>
            <a:r>
              <a:rPr lang="cs-CZ" b="1" dirty="0"/>
              <a:t>frekvenc</a:t>
            </a:r>
            <a:r>
              <a:rPr lang="cs-CZ" dirty="0"/>
              <a:t>i – patří k dokonalému zpracování sémantiky</a:t>
            </a:r>
          </a:p>
        </p:txBody>
      </p:sp>
      <p:pic>
        <p:nvPicPr>
          <p:cNvPr id="12" name="Zástupný obsah 11" descr="Obsah obrázku text&#10;&#10;Popis byl vytvořen automaticky">
            <a:extLst>
              <a:ext uri="{FF2B5EF4-FFF2-40B4-BE49-F238E27FC236}">
                <a16:creationId xmlns:a16="http://schemas.microsoft.com/office/drawing/2014/main" id="{18D64708-189F-49D8-AEA6-0DC12937D9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41" y="2171700"/>
            <a:ext cx="4447786" cy="1061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Obrázek 13" descr="Obsah obrázku text, interiér, noviny&#10;&#10;Popis byl vytvořen automaticky">
            <a:extLst>
              <a:ext uri="{FF2B5EF4-FFF2-40B4-BE49-F238E27FC236}">
                <a16:creationId xmlns:a16="http://schemas.microsoft.com/office/drawing/2014/main" id="{1317C694-A8D8-48FB-ABC4-1C725B35B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41" y="3250094"/>
            <a:ext cx="4447786" cy="3192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5641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A2BBC-9E4B-43FD-91EA-49C1760D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Poznámky a srovnání s frekvenčním slovníkem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B589B-E0D1-434F-A62B-E954B60E8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termíny je třeba označovat</a:t>
            </a:r>
          </a:p>
          <a:p>
            <a:pPr algn="just"/>
            <a:r>
              <a:rPr lang="cs-CZ" dirty="0"/>
              <a:t>nebyla tu věnována specifická pozornost kontextu, ale je s ním třeba počítat</a:t>
            </a:r>
          </a:p>
          <a:p>
            <a:pPr algn="just"/>
            <a:r>
              <a:rPr lang="cs-CZ" dirty="0"/>
              <a:t>frekvence v plném korpusu SYN2000</a:t>
            </a:r>
          </a:p>
          <a:p>
            <a:pPr lvl="1" algn="just"/>
            <a:r>
              <a:rPr lang="cs-CZ" dirty="0"/>
              <a:t>jádro stále v konkrétech</a:t>
            </a:r>
          </a:p>
          <a:p>
            <a:pPr algn="just"/>
            <a:r>
              <a:rPr lang="cs-CZ" dirty="0"/>
              <a:t>uživatele češtiny trápí pravopis</a:t>
            </a:r>
          </a:p>
        </p:txBody>
      </p:sp>
    </p:spTree>
    <p:extLst>
      <p:ext uri="{BB962C8B-B14F-4D97-AF65-F5344CB8AC3E}">
        <p14:creationId xmlns:p14="http://schemas.microsoft.com/office/powerpoint/2010/main" val="291662218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F24AD-D4E0-45F1-B048-D65D434C5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– cíl studie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A349F5-F2A7-48EC-8825-C5057A2B6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i="1" dirty="0"/>
              <a:t>„prošetřit hlavní problémy lexikografické praxe vyplývající z potřeby popsat polysémní lexémy a pokusit se naznačit jak možné metody, uplatnitelné při popisu lexikonu, tak jejich hranice a omezení“</a:t>
            </a:r>
          </a:p>
          <a:p>
            <a:pPr algn="just"/>
            <a:r>
              <a:rPr lang="cs-CZ" dirty="0"/>
              <a:t>zdroj: korpus SYN2000 a jeho 10x zmenšená verze SYNEK</a:t>
            </a:r>
          </a:p>
        </p:txBody>
      </p:sp>
    </p:spTree>
    <p:extLst>
      <p:ext uri="{BB962C8B-B14F-4D97-AF65-F5344CB8AC3E}">
        <p14:creationId xmlns:p14="http://schemas.microsoft.com/office/powerpoint/2010/main" val="8926646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A80AA-3D7D-4E0B-A8E8-03CC8FAF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 – teorie významu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1101AE-F565-4B67-9478-8892DF0E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lexikální významy slov </a:t>
            </a:r>
            <a:r>
              <a:rPr lang="cs-CZ" dirty="0"/>
              <a:t>– nociální  (dále se dělí na deskriptivní a relační) a evaluativní</a:t>
            </a:r>
          </a:p>
          <a:p>
            <a:pPr algn="just"/>
            <a:r>
              <a:rPr lang="cs-CZ" b="1" dirty="0"/>
              <a:t>polysémní lexémy </a:t>
            </a:r>
            <a:r>
              <a:rPr lang="cs-CZ" dirty="0"/>
              <a:t>– hierarchické a horizontální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význam vázaný na </a:t>
            </a:r>
            <a:r>
              <a:rPr lang="cs-CZ" b="1" dirty="0"/>
              <a:t>kontext</a:t>
            </a:r>
            <a:r>
              <a:rPr lang="cs-CZ" dirty="0"/>
              <a:t> X termíny – schopné se aktualizovat a integrovat s kontextem</a:t>
            </a:r>
          </a:p>
          <a:p>
            <a:pPr algn="just"/>
            <a:r>
              <a:rPr lang="cs-CZ" b="1" dirty="0"/>
              <a:t>sémantické teorie </a:t>
            </a:r>
            <a:r>
              <a:rPr lang="cs-CZ" dirty="0"/>
              <a:t>– odlišují typy a subtypy významů v textu, ale málo se zabývají polysémií v systému</a:t>
            </a:r>
          </a:p>
        </p:txBody>
      </p:sp>
    </p:spTree>
    <p:extLst>
      <p:ext uri="{BB962C8B-B14F-4D97-AF65-F5344CB8AC3E}">
        <p14:creationId xmlns:p14="http://schemas.microsoft.com/office/powerpoint/2010/main" val="51262129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25C56-BC6F-4092-BCE0-A341F2D5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/>
              <a:t>Úvod – uvedení do lexikografického problému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0EC363-CD2A-4E91-B2F0-3993E4D9A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rozlišení polysémie a metajazyka </a:t>
            </a:r>
          </a:p>
          <a:p>
            <a:pPr algn="just"/>
            <a:r>
              <a:rPr lang="cs-CZ" dirty="0"/>
              <a:t>hlavní problém: </a:t>
            </a:r>
          </a:p>
          <a:p>
            <a:pPr lvl="1" algn="just"/>
            <a:r>
              <a:rPr lang="cs-CZ" dirty="0"/>
              <a:t>ze kterých a z kolika částí se sémantické spektrum lexému skládá</a:t>
            </a:r>
          </a:p>
          <a:p>
            <a:pPr lvl="1" algn="just"/>
            <a:r>
              <a:rPr lang="cs-CZ" dirty="0"/>
              <a:t>jaká je mezi nimi souvislost</a:t>
            </a:r>
          </a:p>
          <a:p>
            <a:pPr lvl="1" algn="just"/>
            <a:r>
              <a:rPr lang="cs-CZ" dirty="0"/>
              <a:t>v jakém sledu je prezentovat</a:t>
            </a:r>
          </a:p>
          <a:p>
            <a:pPr lvl="1" algn="just"/>
            <a:r>
              <a:rPr lang="cs-CZ" dirty="0"/>
              <a:t>jak nechat co nejmenší část významu neurčenou</a:t>
            </a:r>
          </a:p>
          <a:p>
            <a:pPr algn="just"/>
            <a:r>
              <a:rPr lang="cs-CZ" dirty="0"/>
              <a:t>problém metajazyku:</a:t>
            </a:r>
          </a:p>
          <a:p>
            <a:pPr lvl="1" algn="just"/>
            <a:r>
              <a:rPr lang="cs-CZ" dirty="0" err="1"/>
              <a:t>nadgeneralizace</a:t>
            </a:r>
            <a:endParaRPr lang="cs-CZ" dirty="0"/>
          </a:p>
          <a:p>
            <a:pPr algn="just"/>
            <a:r>
              <a:rPr lang="cs-CZ" dirty="0"/>
              <a:t>sémantika:</a:t>
            </a:r>
          </a:p>
          <a:p>
            <a:pPr lvl="1" algn="just"/>
            <a:r>
              <a:rPr lang="cs-CZ" dirty="0"/>
              <a:t>bez formy je nemyslitelná (jednotky jako </a:t>
            </a:r>
            <a:r>
              <a:rPr lang="cs-CZ" b="1" dirty="0" err="1"/>
              <a:t>sémém</a:t>
            </a:r>
            <a:r>
              <a:rPr lang="cs-CZ" dirty="0"/>
              <a:t> jsou nerealistické a nebyly přijaty, podobně, jako navrhovaný formální termín </a:t>
            </a:r>
            <a:r>
              <a:rPr lang="cs-CZ" b="1" dirty="0" err="1"/>
              <a:t>lexie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269498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EAF4B-C16B-4843-90F7-0C0B0A9D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/>
              <a:t>Adjektivum měkký a jeho kolokabilita</a:t>
            </a:r>
            <a:br>
              <a:rPr lang="cs-CZ" dirty="0"/>
            </a:br>
            <a:br>
              <a:rPr lang="cs-CZ" sz="3600" dirty="0"/>
            </a:br>
            <a:r>
              <a:rPr lang="cs-CZ" sz="3600" dirty="0"/>
              <a:t>termíny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A6838D-7144-4C9F-829F-E9AE19595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kolokace</a:t>
            </a:r>
            <a:r>
              <a:rPr lang="cs-CZ" dirty="0"/>
              <a:t> – smysluplná kombinace lexémů, slovní spojení</a:t>
            </a:r>
          </a:p>
          <a:p>
            <a:pPr algn="just"/>
            <a:r>
              <a:rPr lang="cs-CZ" b="1" dirty="0"/>
              <a:t>kolokabilita</a:t>
            </a:r>
            <a:r>
              <a:rPr lang="cs-CZ" dirty="0"/>
              <a:t> – individuální, formální a významová spojitelnost jazykového prvku s jiným</a:t>
            </a:r>
          </a:p>
          <a:p>
            <a:pPr algn="just"/>
            <a:r>
              <a:rPr lang="cs-CZ" b="1" dirty="0"/>
              <a:t>kolokát</a:t>
            </a:r>
            <a:r>
              <a:rPr lang="cs-CZ" dirty="0"/>
              <a:t> – lexém, který vytváří (s </a:t>
            </a:r>
            <a:r>
              <a:rPr lang="cs-CZ" dirty="0" err="1"/>
              <a:t>adj</a:t>
            </a:r>
            <a:r>
              <a:rPr lang="cs-CZ" dirty="0"/>
              <a:t>. </a:t>
            </a:r>
            <a:r>
              <a:rPr lang="cs-CZ" i="1" dirty="0"/>
              <a:t>měkký</a:t>
            </a:r>
            <a:r>
              <a:rPr lang="cs-CZ" dirty="0"/>
              <a:t>) kolokace</a:t>
            </a:r>
          </a:p>
          <a:p>
            <a:pPr algn="just"/>
            <a:r>
              <a:rPr lang="cs-CZ" dirty="0"/>
              <a:t>syntagmatická </a:t>
            </a:r>
            <a:r>
              <a:rPr lang="cs-CZ" dirty="0" err="1"/>
              <a:t>fce</a:t>
            </a:r>
            <a:r>
              <a:rPr lang="cs-CZ" dirty="0"/>
              <a:t> atributová; </a:t>
            </a:r>
            <a:r>
              <a:rPr lang="cs-CZ" b="1" dirty="0"/>
              <a:t>presubstantivní</a:t>
            </a:r>
          </a:p>
          <a:p>
            <a:pPr lvl="1" algn="just"/>
            <a:r>
              <a:rPr lang="cs-CZ" dirty="0"/>
              <a:t> struktura (A)</a:t>
            </a:r>
            <a:r>
              <a:rPr lang="cs-CZ" dirty="0" err="1"/>
              <a:t>djektivum</a:t>
            </a:r>
            <a:r>
              <a:rPr lang="cs-CZ" dirty="0"/>
              <a:t> – (S)</a:t>
            </a:r>
            <a:r>
              <a:rPr lang="cs-CZ" dirty="0" err="1"/>
              <a:t>ubstantivum</a:t>
            </a:r>
            <a:endParaRPr lang="cs-CZ" dirty="0"/>
          </a:p>
          <a:p>
            <a:pPr algn="just"/>
            <a:r>
              <a:rPr lang="cs-CZ" dirty="0"/>
              <a:t>syntagmatická </a:t>
            </a:r>
            <a:r>
              <a:rPr lang="cs-CZ" dirty="0" err="1"/>
              <a:t>fce</a:t>
            </a:r>
            <a:r>
              <a:rPr lang="cs-CZ" dirty="0"/>
              <a:t> predikátová</a:t>
            </a:r>
            <a:r>
              <a:rPr lang="cs-CZ" b="1" dirty="0"/>
              <a:t>; </a:t>
            </a:r>
            <a:r>
              <a:rPr lang="cs-CZ" b="1" dirty="0" err="1"/>
              <a:t>postverbální</a:t>
            </a:r>
            <a:endParaRPr lang="cs-CZ" b="1" dirty="0"/>
          </a:p>
          <a:p>
            <a:pPr lvl="1" algn="just"/>
            <a:r>
              <a:rPr lang="cs-CZ" dirty="0"/>
              <a:t>struktura (V)</a:t>
            </a:r>
            <a:r>
              <a:rPr lang="cs-CZ" dirty="0" err="1"/>
              <a:t>erbum</a:t>
            </a:r>
            <a:r>
              <a:rPr lang="cs-CZ" dirty="0"/>
              <a:t> – (A)</a:t>
            </a:r>
            <a:r>
              <a:rPr lang="cs-CZ" dirty="0" err="1"/>
              <a:t>djektivum</a:t>
            </a:r>
            <a:endParaRPr lang="cs-CZ" dirty="0"/>
          </a:p>
          <a:p>
            <a:pPr algn="just"/>
            <a:r>
              <a:rPr lang="cs-CZ" b="1" dirty="0"/>
              <a:t>konkordance</a:t>
            </a:r>
            <a:r>
              <a:rPr lang="cs-CZ" dirty="0"/>
              <a:t> – všechny výskyty hledaného jevu v korpusu spolu s okolním textem</a:t>
            </a:r>
          </a:p>
        </p:txBody>
      </p:sp>
    </p:spTree>
    <p:extLst>
      <p:ext uri="{BB962C8B-B14F-4D97-AF65-F5344CB8AC3E}">
        <p14:creationId xmlns:p14="http://schemas.microsoft.com/office/powerpoint/2010/main" val="333181503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E1658-B3F5-41E6-9722-116A05E9B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Adjektivum měkký a jeho kolokabilita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086B60-8350-408B-ADAC-1724E10A1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význam a úzus rozpoznatelný jen skrze kolokabilitu</a:t>
            </a:r>
          </a:p>
          <a:p>
            <a:pPr lvl="1" algn="just"/>
            <a:r>
              <a:rPr lang="cs-CZ" dirty="0"/>
              <a:t>soustřeďuje se do 2 syntagmatických funkcí – atributové a predikátové </a:t>
            </a:r>
          </a:p>
          <a:p>
            <a:pPr algn="just"/>
            <a:r>
              <a:rPr lang="cs-CZ" dirty="0"/>
              <a:t>ve slovnících:</a:t>
            </a:r>
          </a:p>
          <a:p>
            <a:pPr lvl="1" algn="just"/>
            <a:r>
              <a:rPr lang="cs-CZ" dirty="0"/>
              <a:t>SSČ A SSJČ vidí v široké polysémii slova 3 významy: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cs-CZ" dirty="0"/>
              <a:t>Poddávající se, málo odolávající tlaku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cs-CZ" dirty="0"/>
              <a:t>Vzbuzující (na pohled nebo na poslech) dojem jemnosti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cs-CZ" dirty="0"/>
              <a:t>Podléhající snadno citu, citlivý, soucitný, povolný </a:t>
            </a:r>
          </a:p>
          <a:p>
            <a:pPr marL="914400" lvl="2" indent="0" algn="just">
              <a:buNone/>
            </a:pPr>
            <a:endParaRPr lang="cs-CZ" dirty="0"/>
          </a:p>
          <a:p>
            <a:pPr lvl="1" algn="just"/>
            <a:r>
              <a:rPr lang="cs-CZ" dirty="0"/>
              <a:t>nejsou vyznačeny frazémy, ale poměrně systematicky značí terminologizované kolokace</a:t>
            </a:r>
          </a:p>
        </p:txBody>
      </p:sp>
    </p:spTree>
    <p:extLst>
      <p:ext uri="{BB962C8B-B14F-4D97-AF65-F5344CB8AC3E}">
        <p14:creationId xmlns:p14="http://schemas.microsoft.com/office/powerpoint/2010/main" val="27809133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3144E-F3EA-4D5D-BC36-7C858B19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Adjektivum měkký a jeho kolokabilita </a:t>
            </a:r>
            <a:br>
              <a:rPr lang="cs-CZ" dirty="0"/>
            </a:br>
            <a:r>
              <a:rPr lang="cs-CZ" dirty="0"/>
              <a:t> </a:t>
            </a:r>
            <a:r>
              <a:rPr lang="cs-CZ" sz="4000" dirty="0"/>
              <a:t>- odkazování na metajazyk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3CCE71-C4A0-4482-8B57-BBFA8FCA5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200" dirty="0"/>
              <a:t>srovnání se synonymem jemný – metajazyk ještě dále komplikuje sémantický terén</a:t>
            </a:r>
          </a:p>
          <a:p>
            <a:pPr lvl="1" algn="just"/>
            <a:r>
              <a:rPr lang="cs-CZ" sz="2200" dirty="0"/>
              <a:t>do jisté míry zapříčiněno definováním synonymy</a:t>
            </a:r>
          </a:p>
          <a:p>
            <a:pPr lvl="1" algn="just"/>
            <a:r>
              <a:rPr lang="cs-CZ" sz="2200" dirty="0"/>
              <a:t>heslo </a:t>
            </a:r>
            <a:r>
              <a:rPr lang="cs-CZ" sz="2200" u="sng" dirty="0"/>
              <a:t>jemný</a:t>
            </a:r>
            <a:r>
              <a:rPr lang="cs-CZ" sz="2200" dirty="0"/>
              <a:t>: 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cs-CZ" sz="1900" dirty="0"/>
              <a:t>rovný hladký povrch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cs-CZ" sz="1900" dirty="0"/>
              <a:t>mírný a ušlechtilý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cs-CZ" sz="1900" dirty="0"/>
              <a:t>mající malou míru vlastnosti smyslově vnímané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cs-CZ" sz="1900" dirty="0"/>
              <a:t>přesně rozpoznávající podrobnosti</a:t>
            </a:r>
          </a:p>
          <a:p>
            <a:pPr marL="1371600" lvl="2" indent="-457200" algn="just">
              <a:buFont typeface="+mj-lt"/>
              <a:buAutoNum type="arabicPeriod"/>
            </a:pPr>
            <a:r>
              <a:rPr lang="cs-CZ" sz="1900" dirty="0"/>
              <a:t>mající nadprůměrně dobrou jakost</a:t>
            </a:r>
          </a:p>
          <a:p>
            <a:pPr algn="just"/>
            <a:r>
              <a:rPr lang="cs-CZ" sz="2200" dirty="0"/>
              <a:t>základní princip definování: definuje se známým a jednodušším, mezi oběma existuje ekvivalence umožňující zákl. substituci </a:t>
            </a:r>
          </a:p>
          <a:p>
            <a:pPr lvl="2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25480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2DB86-F2B9-4CE8-A3BC-B571A058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Adjektivum měkký a jeho kolokabilita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E02B2D-3B69-4993-96BD-1D6B77F17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 daných kolokací často </a:t>
            </a:r>
            <a:r>
              <a:rPr lang="cs-CZ" dirty="0" err="1"/>
              <a:t>evaluativnost</a:t>
            </a:r>
            <a:endParaRPr lang="cs-CZ" dirty="0"/>
          </a:p>
          <a:p>
            <a:pPr algn="just"/>
            <a:r>
              <a:rPr lang="cs-CZ" i="1" dirty="0"/>
              <a:t>„měkký“ </a:t>
            </a:r>
            <a:r>
              <a:rPr lang="cs-CZ" dirty="0"/>
              <a:t>– samo o sobě inherentně evaluativní: </a:t>
            </a:r>
          </a:p>
          <a:p>
            <a:pPr lvl="1" algn="just"/>
            <a:r>
              <a:rPr lang="cs-CZ" dirty="0"/>
              <a:t>záleží na hodnocení mluvčího</a:t>
            </a:r>
          </a:p>
          <a:p>
            <a:pPr algn="just"/>
            <a:r>
              <a:rPr lang="cs-CZ" dirty="0"/>
              <a:t>výjimkou termíny, jejichž význam je dán uzuálně: </a:t>
            </a:r>
            <a:r>
              <a:rPr lang="cs-CZ" i="1" dirty="0"/>
              <a:t>měkká voda, měkké dřevo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jak sestavit pořadí definic významu?</a:t>
            </a:r>
          </a:p>
          <a:p>
            <a:pPr lvl="1" algn="just"/>
            <a:r>
              <a:rPr lang="cs-CZ" dirty="0"/>
              <a:t>1. význam respektuje frekvenci</a:t>
            </a:r>
          </a:p>
          <a:p>
            <a:pPr lvl="1" algn="just"/>
            <a:r>
              <a:rPr lang="cs-CZ" dirty="0"/>
              <a:t>jak se postupuje u dalších významů, není jasné</a:t>
            </a:r>
          </a:p>
        </p:txBody>
      </p:sp>
    </p:spTree>
    <p:extLst>
      <p:ext uri="{BB962C8B-B14F-4D97-AF65-F5344CB8AC3E}">
        <p14:creationId xmlns:p14="http://schemas.microsoft.com/office/powerpoint/2010/main" val="2311766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88133-D1E1-4194-B6C5-9171D8E6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Denotace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8C8A6-31DB-4CF4-8A3A-2EBBCFAE5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existence opozice </a:t>
            </a:r>
            <a:r>
              <a:rPr lang="cs-CZ" b="1" dirty="0"/>
              <a:t>konkrétum / abstraktum</a:t>
            </a:r>
          </a:p>
          <a:p>
            <a:pPr lvl="1" algn="just"/>
            <a:r>
              <a:rPr lang="cs-CZ" dirty="0"/>
              <a:t>neřešitelná otázka i mimo substantiva</a:t>
            </a:r>
          </a:p>
          <a:p>
            <a:pPr lvl="1" algn="just"/>
            <a:endParaRPr lang="cs-CZ" dirty="0"/>
          </a:p>
          <a:p>
            <a:pPr algn="just"/>
            <a:r>
              <a:rPr lang="cs-CZ" b="1" dirty="0"/>
              <a:t>konkrétum</a:t>
            </a:r>
            <a:r>
              <a:rPr lang="cs-CZ" dirty="0"/>
              <a:t>: široce fyzický, smysly vnímatelný denotát</a:t>
            </a:r>
          </a:p>
          <a:p>
            <a:pPr algn="just"/>
            <a:r>
              <a:rPr lang="cs-CZ" b="1" dirty="0"/>
              <a:t>abstraktum</a:t>
            </a:r>
            <a:r>
              <a:rPr lang="cs-CZ" dirty="0"/>
              <a:t>: široce pojatý nefyzický a smysly nevnímatelný denotát</a:t>
            </a:r>
          </a:p>
          <a:p>
            <a:pPr algn="just"/>
            <a:r>
              <a:rPr lang="cs-CZ" i="1" dirty="0"/>
              <a:t>„měkký“</a:t>
            </a:r>
            <a:r>
              <a:rPr lang="cs-CZ" dirty="0"/>
              <a:t> – přizpůsobuje se povaze substantiva v dané kolokaci</a:t>
            </a:r>
          </a:p>
          <a:p>
            <a:pPr lvl="1" algn="just"/>
            <a:r>
              <a:rPr lang="cs-CZ" dirty="0"/>
              <a:t>u </a:t>
            </a:r>
            <a:r>
              <a:rPr lang="cs-CZ" b="1" dirty="0"/>
              <a:t>konkré</a:t>
            </a:r>
            <a:r>
              <a:rPr lang="cs-CZ" dirty="0"/>
              <a:t>t – zdůraznění, či označení volby z alternativy</a:t>
            </a:r>
          </a:p>
          <a:p>
            <a:pPr lvl="1" algn="just"/>
            <a:r>
              <a:rPr lang="cs-CZ" dirty="0"/>
              <a:t>u </a:t>
            </a:r>
            <a:r>
              <a:rPr lang="cs-CZ" b="1" dirty="0"/>
              <a:t>abstrakt</a:t>
            </a:r>
            <a:r>
              <a:rPr lang="cs-CZ" dirty="0"/>
              <a:t> – přidává význam, bohatší pojmenování</a:t>
            </a:r>
          </a:p>
        </p:txBody>
      </p:sp>
    </p:spTree>
    <p:extLst>
      <p:ext uri="{BB962C8B-B14F-4D97-AF65-F5344CB8AC3E}">
        <p14:creationId xmlns:p14="http://schemas.microsoft.com/office/powerpoint/2010/main" val="226118182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říznutí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1241</TotalTime>
  <Words>724</Words>
  <Application>Microsoft Office PowerPoint</Application>
  <PresentationFormat>Širokoúhlá obrazovka</PresentationFormat>
  <Paragraphs>98</Paragraphs>
  <Slides>15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Oříznutí</vt:lpstr>
      <vt:lpstr>Lexikologie a kolokace: případ adjektiva měkký</vt:lpstr>
      <vt:lpstr>Úvod – cíl studie </vt:lpstr>
      <vt:lpstr>Úvod – teorie významu</vt:lpstr>
      <vt:lpstr>Úvod – uvedení do lexikografického problému </vt:lpstr>
      <vt:lpstr>Adjektivum měkký a jeho kolokabilita  termíny</vt:lpstr>
      <vt:lpstr>Adjektivum měkký a jeho kolokabilita </vt:lpstr>
      <vt:lpstr>Adjektivum měkký a jeho kolokabilita   - odkazování na metajazyk</vt:lpstr>
      <vt:lpstr>Adjektivum měkký a jeho kolokabilita</vt:lpstr>
      <vt:lpstr>Denotace </vt:lpstr>
      <vt:lpstr>A) Konkrétní významy adj. měkký</vt:lpstr>
      <vt:lpstr>B) Abstraktní významy adj. měkký</vt:lpstr>
      <vt:lpstr>C) Adj. měkký ve frazémech</vt:lpstr>
      <vt:lpstr>Závěr</vt:lpstr>
      <vt:lpstr>Sémantický profil adjektiva měkký ve světle korpusových dat</vt:lpstr>
      <vt:lpstr>Poznámky a srovnání s frekvenčním slovníkem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 a kolokace: případ adjektiva měkký</dc:title>
  <dc:creator>Michaela Salačová</dc:creator>
  <cp:lastModifiedBy>Michaela Salačová</cp:lastModifiedBy>
  <cp:revision>46</cp:revision>
  <dcterms:created xsi:type="dcterms:W3CDTF">2019-10-29T06:43:48Z</dcterms:created>
  <dcterms:modified xsi:type="dcterms:W3CDTF">2019-10-31T10:34:14Z</dcterms:modified>
</cp:coreProperties>
</file>