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408" r:id="rId3"/>
    <p:sldId id="261" r:id="rId4"/>
    <p:sldId id="257" r:id="rId5"/>
    <p:sldId id="258" r:id="rId6"/>
    <p:sldId id="260" r:id="rId7"/>
    <p:sldId id="259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EEEF9-2F36-4D22-9489-7DF738A7268D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534E-DAC6-4776-AC2F-68EB80BF6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9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3BD82-6338-4D6C-86D5-54E3FD460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1E2B00-5B4E-436D-AA08-75EB80924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81E151-3C33-4F4E-B3E0-E0F35343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349FB6-E96D-405E-81DC-C29B322A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7A2046-472E-4312-B17B-45A3CC38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9ADA5-9193-41F9-A2EA-51FB192B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F20F8E-6247-48F7-A09B-87114C30F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05CF3D-4013-4597-B11D-5EA9A572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341DBB-7A6E-4B2E-BB62-FA50D54E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57A2CE-367A-4D76-83EC-1F07E3D6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6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B1D469-3DBA-4D3F-91CA-35487AC5D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E31D68-059E-4D03-B4DB-34CC5023A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A11482-5120-40E9-A17F-D628BEAE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B91A82-AC99-44E0-821B-74C76AE1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D090B1-3E83-4D90-8F49-F54EA9F7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29D38-5452-4F90-AEB9-620EF377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91131-F59C-434B-A22D-7FCE175F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FE1031-C953-4A9E-AFFD-EB8C3573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3DC62B-CC0C-4F36-9663-60493966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F8CFF0-A637-4000-BF6F-0B2374F6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F7883-A33A-4372-B8FD-29243AA8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CD69A8-8C37-4D8F-BAB7-5258C9772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A546AF-11FD-41A0-A162-9ED03A7D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B9DAE2-F534-4AEF-9615-95A1DE05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A6B009-11E3-4507-9F43-0AA47D40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4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43DCA-8C54-4BDF-897F-90BB8511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03351F-A07F-41B2-AC0E-53C54F7C8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23F0C4C-70C5-4CBF-AA3E-33CE801A1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95B728-99FB-4E96-873B-0B29E41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FCE239-3947-4F10-876F-40D0FE0D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E6ACF8-9FDE-4CEC-94C4-8E3B108B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1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72CDB-50AB-4993-BB0A-678D4D55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239084-C18E-4092-A262-7D3AC193C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9EDF71E-FC96-4FB2-B5C1-EFB0D102F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6E7A9B6-F40E-4A82-8789-CA608C39D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73C2593-EBC6-4919-A877-7DE2F6AC5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28AD345-0F11-48DF-9C13-81D9AFC0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6235B8-6CA2-4D6E-89DC-3D789841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D4C981-D077-46E5-90C7-A4A6E8CE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F35F57-C30F-4EF7-9924-7EFEEB75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331A95-6B5A-48F7-A86A-0FCC2056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E40801-CE02-4843-BE2C-D1E959F7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3C57D3-F625-4ADE-B1D2-80F7B947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E234D5-0844-414F-B7FE-9EC6060F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F1E9CB-792A-4231-B8A9-037F5D7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E95B22-6942-4A9F-8B97-9D4A41B1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61AD9-DD5A-40D7-BA6C-C891648D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ED5E48-50EC-4D32-8FB1-73A4BBF5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A5BB736-F32D-40C4-9B4A-BB49930E0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48E853-623B-430A-B1E3-F5044172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961260-4EC2-466D-B785-D2ED6ACC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DC17CA-6CDC-4B1B-9D6C-0B1EF6B9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0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38369-0009-41B9-9795-7E6C635A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7D2DFA-B0B5-4CDA-8865-555F7ECC9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6D7FAAB-4EC5-4574-BB04-90D60FACF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2A7A3F-E842-46BD-86ED-E51F686D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E082C7-E212-45F3-9C25-9CC0A466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C1A21A-FC24-40B4-821E-818CCB88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2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B6A491F-5020-4C96-9768-1BEC1C3F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B53998-7FA3-4729-8FB8-2B975A3B7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0DDD59-5230-487C-8B64-037E2CC70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9F327-D9A6-40CB-AD46-8B20DA423C03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631CE-FD68-44A7-9F1C-D0E9A6112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D5DBA3-4B2A-4B0F-BB7D-60D24614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2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Sociologie_vzd&#283;l&#225;n&#237;" TargetMode="External"/><Relationship Id="rId2" Type="http://schemas.openxmlformats.org/officeDocument/2006/relationships/hyperlink" Target="https://dl1.cuni.cz/course/view.php?id=826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ivysilani/10117034229-168-hodin/21945280110092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D6B0A19-1C1B-4A14-94E3-4100E3CB0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043510-4713-4514-BDAE-16D75E60A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3362" y="406400"/>
            <a:ext cx="9144000" cy="2387600"/>
          </a:xfrm>
        </p:spPr>
        <p:txBody>
          <a:bodyPr>
            <a:normAutofit/>
          </a:bodyPr>
          <a:lstStyle/>
          <a:p>
            <a:r>
              <a:rPr lang="cs-CZ" sz="6600" b="1" dirty="0"/>
              <a:t>Současné problémy sociologie vzdělávání</a:t>
            </a:r>
            <a:endParaRPr lang="en-GB" sz="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86BE95-351B-4474-B803-B831EDE4B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02063"/>
            <a:ext cx="9144000" cy="1655762"/>
          </a:xfrm>
        </p:spPr>
        <p:txBody>
          <a:bodyPr>
            <a:normAutofit/>
          </a:bodyPr>
          <a:lstStyle/>
          <a:p>
            <a:r>
              <a:rPr lang="cs-CZ" sz="2800" b="1" dirty="0"/>
              <a:t>Čt 12:30 – 13:50</a:t>
            </a:r>
          </a:p>
          <a:p>
            <a:r>
              <a:rPr lang="cs-CZ" sz="2800" b="1" dirty="0"/>
              <a:t>J3019</a:t>
            </a:r>
          </a:p>
          <a:p>
            <a:r>
              <a:rPr lang="cs-CZ" sz="2800" b="1" dirty="0"/>
              <a:t>jitka.wirthova@fsv.cuni.cz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0679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6AEDB-40B8-48BE-A7FD-519B347C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Podmínky kurzu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19346D-C37A-4182-86E3-02E1B8D9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012"/>
            <a:ext cx="10515600" cy="550068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Docházka (povoleny jsou dvě absence)</a:t>
            </a:r>
          </a:p>
          <a:p>
            <a:r>
              <a:rPr lang="cs-CZ" dirty="0"/>
              <a:t>3 přípravy k povinné nebo doporučené literatuře obsahující hlavní myšlenku textu, hlavní body řešené problematiky a otázky k diskuzi v rozsahu cca 1 strany</a:t>
            </a:r>
            <a:r>
              <a:rPr lang="cs-CZ"/>
              <a:t>. </a:t>
            </a:r>
          </a:p>
          <a:p>
            <a:r>
              <a:rPr lang="cs-CZ"/>
              <a:t>Aktivní </a:t>
            </a:r>
            <a:r>
              <a:rPr lang="cs-CZ" dirty="0"/>
              <a:t>participace v diskusích </a:t>
            </a:r>
          </a:p>
          <a:p>
            <a:r>
              <a:rPr lang="cs-CZ" dirty="0"/>
              <a:t>Závěrečná seminární práce</a:t>
            </a:r>
          </a:p>
          <a:p>
            <a:pPr lvl="1"/>
            <a:r>
              <a:rPr lang="cs-CZ" dirty="0"/>
              <a:t>Práce by měla vycházet z jednoho z probíraných témat v rámci kurzu a z povinné či doporučené literatury. Téma práce může být libovolné, avšak musí být konzultováno s vyučující.</a:t>
            </a:r>
          </a:p>
          <a:p>
            <a:pPr lvl="1"/>
            <a:r>
              <a:rPr lang="cs-CZ" dirty="0"/>
              <a:t>Rozsah 2000 slov (Word, </a:t>
            </a:r>
            <a:r>
              <a:rPr lang="cs-CZ" dirty="0" err="1"/>
              <a:t>Times</a:t>
            </a:r>
            <a:r>
              <a:rPr lang="cs-CZ" dirty="0"/>
              <a:t> New Roman 12, řádkování 1.5), dále práce musí obsahovat název kurzu, jméno studenta, ročník a studijní obor, a název práce.</a:t>
            </a:r>
          </a:p>
          <a:p>
            <a:pPr lvl="1"/>
            <a:r>
              <a:rPr lang="cs-CZ" dirty="0"/>
              <a:t>Všechny prameny (knihy, články, rozhovory, filmy, webové stránky atd.) musejí být řádně citovány. Každá užitá citace, ať už je v jakémkoli rozsahu, musí být řádně označena.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2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7C07E-BDD0-41E9-9516-84DE2189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odkazy: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8B8C25-4899-488E-AB3B-3E934BADD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Moodle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https://dl1.cuni.cz/course/view.php?id=8269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Digitalizovaná encyklopedie: </a:t>
            </a:r>
            <a:r>
              <a:rPr lang="cs-CZ" u="sng" dirty="0">
                <a:hlinkClick r:id="rId3"/>
              </a:rPr>
              <a:t>https://encyklopedie.soc.cas.cz/w/</a:t>
            </a:r>
            <a:r>
              <a:rPr lang="cs-CZ" u="sng" dirty="0" err="1">
                <a:hlinkClick r:id="rId3"/>
              </a:rPr>
              <a:t>Sociologie_vzdělání</a:t>
            </a:r>
            <a:endParaRPr lang="cs-CZ" u="sng" dirty="0"/>
          </a:p>
          <a:p>
            <a:endParaRPr lang="cs-CZ" u="sng" dirty="0"/>
          </a:p>
          <a:p>
            <a:r>
              <a:rPr lang="cs-CZ" u="sng" dirty="0"/>
              <a:t>Digitální generace: </a:t>
            </a:r>
            <a:r>
              <a:rPr lang="pl-PL" dirty="0"/>
              <a:t>(čas reportáže od 7:02) </a:t>
            </a:r>
            <a:r>
              <a:rPr lang="pl-PL" u="sng" dirty="0">
                <a:hlinkClick r:id="rId4"/>
              </a:rPr>
              <a:t>https://www.ceskatelevize.cz/ivysilani/10117034229-168-hodin/219452801100922</a:t>
            </a:r>
            <a:r>
              <a:rPr lang="pl-PL" u="sng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63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EDFC4-43DF-437D-BC47-98AE0640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…hmm.. jedna z mnoha institucí a co dokáže!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BFAE1-841E-41BA-8249-00106576E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podle Vás role vzdělávání?</a:t>
            </a:r>
          </a:p>
          <a:p>
            <a:pPr lvl="1"/>
            <a:r>
              <a:rPr lang="cs-CZ"/>
              <a:t>užitek?</a:t>
            </a:r>
            <a:endParaRPr lang="cs-CZ" dirty="0"/>
          </a:p>
          <a:p>
            <a:pPr lvl="1"/>
            <a:r>
              <a:rPr lang="cs-CZ" dirty="0"/>
              <a:t>nebezpečí?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… a proč by toto vše mělo řešit vzdělávání?</a:t>
            </a:r>
          </a:p>
          <a:p>
            <a:pPr marL="457200" lvl="1" indent="0">
              <a:buNone/>
            </a:pPr>
            <a:r>
              <a:rPr lang="cs-CZ" dirty="0"/>
              <a:t>… a proč by toto vše měla řešit škola?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2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6BAA7-8B3D-442A-8B20-84B01568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216495"/>
            <a:ext cx="9581321" cy="53911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Vzdělávací instituce nebo organizace?</a:t>
            </a:r>
            <a:endParaRPr lang="en-GB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68678E0-161D-4C3B-93AB-74D5CF8A9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7"/>
          <a:stretch/>
        </p:blipFill>
        <p:spPr>
          <a:xfrm>
            <a:off x="6310004" y="893747"/>
            <a:ext cx="5219388" cy="34781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2137D37-B8C3-413A-A406-C3037FD42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3670798"/>
            <a:ext cx="3886200" cy="292494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B6844F-E15C-4FE7-8F41-9DC31E62E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893747"/>
            <a:ext cx="4795837" cy="297304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CE7462C-1BA8-4111-9707-268418282D97}"/>
              </a:ext>
            </a:extLst>
          </p:cNvPr>
          <p:cNvSpPr txBox="1"/>
          <p:nvPr/>
        </p:nvSpPr>
        <p:spPr>
          <a:xfrm>
            <a:off x="4297484" y="4777318"/>
            <a:ext cx="5363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formální, neformální, informální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škola, rodina, zájmové skupiny, vrstevnické skupiny…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530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ABDCBCB-4731-4011-BF54-14AF6BBEA042}"/>
              </a:ext>
            </a:extLst>
          </p:cNvPr>
          <p:cNvSpPr/>
          <p:nvPr/>
        </p:nvSpPr>
        <p:spPr>
          <a:xfrm>
            <a:off x="6096000" y="1782417"/>
            <a:ext cx="4781759" cy="308962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vzdělávání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58C8BC-21BE-4906-AD4C-F1A51AEE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Vzdělávání a společnost – dvě pojetí</a:t>
            </a:r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0F4C4D2-FD9B-40DB-81E0-5BC637E6EC65}"/>
              </a:ext>
            </a:extLst>
          </p:cNvPr>
          <p:cNvSpPr/>
          <p:nvPr/>
        </p:nvSpPr>
        <p:spPr>
          <a:xfrm>
            <a:off x="1033254" y="1782417"/>
            <a:ext cx="4781759" cy="308962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společnost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79C3248-30C6-49CA-81A8-2C43CBB8D0F9}"/>
              </a:ext>
            </a:extLst>
          </p:cNvPr>
          <p:cNvSpPr/>
          <p:nvPr/>
        </p:nvSpPr>
        <p:spPr>
          <a:xfrm>
            <a:off x="2119311" y="3028536"/>
            <a:ext cx="2299252" cy="142129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vzdělávání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07E9CF9-CF70-4485-A6E8-26CC02C5A25D}"/>
              </a:ext>
            </a:extLst>
          </p:cNvPr>
          <p:cNvSpPr/>
          <p:nvPr/>
        </p:nvSpPr>
        <p:spPr>
          <a:xfrm>
            <a:off x="7307129" y="3028536"/>
            <a:ext cx="2379798" cy="142129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společnost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A94EAAE-3E1E-4F5B-A63D-E540A970E040}"/>
              </a:ext>
            </a:extLst>
          </p:cNvPr>
          <p:cNvSpPr txBox="1"/>
          <p:nvPr/>
        </p:nvSpPr>
        <p:spPr>
          <a:xfrm>
            <a:off x="1033254" y="5452826"/>
            <a:ext cx="478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spíše sociologie</a:t>
            </a:r>
            <a:endParaRPr lang="en-GB" sz="28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776C927-DF44-497F-A472-B921D68FEFA6}"/>
              </a:ext>
            </a:extLst>
          </p:cNvPr>
          <p:cNvSpPr txBox="1"/>
          <p:nvPr/>
        </p:nvSpPr>
        <p:spPr>
          <a:xfrm>
            <a:off x="6093619" y="5452826"/>
            <a:ext cx="478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/>
              <a:t>spíše pedagogika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980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4">
            <a:extLst>
              <a:ext uri="{FF2B5EF4-FFF2-40B4-BE49-F238E27FC236}">
                <a16:creationId xmlns:a16="http://schemas.microsoft.com/office/drawing/2014/main" id="{98C43857-6351-4348-A557-8C8BA953F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" t="26391" r="35263" b="20369"/>
          <a:stretch/>
        </p:blipFill>
        <p:spPr>
          <a:xfrm>
            <a:off x="7056896" y="258331"/>
            <a:ext cx="4865276" cy="242093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824A3C-E52B-40ED-AEE3-940B4A52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23" y="252412"/>
            <a:ext cx="6356216" cy="877888"/>
          </a:xfrm>
        </p:spPr>
        <p:txBody>
          <a:bodyPr>
            <a:normAutofit/>
          </a:bodyPr>
          <a:lstStyle/>
          <a:p>
            <a:r>
              <a:rPr lang="cs-CZ" dirty="0"/>
              <a:t>Arény vzdělávací legitimity</a:t>
            </a:r>
            <a:endParaRPr lang="en-GB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CAA22E2D-C47F-49F7-89D5-D3FA85B71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7" t="9254" r="1210" b="4486"/>
          <a:stretch/>
        </p:blipFill>
        <p:spPr>
          <a:xfrm>
            <a:off x="269828" y="3670207"/>
            <a:ext cx="5677156" cy="30610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9924686-8C3D-4497-B10B-12FFFD5EC1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/>
          <a:stretch/>
        </p:blipFill>
        <p:spPr>
          <a:xfrm>
            <a:off x="5961822" y="2400253"/>
            <a:ext cx="4216447" cy="253990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A601382-B49F-4F13-BA0E-E595BB4C6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20" y="4481327"/>
            <a:ext cx="4011052" cy="22328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B2CDDC1-542F-4E68-A2A7-79C21D2050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29" t="15292" r="12798" b="16987"/>
          <a:stretch/>
        </p:blipFill>
        <p:spPr>
          <a:xfrm>
            <a:off x="175431" y="1025869"/>
            <a:ext cx="5786391" cy="30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0244E-19AD-436C-B522-DCD496DF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644" y="447280"/>
            <a:ext cx="2415832" cy="2324496"/>
          </a:xfrm>
        </p:spPr>
        <p:txBody>
          <a:bodyPr>
            <a:normAutofit fontScale="90000"/>
          </a:bodyPr>
          <a:lstStyle/>
          <a:p>
            <a:r>
              <a:rPr lang="cs-CZ" dirty="0"/>
              <a:t>Vzdělávací systémy a  soustavy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BC8FEF-1B11-4434-9322-5D359D9D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3649137"/>
            <a:ext cx="8375994" cy="3103414"/>
          </a:xfrm>
          <a:prstGeom prst="rect">
            <a:avLst/>
          </a:prstGeom>
        </p:spPr>
      </p:pic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7E4EDB10-55D2-4B25-9876-B0FB3C40A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05449"/>
            <a:ext cx="8375994" cy="3323551"/>
          </a:xfrm>
        </p:spPr>
      </p:pic>
    </p:spTree>
    <p:extLst>
      <p:ext uri="{BB962C8B-B14F-4D97-AF65-F5344CB8AC3E}">
        <p14:creationId xmlns:p14="http://schemas.microsoft.com/office/powerpoint/2010/main" val="161191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09BC-DC4B-4AC7-B188-29555C3B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32" y="620546"/>
            <a:ext cx="4024312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Konkrétní procesy vyučování a učení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95B254-A8CF-4207-9862-0A880980A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43" y="224299"/>
            <a:ext cx="6334125" cy="4236113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6C4E2F4-A920-4F69-BD6E-3AF478B2A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14531" r="34" b="-14531"/>
          <a:stretch/>
        </p:blipFill>
        <p:spPr>
          <a:xfrm>
            <a:off x="121446" y="2578565"/>
            <a:ext cx="6436517" cy="4827388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48B704-6A4F-414E-A0FA-45569B5E4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62" y="3714288"/>
            <a:ext cx="3898033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58CBB-995D-4562-94B7-C4F10B77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153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J</a:t>
            </a:r>
            <a:r>
              <a:rPr lang="en-GB" sz="4000" b="1" dirty="0" err="1"/>
              <a:t>ak</a:t>
            </a:r>
            <a:r>
              <a:rPr lang="en-GB" sz="4000" b="1" dirty="0"/>
              <a:t> se </a:t>
            </a:r>
            <a:r>
              <a:rPr lang="en-GB" sz="4000" b="1" dirty="0" err="1"/>
              <a:t>ve</a:t>
            </a:r>
            <a:r>
              <a:rPr lang="en-GB" sz="4000" b="1" dirty="0"/>
              <a:t> </a:t>
            </a:r>
            <a:r>
              <a:rPr lang="en-GB" sz="4000" b="1" dirty="0" err="1"/>
              <a:t>společnosti</a:t>
            </a:r>
            <a:r>
              <a:rPr lang="en-GB" sz="4000" b="1" dirty="0"/>
              <a:t> </a:t>
            </a:r>
            <a:r>
              <a:rPr lang="en-GB" sz="4000" b="1" dirty="0" err="1"/>
              <a:t>utváří</a:t>
            </a:r>
            <a:r>
              <a:rPr lang="en-GB" sz="4000" b="1" dirty="0"/>
              <a:t> </a:t>
            </a:r>
            <a:r>
              <a:rPr lang="en-GB" sz="4000" b="1" dirty="0" err="1"/>
              <a:t>něco</a:t>
            </a:r>
            <a:r>
              <a:rPr lang="en-GB" sz="4000" b="1" dirty="0"/>
              <a:t> </a:t>
            </a:r>
            <a:r>
              <a:rPr lang="en-GB" sz="4000" b="1" dirty="0" err="1"/>
              <a:t>takového</a:t>
            </a:r>
            <a:r>
              <a:rPr lang="en-GB" sz="4000" b="1" dirty="0"/>
              <a:t>, </a:t>
            </a:r>
            <a:r>
              <a:rPr lang="en-GB" sz="4000" b="1" dirty="0" err="1"/>
              <a:t>jako</a:t>
            </a:r>
            <a:r>
              <a:rPr lang="en-GB" sz="4000" b="1" dirty="0"/>
              <a:t> je </a:t>
            </a:r>
            <a:r>
              <a:rPr lang="en-GB" sz="4000" b="1" dirty="0" err="1"/>
              <a:t>vzdělávání</a:t>
            </a:r>
            <a:r>
              <a:rPr lang="en-GB" sz="4000" b="1" dirty="0"/>
              <a:t>?</a:t>
            </a:r>
            <a:br>
              <a:rPr lang="cs-CZ" sz="4000" b="1" dirty="0"/>
            </a:br>
            <a:r>
              <a:rPr lang="cs-CZ" sz="3100" b="1" dirty="0"/>
              <a:t>Komplexní otázka po osobách, subjektivitách, </a:t>
            </a:r>
            <a:r>
              <a:rPr lang="cs-CZ" sz="3100" b="1" dirty="0" err="1"/>
              <a:t>materialitě</a:t>
            </a:r>
            <a:r>
              <a:rPr lang="cs-CZ" sz="3100" b="1" dirty="0"/>
              <a:t>, významech, praktikách, procesech, strukturách, organizacích, skupinách</a:t>
            </a:r>
            <a:endParaRPr lang="en-GB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D788DD-04A9-42C3-92DA-AA9AE4B2A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428"/>
            <a:ext cx="3680791" cy="370860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cs-CZ" dirty="0"/>
              <a:t>Přístupy:</a:t>
            </a:r>
          </a:p>
          <a:p>
            <a:pPr lvl="1"/>
            <a:r>
              <a:rPr lang="cs-CZ" sz="2800" b="1" dirty="0"/>
              <a:t>pozitivistické</a:t>
            </a:r>
          </a:p>
          <a:p>
            <a:pPr lvl="1"/>
            <a:r>
              <a:rPr lang="cs-CZ" sz="2800" dirty="0"/>
              <a:t>funkcionální</a:t>
            </a:r>
          </a:p>
          <a:p>
            <a:pPr lvl="1"/>
            <a:r>
              <a:rPr lang="cs-CZ" sz="2800" dirty="0" err="1"/>
              <a:t>konfliktualistické</a:t>
            </a:r>
            <a:endParaRPr lang="cs-CZ" sz="2800" dirty="0"/>
          </a:p>
          <a:p>
            <a:pPr lvl="1"/>
            <a:r>
              <a:rPr lang="cs-CZ" sz="2800" dirty="0"/>
              <a:t>kritické</a:t>
            </a:r>
          </a:p>
          <a:p>
            <a:pPr lvl="1"/>
            <a:r>
              <a:rPr lang="cs-CZ" sz="2800" b="1" dirty="0" err="1"/>
              <a:t>interpretativní</a:t>
            </a:r>
            <a:endParaRPr lang="cs-CZ" sz="2800" b="1" dirty="0"/>
          </a:p>
          <a:p>
            <a:pPr lvl="1"/>
            <a:r>
              <a:rPr lang="cs-CZ" sz="2800" dirty="0"/>
              <a:t>postmoderní</a:t>
            </a:r>
          </a:p>
          <a:p>
            <a:pPr lvl="1"/>
            <a:r>
              <a:rPr lang="cs-CZ" sz="2800" b="1" dirty="0"/>
              <a:t>3. vlna?</a:t>
            </a:r>
            <a:endParaRPr lang="en-GB" sz="28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02D2F0-B988-429C-9590-5FA24451C71D}"/>
              </a:ext>
            </a:extLst>
          </p:cNvPr>
          <p:cNvSpPr txBox="1"/>
          <p:nvPr/>
        </p:nvSpPr>
        <p:spPr>
          <a:xfrm>
            <a:off x="5446644" y="3269973"/>
            <a:ext cx="5671930" cy="209288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Isaac </a:t>
            </a:r>
            <a:r>
              <a:rPr lang="cs-CZ" sz="2800" dirty="0" err="1"/>
              <a:t>Reed</a:t>
            </a:r>
            <a:r>
              <a:rPr lang="cs-CZ" sz="2800" dirty="0"/>
              <a:t> (2011): Sociální vědění: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Realita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Utopie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Význam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23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B488C-CF2C-4A75-9D2B-23F5DA8F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Vztah mezi významem vzdělávání a vzdělávací realitou</a:t>
            </a:r>
            <a:endParaRPr lang="en-GB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7CCD8C62-6801-4D44-9C6B-0BA637CDEE59}"/>
              </a:ext>
            </a:extLst>
          </p:cNvPr>
          <p:cNvSpPr/>
          <p:nvPr/>
        </p:nvSpPr>
        <p:spPr>
          <a:xfrm>
            <a:off x="4238625" y="4167187"/>
            <a:ext cx="3714750" cy="2000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Jednáme na základě významů, významy vytváříme na základě zkušenosti</a:t>
            </a:r>
            <a:endParaRPr lang="en-GB" sz="2800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B1BCA78-5E72-4F7B-9C9F-58058E15FF03}"/>
              </a:ext>
            </a:extLst>
          </p:cNvPr>
          <p:cNvSpPr/>
          <p:nvPr/>
        </p:nvSpPr>
        <p:spPr>
          <a:xfrm>
            <a:off x="7700965" y="1381125"/>
            <a:ext cx="2986085" cy="27051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praxe, realita</a:t>
            </a:r>
            <a:endParaRPr lang="en-GB" sz="40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C608D0E-4B10-4899-B438-00843EE6C38A}"/>
              </a:ext>
            </a:extLst>
          </p:cNvPr>
          <p:cNvSpPr/>
          <p:nvPr/>
        </p:nvSpPr>
        <p:spPr>
          <a:xfrm>
            <a:off x="1042988" y="1690688"/>
            <a:ext cx="3714751" cy="20002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teorie, ideje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01698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18281</TotalTime>
  <Words>226</Words>
  <Application>Microsoft Office PowerPoint</Application>
  <PresentationFormat>Širokoúhlá obrazovka</PresentationFormat>
  <Paragraphs>55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Současné problémy sociologie vzdělávání</vt:lpstr>
      <vt:lpstr>…hmm.. jedna z mnoha institucí a co dokáže!</vt:lpstr>
      <vt:lpstr>Vzdělávací instituce nebo organizace?</vt:lpstr>
      <vt:lpstr>Vzdělávání a společnost – dvě pojetí</vt:lpstr>
      <vt:lpstr>Arény vzdělávací legitimity</vt:lpstr>
      <vt:lpstr>Vzdělávací systémy a  soustavy</vt:lpstr>
      <vt:lpstr>Konkrétní procesy vyučování a učení</vt:lpstr>
      <vt:lpstr>Jak se ve společnosti utváří něco takového, jako je vzdělávání? Komplexní otázka po osobách, subjektivitách, materialitě, významech, praktikách, procesech, strukturách, organizacích, skupinách</vt:lpstr>
      <vt:lpstr>Vztah mezi významem vzdělávání a vzdělávací realitou</vt:lpstr>
      <vt:lpstr>Podmínky kurzu</vt:lpstr>
      <vt:lpstr>odkazy: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Současné problémy sociologie vzdělávání</dc:title>
  <dc:creator>Wirth</dc:creator>
  <cp:lastModifiedBy>Autor</cp:lastModifiedBy>
  <cp:revision>287</cp:revision>
  <dcterms:created xsi:type="dcterms:W3CDTF">2018-09-15T08:21:15Z</dcterms:created>
  <dcterms:modified xsi:type="dcterms:W3CDTF">2019-10-09T07:53:38Z</dcterms:modified>
</cp:coreProperties>
</file>