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0"/>
  </p:handout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68" r:id="rId14"/>
    <p:sldId id="269" r:id="rId15"/>
    <p:sldId id="270" r:id="rId16"/>
    <p:sldId id="271" r:id="rId17"/>
    <p:sldId id="276" r:id="rId18"/>
    <p:sldId id="275" r:id="rId1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68045-F1FE-41FA-BFD2-090F1D7A3118}" type="datetimeFigureOut">
              <a:rPr lang="cs-CZ" smtClean="0"/>
              <a:t>30.11.2017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58000-C4D9-4428-A29C-2C63FFAED0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271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CD5A7-0691-4212-B724-66725166DF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1486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nline obrázek 2"/>
          <p:cNvSpPr>
            <a:spLocks noGrp="1"/>
          </p:cNvSpPr>
          <p:nvPr>
            <p:ph type="clipArt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40275-8C59-4EA7-A82F-19CDD6C1E7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0061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  <p:sldLayoutId id="214748366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Vylučovací soustava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086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Nefron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/>
            <a:r>
              <a:rPr lang="cs-CZ" altLang="cs-CZ" sz="2000" dirty="0" smtClean="0"/>
              <a:t>a) </a:t>
            </a:r>
            <a:r>
              <a:rPr lang="cs-CZ" altLang="cs-CZ" sz="2000" b="1" dirty="0" smtClean="0"/>
              <a:t>cévní část</a:t>
            </a:r>
            <a:r>
              <a:rPr lang="cs-CZ" altLang="cs-CZ" sz="2000" dirty="0" smtClean="0"/>
              <a:t>: glomerulus</a:t>
            </a:r>
          </a:p>
          <a:p>
            <a:pPr marL="609600" indent="-609600">
              <a:buNone/>
            </a:pPr>
            <a:endParaRPr lang="cs-CZ" altLang="cs-CZ" sz="2000" dirty="0" smtClean="0"/>
          </a:p>
          <a:p>
            <a:pPr marL="609600" indent="-609600"/>
            <a:r>
              <a:rPr lang="cs-CZ" altLang="cs-CZ" sz="2000" dirty="0" smtClean="0"/>
              <a:t>b) </a:t>
            </a:r>
            <a:r>
              <a:rPr lang="cs-CZ" altLang="cs-CZ" sz="2000" b="1" dirty="0" smtClean="0"/>
              <a:t>tubulární část</a:t>
            </a:r>
            <a:r>
              <a:rPr lang="cs-CZ" altLang="cs-CZ" sz="2000" dirty="0" smtClean="0"/>
              <a:t>: kanálky</a:t>
            </a:r>
          </a:p>
          <a:p>
            <a:pPr marL="609600" indent="-609600">
              <a:buNone/>
            </a:pPr>
            <a:endParaRPr lang="cs-CZ" altLang="cs-CZ" sz="2000" dirty="0" smtClean="0"/>
          </a:p>
          <a:p>
            <a:pPr marL="609600" indent="-609600"/>
            <a:r>
              <a:rPr lang="cs-CZ" altLang="cs-CZ" sz="2000" dirty="0" smtClean="0"/>
              <a:t>stěny tubulů – jednovrstevný epitel – liší se strukturou a funkcí podle části nefronu</a:t>
            </a:r>
          </a:p>
        </p:txBody>
      </p:sp>
    </p:spTree>
    <p:extLst>
      <p:ext uri="{BB962C8B-B14F-4D97-AF65-F5344CB8AC3E}">
        <p14:creationId xmlns:p14="http://schemas.microsoft.com/office/powerpoint/2010/main" val="24329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Glomerulus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= klubíčko 20 až 40 kapilár</a:t>
            </a:r>
          </a:p>
          <a:p>
            <a:r>
              <a:rPr lang="cs-CZ" sz="2000" dirty="0" smtClean="0"/>
              <a:t>Glomerulární filtrace</a:t>
            </a:r>
          </a:p>
          <a:p>
            <a:r>
              <a:rPr lang="cs-CZ" sz="2000" dirty="0" smtClean="0"/>
              <a:t>Permeabilita stěny</a:t>
            </a:r>
          </a:p>
          <a:p>
            <a:r>
              <a:rPr lang="cs-CZ" sz="2000" dirty="0" smtClean="0"/>
              <a:t>Filtrační membrána = </a:t>
            </a:r>
            <a:r>
              <a:rPr lang="cs-CZ" sz="2000" u="sng" dirty="0" smtClean="0">
                <a:solidFill>
                  <a:srgbClr val="FF0000"/>
                </a:solidFill>
              </a:rPr>
              <a:t>kapilární endotel </a:t>
            </a:r>
            <a:r>
              <a:rPr lang="cs-CZ" sz="2000" dirty="0" smtClean="0"/>
              <a:t>– zadrží krevní buňky, propustný pro všechny rozpuštěné složky plazmy</a:t>
            </a:r>
          </a:p>
          <a:p>
            <a:r>
              <a:rPr lang="cs-CZ" sz="2000" dirty="0" smtClean="0"/>
              <a:t>Vzniká </a:t>
            </a:r>
            <a:r>
              <a:rPr lang="cs-CZ" sz="2000" dirty="0" smtClean="0">
                <a:solidFill>
                  <a:srgbClr val="FF0000"/>
                </a:solidFill>
              </a:rPr>
              <a:t>primární moč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3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Tubuly a tubulární procesy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000" dirty="0" smtClean="0"/>
                  <a:t>1) </a:t>
                </a:r>
                <a:r>
                  <a:rPr lang="cs-CZ" sz="2000" b="1" dirty="0" smtClean="0"/>
                  <a:t>Proximální tubul </a:t>
                </a:r>
                <a:r>
                  <a:rPr lang="cs-CZ" sz="2000" dirty="0" smtClean="0"/>
                  <a:t>– redukce objemu filtrátu (resorpce 75-80%), zpětné vstřebávání iontů sodíku, chlóru, draslíku, vápníku, hořčíku, fosfátů, glukózy</a:t>
                </a:r>
              </a:p>
              <a:p>
                <a:r>
                  <a:rPr lang="cs-CZ" sz="2000" dirty="0" smtClean="0"/>
                  <a:t>2) </a:t>
                </a:r>
                <a:r>
                  <a:rPr lang="cs-CZ" sz="2000" b="1" dirty="0" err="1" smtClean="0"/>
                  <a:t>Henleova</a:t>
                </a:r>
                <a:r>
                  <a:rPr lang="cs-CZ" sz="2000" b="1" dirty="0" smtClean="0"/>
                  <a:t> klička </a:t>
                </a:r>
                <a:r>
                  <a:rPr lang="cs-CZ" sz="2000" dirty="0" smtClean="0"/>
                  <a:t>– tenká část je propustná pro vodu, tlustá část – transport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000" dirty="0" smtClean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000" dirty="0" smtClean="0"/>
                  <a:t> z tubulární tekutiny</a:t>
                </a:r>
              </a:p>
              <a:p>
                <a:r>
                  <a:rPr lang="cs-CZ" sz="2000" dirty="0" smtClean="0"/>
                  <a:t>3) </a:t>
                </a:r>
                <a:r>
                  <a:rPr lang="cs-CZ" sz="2000" b="1" dirty="0"/>
                  <a:t>D</a:t>
                </a:r>
                <a:r>
                  <a:rPr lang="cs-CZ" sz="2000" b="1" dirty="0" smtClean="0"/>
                  <a:t>istální tubul </a:t>
                </a:r>
                <a:r>
                  <a:rPr lang="cs-CZ" sz="2000" dirty="0" smtClean="0"/>
                  <a:t>– </a:t>
                </a:r>
                <a:r>
                  <a:rPr lang="cs-CZ" sz="2000" u="sng" dirty="0" smtClean="0"/>
                  <a:t>zůstává jen 5% původního objemu </a:t>
                </a:r>
                <a:r>
                  <a:rPr lang="cs-CZ" sz="2000" dirty="0" smtClean="0"/>
                  <a:t>glomerulárního filtrátu, </a:t>
                </a:r>
                <a:r>
                  <a:rPr lang="cs-CZ" sz="2000" dirty="0" err="1" smtClean="0"/>
                  <a:t>reabsorbce</a:t>
                </a:r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000" dirty="0"/>
                  <a:t>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𝐶𝑙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cs-CZ" sz="2000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000" dirty="0" smtClean="0"/>
                  <a:t>, fosfátů, močoviny</a:t>
                </a:r>
              </a:p>
              <a:p>
                <a:r>
                  <a:rPr lang="cs-CZ" sz="2000" dirty="0" smtClean="0"/>
                  <a:t>4) </a:t>
                </a:r>
                <a:r>
                  <a:rPr lang="cs-CZ" sz="2000" b="1" dirty="0" smtClean="0"/>
                  <a:t>Sběrací kanálek </a:t>
                </a:r>
                <a:r>
                  <a:rPr lang="cs-CZ" sz="2000" dirty="0" smtClean="0"/>
                  <a:t>– stále ještě 10l tekutiny – permeabilitu stěny pro vodu ovlivňuje ADH – bez ADH je stěna nepropustná, úprava pH moči</a:t>
                </a: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84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639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Definitivní moč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smtClean="0"/>
              <a:t>Diuréza = celkové množství moči za 24h (1,0 – 1,5l)</a:t>
            </a:r>
          </a:p>
          <a:p>
            <a:pPr eaLnBrk="1" hangingPunct="1"/>
            <a:r>
              <a:rPr lang="cs-CZ" altLang="cs-CZ" sz="2000" b="1" u="sng" dirty="0">
                <a:solidFill>
                  <a:srgbClr val="CC0000"/>
                </a:solidFill>
              </a:rPr>
              <a:t>S</a:t>
            </a:r>
            <a:r>
              <a:rPr lang="cs-CZ" altLang="cs-CZ" sz="2000" b="1" u="sng" dirty="0" smtClean="0">
                <a:solidFill>
                  <a:srgbClr val="CC0000"/>
                </a:solidFill>
              </a:rPr>
              <a:t>ložení moči</a:t>
            </a:r>
            <a:r>
              <a:rPr lang="cs-CZ" altLang="cs-CZ" sz="2000" b="1" dirty="0" smtClean="0">
                <a:solidFill>
                  <a:srgbClr val="CC0000"/>
                </a:solidFill>
              </a:rPr>
              <a:t>:</a:t>
            </a:r>
            <a:r>
              <a:rPr lang="cs-CZ" altLang="cs-CZ" sz="2000" dirty="0" smtClean="0"/>
              <a:t> 1200ml vody, 30g močoviny, kyselina močová, ionty, přebytečné vitamíny rozpustné ve vodě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u="sng" dirty="0" smtClean="0"/>
              <a:t>moč zdravého člověka </a:t>
            </a:r>
            <a:r>
              <a:rPr lang="cs-CZ" altLang="cs-CZ" sz="2000" u="sng" dirty="0" smtClean="0">
                <a:solidFill>
                  <a:srgbClr val="CC0000"/>
                </a:solidFill>
              </a:rPr>
              <a:t>neobsahuje</a:t>
            </a:r>
            <a:r>
              <a:rPr lang="cs-CZ" altLang="cs-CZ" sz="2000" dirty="0" smtClean="0"/>
              <a:t>: glukózu, krev, bílkoviny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 smtClean="0"/>
              <a:t>Oligurie – snížení tvorby moči</a:t>
            </a:r>
          </a:p>
          <a:p>
            <a:pPr eaLnBrk="1" hangingPunct="1"/>
            <a:r>
              <a:rPr lang="cs-CZ" altLang="cs-CZ" sz="2000" dirty="0" smtClean="0"/>
              <a:t>Polyurie – zvýšená tvorba moči</a:t>
            </a:r>
          </a:p>
          <a:p>
            <a:pPr eaLnBrk="1" hangingPunct="1"/>
            <a:r>
              <a:rPr lang="cs-CZ" altLang="cs-CZ" sz="2000" dirty="0" smtClean="0"/>
              <a:t>Anurie – zástava tvorby moči</a:t>
            </a:r>
          </a:p>
        </p:txBody>
      </p:sp>
    </p:spTree>
    <p:extLst>
      <p:ext uri="{BB962C8B-B14F-4D97-AF65-F5344CB8AC3E}">
        <p14:creationId xmlns:p14="http://schemas.microsoft.com/office/powerpoint/2010/main" val="7031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Vývodné cesty močové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Ledvinové kalichy </a:t>
            </a:r>
            <a:r>
              <a:rPr lang="cs-CZ" altLang="cs-CZ" sz="2000" dirty="0" smtClean="0"/>
              <a:t>– pohyb moči směrem do pánvičky, hladká svalovina zesílená na konci kalichů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Pánvičky </a:t>
            </a:r>
            <a:r>
              <a:rPr lang="cs-CZ" altLang="cs-CZ" sz="2000" dirty="0" smtClean="0"/>
              <a:t>– menší rezervoár moči, pojme asi 5ml moči, nemá svalovinu, roztažitelná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močovody</a:t>
            </a:r>
            <a:r>
              <a:rPr lang="cs-CZ" altLang="cs-CZ" sz="2000" dirty="0" smtClean="0"/>
              <a:t> (ureter) – průběžně odvádí moč z ledvin, 30cm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močový měchýř</a:t>
            </a:r>
            <a:r>
              <a:rPr lang="cs-CZ" altLang="cs-CZ" sz="2000" dirty="0" smtClean="0"/>
              <a:t> – větší rezervoár moči, za sponou stydkou, fyziologická kapacita 200 - 300ml – pokud je překročena – pocit nucení na močení, 2 svěrače (</a:t>
            </a:r>
            <a:r>
              <a:rPr lang="cs-CZ" altLang="cs-CZ" sz="2000" dirty="0" smtClean="0"/>
              <a:t>vnitřní - hladká </a:t>
            </a:r>
            <a:r>
              <a:rPr lang="cs-CZ" altLang="cs-CZ" sz="2000" dirty="0" smtClean="0"/>
              <a:t>svalovina, vnější – příčně pruhovaná svalovina)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 dirty="0" smtClean="0"/>
              <a:t>močová trubice (</a:t>
            </a:r>
            <a:r>
              <a:rPr lang="cs-CZ" altLang="cs-CZ" sz="2000" b="1" dirty="0" err="1" smtClean="0"/>
              <a:t>uretra</a:t>
            </a:r>
            <a:r>
              <a:rPr lang="cs-CZ" altLang="cs-CZ" sz="2000" b="1" dirty="0" smtClean="0"/>
              <a:t>)</a:t>
            </a:r>
            <a:r>
              <a:rPr lang="cs-CZ" altLang="cs-CZ" sz="2000" dirty="0" smtClean="0"/>
              <a:t> – délka - ženy 3-5cm, muži 12-20cm</a:t>
            </a:r>
          </a:p>
        </p:txBody>
      </p:sp>
    </p:spTree>
    <p:extLst>
      <p:ext uri="{BB962C8B-B14F-4D97-AF65-F5344CB8AC3E}">
        <p14:creationId xmlns:p14="http://schemas.microsoft.com/office/powerpoint/2010/main" val="110547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Řízení vylučování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8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eaLnBrk="1" hangingPunct="1"/>
                <a:r>
                  <a:rPr lang="cs-CZ" altLang="cs-CZ" sz="2000" dirty="0"/>
                  <a:t>M</a:t>
                </a:r>
                <a:r>
                  <a:rPr lang="cs-CZ" altLang="cs-CZ" sz="2000" dirty="0" smtClean="0"/>
                  <a:t>ikce = močení – reflexní děj</a:t>
                </a:r>
              </a:p>
              <a:p>
                <a:pPr eaLnBrk="1" hangingPunct="1"/>
                <a:r>
                  <a:rPr lang="cs-CZ" altLang="cs-CZ" sz="2000" dirty="0"/>
                  <a:t>C</a:t>
                </a:r>
                <a:r>
                  <a:rPr lang="cs-CZ" altLang="cs-CZ" sz="2000" dirty="0" smtClean="0"/>
                  <a:t>entrum v bederní míše</a:t>
                </a:r>
              </a:p>
              <a:p>
                <a:pPr eaLnBrk="1" hangingPunct="1">
                  <a:buFontTx/>
                  <a:buNone/>
                </a:pPr>
                <a:endParaRPr lang="cs-CZ" altLang="cs-CZ" sz="2000" dirty="0" smtClean="0"/>
              </a:p>
              <a:p>
                <a:pPr eaLnBrk="1" hangingPunct="1"/>
                <a:r>
                  <a:rPr lang="cs-CZ" altLang="cs-CZ" sz="2000" b="1" u="sng" dirty="0"/>
                  <a:t>A</a:t>
                </a:r>
                <a:r>
                  <a:rPr lang="cs-CZ" altLang="cs-CZ" sz="2000" b="1" u="sng" dirty="0" smtClean="0"/>
                  <a:t>ntidiuretický hormon</a:t>
                </a:r>
                <a:r>
                  <a:rPr lang="cs-CZ" altLang="cs-CZ" sz="2000" dirty="0" smtClean="0"/>
                  <a:t> (ADH) – hormon zadního laloku hypofýzy – stimuluje </a:t>
                </a:r>
                <a:r>
                  <a:rPr lang="cs-CZ" altLang="cs-CZ" sz="2000" dirty="0" err="1" smtClean="0"/>
                  <a:t>resorbci</a:t>
                </a:r>
                <a:r>
                  <a:rPr lang="cs-CZ" altLang="cs-CZ" sz="2000" dirty="0" smtClean="0"/>
                  <a:t> vody ze sběrných kanálků v ledvině a tím řídí zadržování vody v těle</a:t>
                </a:r>
              </a:p>
              <a:p>
                <a:r>
                  <a:rPr lang="cs-CZ" altLang="cs-CZ" sz="2000" b="1" u="sng" dirty="0" smtClean="0"/>
                  <a:t>Aldosteron</a:t>
                </a:r>
                <a:r>
                  <a:rPr lang="cs-CZ" altLang="cs-CZ" sz="2000" dirty="0" smtClean="0"/>
                  <a:t> – </a:t>
                </a:r>
                <a:r>
                  <a:rPr lang="cs-CZ" altLang="cs-CZ" sz="2000" dirty="0" err="1" smtClean="0"/>
                  <a:t>mineralkortikoidy</a:t>
                </a:r>
                <a:r>
                  <a:rPr lang="cs-CZ" altLang="cs-CZ" sz="2000" dirty="0" smtClean="0"/>
                  <a:t>, regulace zpětné resorpce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𝑁𝑎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cs-CZ" sz="2000" dirty="0"/>
                  <a:t> </a:t>
                </a:r>
                <a:r>
                  <a:rPr lang="cs-CZ" sz="2000" dirty="0" smtClean="0"/>
                  <a:t>a exkrece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cs-CZ" altLang="cs-CZ" sz="2000" dirty="0" smtClean="0"/>
              </a:p>
            </p:txBody>
          </p:sp>
        </mc:Choice>
        <mc:Fallback xmlns="">
          <p:sp>
            <p:nvSpPr>
              <p:cNvPr id="1638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684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12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Některá onemocnění vylučovací soustavy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b="1" dirty="0" smtClean="0"/>
              <a:t>Vrozené anomálie </a:t>
            </a:r>
            <a:r>
              <a:rPr lang="cs-CZ" altLang="cs-CZ" sz="2000" dirty="0" smtClean="0"/>
              <a:t>– ageneze ledvin, podkovovitá </a:t>
            </a:r>
            <a:r>
              <a:rPr lang="cs-CZ" altLang="cs-CZ" sz="2000" dirty="0" smtClean="0"/>
              <a:t>ledvina,  </a:t>
            </a:r>
            <a:r>
              <a:rPr lang="cs-CZ" altLang="cs-CZ" sz="2000" dirty="0"/>
              <a:t>p</a:t>
            </a:r>
            <a:r>
              <a:rPr lang="cs-CZ" altLang="cs-CZ" sz="2000" dirty="0" smtClean="0"/>
              <a:t>ohyblivá </a:t>
            </a:r>
            <a:r>
              <a:rPr lang="cs-CZ" altLang="cs-CZ" sz="2000" dirty="0" smtClean="0"/>
              <a:t>ledvina, ektopická ledvina</a:t>
            </a:r>
          </a:p>
          <a:p>
            <a:pPr marL="0" indent="0" eaLnBrk="1" hangingPunct="1"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smtClean="0"/>
              <a:t>Infekce - patří mezi velmi časté</a:t>
            </a:r>
          </a:p>
          <a:p>
            <a:pPr eaLnBrk="1" hangingPunct="1"/>
            <a:r>
              <a:rPr lang="cs-CZ" altLang="cs-CZ" sz="2000" dirty="0" smtClean="0"/>
              <a:t>Kterákoliv lokalizace (horní cesty a dolní cesty močové)</a:t>
            </a:r>
          </a:p>
          <a:p>
            <a:pPr eaLnBrk="1" hangingPunct="1"/>
            <a:r>
              <a:rPr lang="cs-CZ" altLang="cs-CZ" sz="2000" dirty="0" smtClean="0"/>
              <a:t>Původce – hlavně mikrobi zavlečení ze stolice</a:t>
            </a:r>
          </a:p>
          <a:p>
            <a:pPr eaLnBrk="1" hangingPunct="1"/>
            <a:r>
              <a:rPr lang="cs-CZ" altLang="cs-CZ" sz="2000" dirty="0" smtClean="0"/>
              <a:t>Vyšší výskyt u žen (6x častěji – platí pro vyšší </a:t>
            </a:r>
            <a:r>
              <a:rPr lang="cs-CZ" altLang="cs-CZ" sz="2000" dirty="0" smtClean="0"/>
              <a:t>věkové skupiny)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4419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Některá onemocnění vylučovací soustavy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3983865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200" b="1" dirty="0"/>
              <a:t>Pyelonefritis</a:t>
            </a:r>
            <a:r>
              <a:rPr lang="cs-CZ" altLang="cs-CZ" sz="2200" dirty="0"/>
              <a:t> – zánět pánviček a ledvinného parenchymu, závažné, tendence k recidivám</a:t>
            </a:r>
          </a:p>
          <a:p>
            <a:r>
              <a:rPr lang="cs-CZ" altLang="cs-CZ" sz="2200" b="1" dirty="0"/>
              <a:t>Nefritidy</a:t>
            </a:r>
            <a:r>
              <a:rPr lang="cs-CZ" altLang="cs-CZ" sz="2200" dirty="0"/>
              <a:t> – soubor afekcí postihující glomeruly (nehnisavé), autoimunitní onemocnění</a:t>
            </a:r>
          </a:p>
          <a:p>
            <a:r>
              <a:rPr lang="cs-CZ" altLang="cs-CZ" sz="2200" b="1" dirty="0"/>
              <a:t>Obstrukční </a:t>
            </a:r>
            <a:r>
              <a:rPr lang="cs-CZ" altLang="cs-CZ" sz="2200" b="1" dirty="0" err="1"/>
              <a:t>uropatie</a:t>
            </a:r>
            <a:r>
              <a:rPr lang="cs-CZ" altLang="cs-CZ" sz="2200" b="1" dirty="0"/>
              <a:t> </a:t>
            </a:r>
            <a:r>
              <a:rPr lang="cs-CZ" altLang="cs-CZ" sz="2200" dirty="0"/>
              <a:t>– poruchy odtoku moče</a:t>
            </a:r>
          </a:p>
          <a:p>
            <a:r>
              <a:rPr lang="cs-CZ" altLang="cs-CZ" sz="2200" b="1" dirty="0"/>
              <a:t>Tubulární poruchy </a:t>
            </a:r>
            <a:r>
              <a:rPr lang="cs-CZ" altLang="cs-CZ" sz="2200" dirty="0"/>
              <a:t>– příznakem je obsah látek v moči – glukóza, , aminokyseliny</a:t>
            </a:r>
          </a:p>
          <a:p>
            <a:r>
              <a:rPr lang="cs-CZ" altLang="cs-CZ" sz="2200" b="1" dirty="0"/>
              <a:t>Nádory</a:t>
            </a:r>
          </a:p>
          <a:p>
            <a:r>
              <a:rPr lang="cs-CZ" altLang="cs-CZ" sz="2200" b="1" dirty="0"/>
              <a:t>Močové kameny </a:t>
            </a:r>
            <a:r>
              <a:rPr lang="cs-CZ" altLang="cs-CZ" sz="2200" dirty="0"/>
              <a:t>– sedimenty solí</a:t>
            </a:r>
          </a:p>
          <a:p>
            <a:r>
              <a:rPr lang="cs-CZ" altLang="cs-CZ" sz="2200" b="1" dirty="0" smtClean="0"/>
              <a:t>Selhání </a:t>
            </a:r>
            <a:r>
              <a:rPr lang="cs-CZ" altLang="cs-CZ" sz="2200" b="1" dirty="0"/>
              <a:t>ledvin </a:t>
            </a:r>
            <a:r>
              <a:rPr lang="cs-CZ" altLang="cs-CZ" sz="2200" dirty="0"/>
              <a:t>(urémie) – akutní, chronická, dialýza = při selhání ledvin – peritoneální dialýza, hemodialýza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2673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Věkové zvláštnosti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Vylučování moči – nutno naučit se ovládat vnější svěrač</a:t>
            </a:r>
          </a:p>
          <a:p>
            <a:r>
              <a:rPr lang="cs-CZ" sz="2000" dirty="0" smtClean="0"/>
              <a:t>U dětí a adolescentů – často nedostatečný pitný režim, nevhodné tekutiny</a:t>
            </a:r>
          </a:p>
          <a:p>
            <a:r>
              <a:rPr lang="cs-CZ" sz="2000" dirty="0" smtClean="0"/>
              <a:t>Nutno dodržovat správnou hygienu, správné oblékání</a:t>
            </a:r>
          </a:p>
          <a:p>
            <a:r>
              <a:rPr lang="cs-CZ" sz="2000" dirty="0" smtClean="0"/>
              <a:t>Některé děti – opakované záněty močového měchýře</a:t>
            </a:r>
          </a:p>
          <a:p>
            <a:r>
              <a:rPr lang="cs-CZ" sz="2000" dirty="0" smtClean="0"/>
              <a:t>Stres může způsobit, že se dítě začne znovu </a:t>
            </a:r>
            <a:r>
              <a:rPr lang="cs-CZ" sz="2000" dirty="0" err="1" smtClean="0"/>
              <a:t>počůrávat</a:t>
            </a:r>
            <a:r>
              <a:rPr lang="cs-CZ" sz="2000" dirty="0" smtClean="0"/>
              <a:t> i ve školním věku </a:t>
            </a:r>
            <a:endParaRPr lang="cs-CZ" sz="2000" dirty="0"/>
          </a:p>
          <a:p>
            <a:r>
              <a:rPr lang="cs-CZ" sz="2000" dirty="0" smtClean="0"/>
              <a:t>Enuréza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2608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Homeostáza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smtClean="0"/>
              <a:t>Udržení dynamické homeostázy vnitřního prostředí – řízené vylučování látek, které homeostázu narušují</a:t>
            </a:r>
          </a:p>
          <a:p>
            <a:pPr lvl="1"/>
            <a:r>
              <a:rPr lang="cs-CZ" sz="1800" dirty="0" smtClean="0"/>
              <a:t>Nevyužitelné zplodiny a zbytky metabolismu</a:t>
            </a:r>
          </a:p>
          <a:p>
            <a:pPr lvl="1"/>
            <a:r>
              <a:rPr lang="cs-CZ" sz="1800" dirty="0" smtClean="0"/>
              <a:t>Látky sice potřebné, ale v tu chvíli nadbytečné</a:t>
            </a:r>
          </a:p>
          <a:p>
            <a:pPr lvl="1"/>
            <a:r>
              <a:rPr lang="cs-CZ" sz="1800" dirty="0" smtClean="0"/>
              <a:t>Nosiče vylučovaných látek</a:t>
            </a:r>
          </a:p>
          <a:p>
            <a:pPr lvl="1"/>
            <a:r>
              <a:rPr lang="cs-CZ" sz="1800" dirty="0" smtClean="0"/>
              <a:t>Látky cizorodé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sz="1800" dirty="0" smtClean="0">
                <a:sym typeface="Wingdings" panose="05000000000000000000" pitchFamily="2" charset="2"/>
              </a:rPr>
              <a:t> </a:t>
            </a:r>
            <a:r>
              <a:rPr lang="cs-CZ" sz="1800" dirty="0" smtClean="0"/>
              <a:t>exkrece </a:t>
            </a:r>
          </a:p>
          <a:p>
            <a:pPr lvl="2"/>
            <a:r>
              <a:rPr lang="cs-CZ" sz="1600" b="1" dirty="0" smtClean="0"/>
              <a:t>Primární exkrece </a:t>
            </a:r>
            <a:r>
              <a:rPr lang="cs-CZ" sz="1600" dirty="0" smtClean="0"/>
              <a:t>– ledviny</a:t>
            </a:r>
          </a:p>
          <a:p>
            <a:pPr lvl="2"/>
            <a:r>
              <a:rPr lang="cs-CZ" sz="1600" b="1" dirty="0" smtClean="0"/>
              <a:t>Sekundární exkrece </a:t>
            </a:r>
            <a:r>
              <a:rPr lang="cs-CZ" sz="1600" dirty="0" smtClean="0"/>
              <a:t>– trávící soustava, kůže, dýchací soustava, játra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239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Odpadní látky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609600" indent="-609600"/>
                <a:r>
                  <a:rPr lang="cs-CZ" altLang="cs-CZ" sz="2000" dirty="0"/>
                  <a:t>O</a:t>
                </a:r>
                <a:r>
                  <a:rPr lang="cs-CZ" altLang="cs-CZ" sz="2000" dirty="0" smtClean="0"/>
                  <a:t>dpadní produkty:</a:t>
                </a:r>
              </a:p>
              <a:p>
                <a:pPr marL="1371600" lvl="2" indent="-457200"/>
                <a:r>
                  <a:rPr lang="cs-CZ" altLang="cs-CZ" sz="1800" dirty="0" smtClean="0"/>
                  <a:t>Močovina</a:t>
                </a:r>
              </a:p>
              <a:p>
                <a:pPr marL="1371600" lvl="2" indent="-457200"/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18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cs-CZ" altLang="cs-CZ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cs-CZ" altLang="cs-CZ" sz="1800" dirty="0" smtClean="0"/>
              </a:p>
              <a:p>
                <a:pPr marL="1371600" lvl="2" indent="-457200"/>
                <a:r>
                  <a:rPr lang="cs-CZ" altLang="cs-CZ" sz="1800" dirty="0" smtClean="0"/>
                  <a:t>Voda a soli</a:t>
                </a:r>
              </a:p>
              <a:p>
                <a:pPr marL="914400" lvl="2" indent="0">
                  <a:buNone/>
                </a:pPr>
                <a:endParaRPr lang="cs-CZ" altLang="cs-CZ" dirty="0" smtClean="0"/>
              </a:p>
              <a:p>
                <a:pPr marL="1371600" lvl="2" indent="-457200">
                  <a:buNone/>
                </a:pPr>
                <a:endParaRPr lang="cs-CZ" altLang="cs-CZ" dirty="0" smtClean="0"/>
              </a:p>
              <a:p>
                <a:pPr marL="1371600" lvl="2" indent="-457200"/>
                <a:endParaRPr lang="cs-CZ" altLang="cs-CZ" dirty="0" smtClean="0"/>
              </a:p>
              <a:p>
                <a:pPr marL="1371600" lvl="2" indent="-457200">
                  <a:buNone/>
                </a:pPr>
                <a:endParaRPr lang="cs-CZ" altLang="cs-CZ" dirty="0" smtClean="0"/>
              </a:p>
            </p:txBody>
          </p:sp>
        </mc:Choice>
        <mc:Fallback xmlns="">
          <p:sp>
            <p:nvSpPr>
              <p:cNvPr id="40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684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0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Odstraňování odpadních látek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eaLnBrk="1" hangingPunct="1"/>
                <a:r>
                  <a:rPr lang="cs-CZ" altLang="cs-CZ" sz="2000" u="sng" dirty="0" smtClean="0"/>
                  <a:t>cesty z těla</a:t>
                </a:r>
                <a:r>
                  <a:rPr lang="cs-CZ" altLang="cs-CZ" sz="2000" dirty="0" smtClean="0"/>
                  <a:t>:</a:t>
                </a:r>
              </a:p>
              <a:p>
                <a:r>
                  <a:rPr lang="cs-CZ" altLang="cs-CZ" sz="2000" dirty="0" smtClean="0"/>
                  <a:t>plícemi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alt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altLang="cs-CZ" sz="2000" i="1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cs-CZ" alt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altLang="cs-CZ" sz="2000" dirty="0" smtClean="0"/>
                  <a:t>, voda</a:t>
                </a:r>
                <a:endParaRPr lang="cs-CZ" altLang="cs-CZ" sz="3200" dirty="0"/>
              </a:p>
              <a:p>
                <a:pPr eaLnBrk="1" hangingPunct="1"/>
                <a:r>
                  <a:rPr lang="cs-CZ" altLang="cs-CZ" sz="2000" dirty="0" smtClean="0"/>
                  <a:t>kůží – </a:t>
                </a:r>
                <a:r>
                  <a:rPr lang="cs-CZ" altLang="cs-CZ" sz="2000" dirty="0" err="1" smtClean="0"/>
                  <a:t>NaCl</a:t>
                </a:r>
                <a:r>
                  <a:rPr lang="cs-CZ" altLang="cs-CZ" sz="2000" dirty="0" smtClean="0"/>
                  <a:t>, močovina, </a:t>
                </a:r>
                <a:r>
                  <a:rPr lang="cs-CZ" altLang="cs-CZ" sz="2000" dirty="0" err="1" smtClean="0"/>
                  <a:t>kys</a:t>
                </a:r>
                <a:r>
                  <a:rPr lang="cs-CZ" altLang="cs-CZ" sz="2000" dirty="0" smtClean="0"/>
                  <a:t>. mléčná</a:t>
                </a:r>
                <a:r>
                  <a:rPr lang="cs-CZ" altLang="cs-CZ" sz="2000" dirty="0" smtClean="0"/>
                  <a:t>, voda</a:t>
                </a:r>
                <a:endParaRPr lang="cs-CZ" altLang="cs-CZ" sz="2000" dirty="0" smtClean="0"/>
              </a:p>
              <a:p>
                <a:pPr eaLnBrk="1" hangingPunct="1"/>
                <a:r>
                  <a:rPr lang="cs-CZ" altLang="cs-CZ" sz="2000" dirty="0" smtClean="0"/>
                  <a:t>ledviny – močovina, soli, voda</a:t>
                </a:r>
              </a:p>
              <a:p>
                <a:pPr eaLnBrk="1" hangingPunct="1"/>
                <a:endParaRPr lang="cs-CZ" altLang="cs-CZ" dirty="0" smtClean="0"/>
              </a:p>
              <a:p>
                <a:pPr marL="0" indent="0" eaLnBrk="1" hangingPunct="1">
                  <a:buNone/>
                </a:pPr>
                <a:endParaRPr lang="cs-CZ" altLang="cs-CZ" dirty="0" smtClean="0"/>
              </a:p>
              <a:p>
                <a:pPr eaLnBrk="1" hangingPunct="1"/>
                <a:endParaRPr lang="cs-CZ" altLang="cs-CZ" dirty="0" smtClean="0"/>
              </a:p>
              <a:p>
                <a:pPr eaLnBrk="1" hangingPunct="1"/>
                <a:endParaRPr lang="cs-CZ" altLang="cs-CZ" dirty="0" smtClean="0"/>
              </a:p>
            </p:txBody>
          </p:sp>
        </mc:Choice>
        <mc:Fallback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0">
                <a:blip r:embed="rId2"/>
                <a:stretch>
                  <a:fillRect l="-684" t="-8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1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Funkce vylučovací soustavy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 err="1" smtClean="0"/>
              <a:t>fce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exkreční</a:t>
            </a:r>
            <a:r>
              <a:rPr lang="cs-CZ" altLang="cs-CZ" sz="2000" dirty="0" smtClean="0"/>
              <a:t> – vylučovací funkce</a:t>
            </a:r>
          </a:p>
          <a:p>
            <a:pPr eaLnBrk="1" hangingPunct="1">
              <a:buFontTx/>
              <a:buNone/>
            </a:pPr>
            <a:endParaRPr lang="cs-CZ" altLang="cs-CZ" sz="2000" dirty="0" smtClean="0"/>
          </a:p>
          <a:p>
            <a:pPr eaLnBrk="1" hangingPunct="1"/>
            <a:r>
              <a:rPr lang="cs-CZ" altLang="cs-CZ" sz="2000" dirty="0" err="1" smtClean="0"/>
              <a:t>fce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osmoregulační</a:t>
            </a:r>
            <a:r>
              <a:rPr lang="cs-CZ" altLang="cs-CZ" sz="2000" dirty="0" smtClean="0"/>
              <a:t> – regulace objemu vody a solí</a:t>
            </a:r>
          </a:p>
        </p:txBody>
      </p:sp>
    </p:spTree>
    <p:extLst>
      <p:ext uri="{BB962C8B-B14F-4D97-AF65-F5344CB8AC3E}">
        <p14:creationId xmlns:p14="http://schemas.microsoft.com/office/powerpoint/2010/main" val="14604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Ledvina (Ren)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dirty="0"/>
              <a:t>P</a:t>
            </a:r>
            <a:r>
              <a:rPr lang="cs-CZ" altLang="cs-CZ" sz="2000" dirty="0" smtClean="0"/>
              <a:t>árový orgán fazolovitého tvaru</a:t>
            </a:r>
          </a:p>
          <a:p>
            <a:pPr eaLnBrk="1" hangingPunct="1"/>
            <a:r>
              <a:rPr lang="cs-CZ" altLang="cs-CZ" sz="2000" dirty="0" smtClean="0"/>
              <a:t>130-170g</a:t>
            </a:r>
          </a:p>
          <a:p>
            <a:pPr eaLnBrk="1" hangingPunct="1"/>
            <a:r>
              <a:rPr lang="cs-CZ" altLang="cs-CZ" sz="2000" dirty="0"/>
              <a:t>H</a:t>
            </a:r>
            <a:r>
              <a:rPr lang="cs-CZ" altLang="cs-CZ" sz="2000" dirty="0" smtClean="0"/>
              <a:t>orní část břišní dutiny v oblasti bederní </a:t>
            </a:r>
            <a:r>
              <a:rPr lang="cs-CZ" altLang="cs-CZ" sz="2000" dirty="0" smtClean="0"/>
              <a:t>páteře</a:t>
            </a:r>
          </a:p>
          <a:p>
            <a:pPr eaLnBrk="1" hangingPunct="1"/>
            <a:r>
              <a:rPr lang="cs-CZ" altLang="cs-CZ" sz="2000" dirty="0" smtClean="0"/>
              <a:t>Nadledviny</a:t>
            </a:r>
            <a:endParaRPr lang="cs-CZ" altLang="cs-CZ" sz="2000" dirty="0" smtClean="0"/>
          </a:p>
          <a:p>
            <a:pPr eaLnBrk="1" hangingPunct="1"/>
            <a:r>
              <a:rPr lang="cs-CZ" altLang="cs-CZ" sz="2000" dirty="0"/>
              <a:t>O</a:t>
            </a:r>
            <a:r>
              <a:rPr lang="cs-CZ" altLang="cs-CZ" sz="2000" dirty="0" smtClean="0"/>
              <a:t>baleny tukovým polštářem</a:t>
            </a:r>
          </a:p>
          <a:p>
            <a:pPr eaLnBrk="1" hangingPunct="1"/>
            <a:r>
              <a:rPr lang="cs-CZ" altLang="cs-CZ" sz="2000" dirty="0"/>
              <a:t>Z</a:t>
            </a:r>
            <a:r>
              <a:rPr lang="cs-CZ" altLang="cs-CZ" sz="2000" dirty="0" smtClean="0"/>
              <a:t>ákladní jednotka = </a:t>
            </a:r>
            <a:r>
              <a:rPr lang="cs-CZ" altLang="cs-CZ" sz="2000" dirty="0" smtClean="0">
                <a:solidFill>
                  <a:srgbClr val="CC0000"/>
                </a:solidFill>
              </a:rPr>
              <a:t>nefron </a:t>
            </a:r>
            <a:r>
              <a:rPr lang="cs-CZ" altLang="cs-CZ" sz="2000" dirty="0" smtClean="0"/>
              <a:t>(1milion</a:t>
            </a:r>
            <a:r>
              <a:rPr lang="cs-CZ" altLang="cs-CZ" sz="2000" dirty="0" smtClean="0"/>
              <a:t>)</a:t>
            </a:r>
          </a:p>
          <a:p>
            <a:pPr eaLnBrk="1" hangingPunct="1"/>
            <a:r>
              <a:rPr lang="cs-CZ" altLang="cs-CZ" sz="2000" dirty="0" smtClean="0"/>
              <a:t>+ </a:t>
            </a:r>
            <a:r>
              <a:rPr lang="cs-CZ" altLang="cs-CZ" sz="2000" dirty="0" err="1" smtClean="0"/>
              <a:t>fce</a:t>
            </a:r>
            <a:r>
              <a:rPr lang="cs-CZ" altLang="cs-CZ" sz="2000" dirty="0" smtClean="0"/>
              <a:t> endokrinní</a:t>
            </a: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170132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Stavba ledviny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000" u="sng" dirty="0"/>
              <a:t>elastické pouzdro</a:t>
            </a:r>
            <a:r>
              <a:rPr lang="cs-CZ" altLang="cs-CZ" sz="2000" dirty="0"/>
              <a:t> – vláknité pojivo + tuková tkáň</a:t>
            </a:r>
          </a:p>
          <a:p>
            <a:pPr eaLnBrk="1" hangingPunct="1"/>
            <a:r>
              <a:rPr lang="cs-CZ" altLang="cs-CZ" sz="2000" u="sng" dirty="0"/>
              <a:t>kůra</a:t>
            </a:r>
            <a:r>
              <a:rPr lang="cs-CZ" altLang="cs-CZ" sz="2000" dirty="0"/>
              <a:t> – glomeruly + </a:t>
            </a:r>
            <a:r>
              <a:rPr lang="cs-CZ" altLang="cs-CZ" sz="2000" dirty="0" err="1"/>
              <a:t>Bowmanovy</a:t>
            </a:r>
            <a:r>
              <a:rPr lang="cs-CZ" altLang="cs-CZ" sz="2000" dirty="0"/>
              <a:t> váčky</a:t>
            </a:r>
          </a:p>
          <a:p>
            <a:pPr eaLnBrk="1" hangingPunct="1"/>
            <a:r>
              <a:rPr lang="cs-CZ" altLang="cs-CZ" sz="2000" u="sng" dirty="0"/>
              <a:t>dřeň</a:t>
            </a:r>
            <a:r>
              <a:rPr lang="cs-CZ" altLang="cs-CZ" sz="2000" dirty="0"/>
              <a:t> – </a:t>
            </a:r>
            <a:r>
              <a:rPr lang="cs-CZ" altLang="cs-CZ" sz="2000" dirty="0" err="1"/>
              <a:t>Henleovy</a:t>
            </a:r>
            <a:r>
              <a:rPr lang="cs-CZ" altLang="cs-CZ" sz="2000" dirty="0"/>
              <a:t> kličky + sběrné kanálky</a:t>
            </a:r>
          </a:p>
          <a:p>
            <a:pPr eaLnBrk="1" hangingPunct="1"/>
            <a:r>
              <a:rPr lang="cs-CZ" altLang="cs-CZ" sz="2000" u="sng" dirty="0"/>
              <a:t>ledvinová pánvička</a:t>
            </a:r>
            <a:r>
              <a:rPr lang="cs-CZ" altLang="cs-CZ" sz="2000" dirty="0"/>
              <a:t> – z ní vychází močovod</a:t>
            </a:r>
          </a:p>
        </p:txBody>
      </p:sp>
      <p:pic>
        <p:nvPicPr>
          <p:cNvPr id="8196" name="Zástupný symbol pro obsah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63350" y="1658112"/>
            <a:ext cx="5119050" cy="4209287"/>
          </a:xfrm>
        </p:spPr>
      </p:pic>
    </p:spTree>
    <p:extLst>
      <p:ext uri="{BB962C8B-B14F-4D97-AF65-F5344CB8AC3E}">
        <p14:creationId xmlns:p14="http://schemas.microsoft.com/office/powerpoint/2010/main" val="398148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Uložení vylučovací soustavy</a:t>
            </a:r>
          </a:p>
        </p:txBody>
      </p:sp>
      <p:pic>
        <p:nvPicPr>
          <p:cNvPr id="9220" name="Picture 8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67584" y="1905000"/>
            <a:ext cx="4062413" cy="4078287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pic>
        <p:nvPicPr>
          <p:cNvPr id="9221" name="Picture 10" descr="UrinaryTra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4846" y="1905000"/>
            <a:ext cx="233362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8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Nefron</a:t>
            </a:r>
          </a:p>
        </p:txBody>
      </p:sp>
      <p:pic>
        <p:nvPicPr>
          <p:cNvPr id="10244" name="Picture 12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35932" y="1264555"/>
            <a:ext cx="6083300" cy="5160962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</p:pic>
      <p:sp>
        <p:nvSpPr>
          <p:cNvPr id="3" name="Ovál 2"/>
          <p:cNvSpPr/>
          <p:nvPr/>
        </p:nvSpPr>
        <p:spPr>
          <a:xfrm>
            <a:off x="6400800" y="2034862"/>
            <a:ext cx="772732" cy="95303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3979572" y="2331076"/>
            <a:ext cx="2421228" cy="38637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2414181" y="2046547"/>
            <a:ext cx="1648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Malpighiovo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tělísko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201</TotalTime>
  <Words>639</Words>
  <Application>Microsoft Office PowerPoint</Application>
  <PresentationFormat>Širokoúhlá obrazovka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Century Gothic</vt:lpstr>
      <vt:lpstr>Wingdings</vt:lpstr>
      <vt:lpstr>Wingdings 3</vt:lpstr>
      <vt:lpstr>Stébla</vt:lpstr>
      <vt:lpstr>Vylučovací soustava</vt:lpstr>
      <vt:lpstr>Homeostáza</vt:lpstr>
      <vt:lpstr>Odpadní látky</vt:lpstr>
      <vt:lpstr>Odstraňování odpadních látek</vt:lpstr>
      <vt:lpstr>Funkce vylučovací soustavy</vt:lpstr>
      <vt:lpstr>Ledvina (Ren)</vt:lpstr>
      <vt:lpstr>Stavba ledviny</vt:lpstr>
      <vt:lpstr>Uložení vylučovací soustavy</vt:lpstr>
      <vt:lpstr>Nefron</vt:lpstr>
      <vt:lpstr>Nefron</vt:lpstr>
      <vt:lpstr>Glomerulus</vt:lpstr>
      <vt:lpstr>Tubuly a tubulární procesy</vt:lpstr>
      <vt:lpstr>Definitivní moč</vt:lpstr>
      <vt:lpstr>Vývodné cesty močové</vt:lpstr>
      <vt:lpstr>Řízení vylučování</vt:lpstr>
      <vt:lpstr>Některá onemocnění vylučovací soustavy</vt:lpstr>
      <vt:lpstr>Některá onemocnění vylučovací soustavy</vt:lpstr>
      <vt:lpstr>Věkové zvláštnosti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Vylučovací soustava</dc:title>
  <dc:creator>Doug</dc:creator>
  <cp:lastModifiedBy>Thorovska</cp:lastModifiedBy>
  <cp:revision>16</cp:revision>
  <cp:lastPrinted>2017-11-30T08:43:39Z</cp:lastPrinted>
  <dcterms:created xsi:type="dcterms:W3CDTF">2015-11-09T15:20:32Z</dcterms:created>
  <dcterms:modified xsi:type="dcterms:W3CDTF">2017-11-30T10:35:23Z</dcterms:modified>
</cp:coreProperties>
</file>