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4" r:id="rId9"/>
    <p:sldId id="265" r:id="rId10"/>
    <p:sldId id="266" r:id="rId11"/>
    <p:sldId id="269" r:id="rId12"/>
    <p:sldId id="270" r:id="rId13"/>
    <p:sldId id="271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B80A4-1691-403D-BAA6-D98C10BD85C7}" type="datetimeFigureOut">
              <a:rPr lang="cs-CZ" smtClean="0"/>
              <a:t>04.12.2018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BD1C0-1F67-41DB-87EB-287375240D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3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562E0DC-E7A6-4571-A43D-FD751911DD06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2401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6813CC-6182-4C01-9FE9-2E0B24C787CA}" type="slidenum">
              <a:rPr lang="cs-CZ" altLang="cs-CZ" sz="1200"/>
              <a:pPr eaLnBrk="1" hangingPunct="1"/>
              <a:t>3</a:t>
            </a:fld>
            <a:endParaRPr lang="cs-CZ" altLang="cs-CZ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42285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9DA5C2F-20EC-4291-B01C-817E47310710}" type="slidenum">
              <a:rPr lang="cs-CZ" altLang="cs-CZ" sz="1200"/>
              <a:pPr eaLnBrk="1" hangingPunct="1"/>
              <a:t>4</a:t>
            </a:fld>
            <a:endParaRPr lang="cs-CZ" altLang="cs-CZ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951653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1E9A40A-5D3B-4D4C-BE14-0F5739982A1C}" type="slidenum">
              <a:rPr lang="cs-CZ" altLang="cs-CZ" sz="1200"/>
              <a:pPr eaLnBrk="1" hangingPunct="1"/>
              <a:t>8</a:t>
            </a:fld>
            <a:endParaRPr lang="cs-CZ" altLang="cs-CZ" sz="12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6558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52FDE28-ECFB-4ACD-9C70-32C59CADA823}" type="slidenum">
              <a:rPr lang="cs-CZ" altLang="cs-CZ" sz="1200"/>
              <a:pPr eaLnBrk="1" hangingPunct="1"/>
              <a:t>10</a:t>
            </a:fld>
            <a:endParaRPr lang="cs-CZ" altLang="cs-CZ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948286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E035E69-0010-40FB-AF8B-FEE9F869A822}" type="slidenum">
              <a:rPr lang="cs-CZ" altLang="cs-CZ" sz="1200"/>
              <a:pPr eaLnBrk="1" hangingPunct="1"/>
              <a:t>11</a:t>
            </a:fld>
            <a:endParaRPr lang="cs-CZ" altLang="cs-CZ" sz="12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05571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3702FC-50F7-4A4F-9BF9-9BB8CA909DC9}" type="slidenum">
              <a:rPr lang="cs-CZ" altLang="cs-CZ" sz="1200"/>
              <a:pPr eaLnBrk="1" hangingPunct="1"/>
              <a:t>12</a:t>
            </a:fld>
            <a:endParaRPr lang="cs-CZ" altLang="cs-CZ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35948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5A072A0-316D-4EF5-98A3-C2A757480029}" type="slidenum">
              <a:rPr lang="cs-CZ" altLang="cs-CZ" sz="1200"/>
              <a:pPr eaLnBrk="1" hangingPunct="1"/>
              <a:t>13</a:t>
            </a:fld>
            <a:endParaRPr lang="cs-CZ" altLang="cs-CZ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65541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s.gymspgs.cz:5050/bio/Sources/Photogallery_Textbook.php?intSource=0&amp;intPhotogallerySectionId=110000&amp;intPhotogalleryLastSectionId=110000&amp;intPage=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Anatomie_ucha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ms.gymspgs.cz:5050/bio/Sources/Photogallery_Textbook.php?intPhotogallerySectionId=110000&amp;intPhotogalleryLastSectionId=110000&amp;intPage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Smyslová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Ucho</a:t>
            </a:r>
          </a:p>
        </p:txBody>
      </p:sp>
    </p:spTree>
    <p:extLst>
      <p:ext uri="{BB962C8B-B14F-4D97-AF65-F5344CB8AC3E}">
        <p14:creationId xmlns:p14="http://schemas.microsoft.com/office/powerpoint/2010/main" val="23176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Vnitřní ucho">
            <a:hlinkClick r:id="rId3" tooltip="Kliknutí Vás odkáže na fotogalerii s tímto obrázkem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765176"/>
            <a:ext cx="762000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67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Vestibulární orgán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/>
              <a:t>zaznamenává pouze změny setrvačného stavu</a:t>
            </a:r>
          </a:p>
          <a:p>
            <a:pPr eaLnBrk="1" hangingPunct="1"/>
            <a:r>
              <a:rPr lang="cs-CZ" altLang="cs-CZ" sz="2000" u="sng" dirty="0" smtClean="0"/>
              <a:t>na rovnoměrný pohyb nereaguje</a:t>
            </a:r>
          </a:p>
          <a:p>
            <a:pPr eaLnBrk="1" hangingPunct="1"/>
            <a:r>
              <a:rPr lang="cs-CZ" altLang="cs-CZ" sz="2000" dirty="0" smtClean="0"/>
              <a:t>při silném dráždění –  mořská nemoc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33605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Onemocnění sluchového org.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dirty="0" smtClean="0"/>
              <a:t>Záněty středního ucha</a:t>
            </a:r>
          </a:p>
          <a:p>
            <a:pPr eaLnBrk="1" hangingPunct="1"/>
            <a:r>
              <a:rPr lang="cs-CZ" altLang="cs-CZ" sz="2000" b="1" dirty="0" smtClean="0"/>
              <a:t>Záněty zvukovodu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dirty="0" smtClean="0"/>
              <a:t>vady vrozené nebo získané</a:t>
            </a:r>
          </a:p>
          <a:p>
            <a:pPr eaLnBrk="1" hangingPunct="1"/>
            <a:r>
              <a:rPr lang="cs-CZ" altLang="cs-CZ" sz="2000" u="sng" dirty="0" smtClean="0"/>
              <a:t>získané</a:t>
            </a:r>
            <a:r>
              <a:rPr lang="cs-CZ" altLang="cs-CZ" sz="2000" dirty="0" smtClean="0"/>
              <a:t> – po zánětech středního ucha, spalničkách, příušnicích, zánětu mozkových blan, po úrazech</a:t>
            </a:r>
          </a:p>
          <a:p>
            <a:pPr eaLnBrk="1" hangingPunct="1"/>
            <a:r>
              <a:rPr lang="cs-CZ" altLang="cs-CZ" sz="2000" b="1" dirty="0" smtClean="0"/>
              <a:t>akustické trauma</a:t>
            </a:r>
            <a:r>
              <a:rPr lang="cs-CZ" altLang="cs-CZ" sz="2000" dirty="0" smtClean="0"/>
              <a:t> – výbuch v blízkosti ucha nebo při poslouchání hlasité hudby</a:t>
            </a:r>
          </a:p>
          <a:p>
            <a:pPr eaLnBrk="1" hangingPunct="1"/>
            <a:r>
              <a:rPr lang="cs-CZ" altLang="cs-CZ" sz="2000" b="1" dirty="0" smtClean="0"/>
              <a:t>nedoslýchavost až hluchota</a:t>
            </a:r>
          </a:p>
        </p:txBody>
      </p:sp>
    </p:spTree>
    <p:extLst>
      <p:ext uri="{BB962C8B-B14F-4D97-AF65-F5344CB8AC3E}">
        <p14:creationId xmlns:p14="http://schemas.microsoft.com/office/powerpoint/2010/main" val="299775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Úrazy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dirty="0" smtClean="0"/>
              <a:t>prasknutí ušního bubínku</a:t>
            </a:r>
            <a:r>
              <a:rPr lang="cs-CZ" altLang="cs-CZ" sz="2000" dirty="0" smtClean="0"/>
              <a:t> – menší poškození se zahojí, větší poškození – chirurgický zákrok</a:t>
            </a:r>
          </a:p>
          <a:p>
            <a:pPr eaLnBrk="1" hangingPunct="1"/>
            <a:r>
              <a:rPr lang="cs-CZ" altLang="cs-CZ" sz="2000" dirty="0" smtClean="0"/>
              <a:t>k úrazům ucha dochází ve spojení s úrazy hlavy</a:t>
            </a:r>
          </a:p>
        </p:txBody>
      </p:sp>
    </p:spTree>
    <p:extLst>
      <p:ext uri="{BB962C8B-B14F-4D97-AF65-F5344CB8AC3E}">
        <p14:creationId xmlns:p14="http://schemas.microsoft.com/office/powerpoint/2010/main" val="40246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Věkové 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Kolem 20. dne u embrya – vývoj ucha (pozor – zarděnky, spalničky, toxoplazmóza, spála, příušnice,..)</a:t>
            </a:r>
          </a:p>
          <a:p>
            <a:r>
              <a:rPr lang="cs-CZ" sz="2000" smtClean="0"/>
              <a:t>Mozartův efekt </a:t>
            </a:r>
            <a:endParaRPr lang="cs-CZ" sz="2000" dirty="0" smtClean="0"/>
          </a:p>
          <a:p>
            <a:r>
              <a:rPr lang="cs-CZ" sz="2000" dirty="0" smtClean="0"/>
              <a:t>Novorozenec reaguje na silné zvuky – reaguje pohybem těla nebo pláčem, odliší hlas matky</a:t>
            </a:r>
          </a:p>
          <a:p>
            <a:r>
              <a:rPr lang="cs-CZ" sz="2000" dirty="0" smtClean="0"/>
              <a:t>Lépe vnímá vyšší tóny</a:t>
            </a:r>
          </a:p>
          <a:p>
            <a:r>
              <a:rPr lang="cs-CZ" sz="2000" dirty="0" smtClean="0"/>
              <a:t>Od začátku 2. měsíce naslouchá zvukům o otáčí hlavu</a:t>
            </a:r>
          </a:p>
          <a:p>
            <a:r>
              <a:rPr lang="cs-CZ" sz="2000" dirty="0" smtClean="0"/>
              <a:t>Poškození receptorových buněk sluchu je trvalé</a:t>
            </a:r>
          </a:p>
        </p:txBody>
      </p:sp>
    </p:spTree>
    <p:extLst>
      <p:ext uri="{BB962C8B-B14F-4D97-AF65-F5344CB8AC3E}">
        <p14:creationId xmlns:p14="http://schemas.microsoft.com/office/powerpoint/2010/main" val="71974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Věkové 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rozvoj řeči má sluch zásadní význam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Prelingvální</a:t>
            </a:r>
            <a:r>
              <a:rPr lang="cs-CZ" dirty="0"/>
              <a:t> vada – do 6ti let</a:t>
            </a:r>
          </a:p>
          <a:p>
            <a:r>
              <a:rPr lang="cs-CZ" dirty="0" err="1"/>
              <a:t>Postlingvální</a:t>
            </a:r>
            <a:r>
              <a:rPr lang="cs-CZ" dirty="0"/>
              <a:t> vada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48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Sluchový orgán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 smtClean="0"/>
              <a:t>zaznamenává zvuk – tlak vzduchu</a:t>
            </a:r>
          </a:p>
          <a:p>
            <a:pPr eaLnBrk="1" hangingPunct="1"/>
            <a:r>
              <a:rPr lang="cs-CZ" altLang="cs-CZ" sz="2000" dirty="0" err="1" smtClean="0"/>
              <a:t>mechanoreceptor</a:t>
            </a:r>
            <a:endParaRPr lang="cs-CZ" altLang="cs-CZ" sz="2000" dirty="0" smtClean="0"/>
          </a:p>
          <a:p>
            <a:pPr eaLnBrk="1" hangingPunct="1"/>
            <a:r>
              <a:rPr lang="cs-CZ" altLang="cs-CZ" sz="2000" b="1" dirty="0" smtClean="0"/>
              <a:t>lidské ucho</a:t>
            </a:r>
            <a:r>
              <a:rPr lang="cs-CZ" altLang="cs-CZ" sz="2000" dirty="0" smtClean="0"/>
              <a:t> 16(20)-20 000 Hz</a:t>
            </a:r>
          </a:p>
          <a:p>
            <a:pPr eaLnBrk="1" hangingPunct="1"/>
            <a:r>
              <a:rPr lang="cs-CZ" altLang="cs-CZ" sz="2000" b="1" dirty="0" smtClean="0"/>
              <a:t>mluvené slovo</a:t>
            </a:r>
            <a:r>
              <a:rPr lang="cs-CZ" altLang="cs-CZ" sz="2000" dirty="0" smtClean="0"/>
              <a:t> 1000-3000 Hz</a:t>
            </a:r>
          </a:p>
          <a:p>
            <a:pPr eaLnBrk="1" hangingPunct="1"/>
            <a:r>
              <a:rPr lang="cs-CZ" altLang="cs-CZ" sz="2000" dirty="0" smtClean="0"/>
              <a:t>rozlišujeme asi 400 000 druhů zvuků</a:t>
            </a:r>
          </a:p>
        </p:txBody>
      </p:sp>
    </p:spTree>
    <p:extLst>
      <p:ext uri="{BB962C8B-B14F-4D97-AF65-F5344CB8AC3E}">
        <p14:creationId xmlns:p14="http://schemas.microsoft.com/office/powerpoint/2010/main" val="262208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Ucho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b="1" u="sng" dirty="0" smtClean="0"/>
              <a:t>vnější ucho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– boltec (tvořen chrupavkou – kromě lalůčku), vnější zvukovod – 2 až 3 cm, mazové žlázy, zakončený bubínkem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b="1" u="sng" dirty="0" smtClean="0"/>
              <a:t>střední ucho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– středoušní dutina – prostor uvnitř spánkové kosti, sluchové kůstky (kladívko, kovadlinka, třmínek) a oválné okénko, Eustachova trubice – spojení s nosohltanem, vyrovnává tlak mezi středouším a vnější atmosférou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b="1" u="sng" dirty="0" smtClean="0"/>
              <a:t>vnitřní ucho</a:t>
            </a:r>
            <a:r>
              <a:rPr lang="cs-CZ" altLang="cs-CZ" sz="2000" b="1" dirty="0" smtClean="0"/>
              <a:t> </a:t>
            </a:r>
            <a:r>
              <a:rPr lang="cs-CZ" altLang="cs-CZ" sz="2000" dirty="0" smtClean="0"/>
              <a:t>– v labyrintu pyramidy spánkové kosti, kostěný hlemýžď, blanitý hlemýžď, Cortiho orgán (vlastní sluchové ústrojí)</a:t>
            </a:r>
          </a:p>
        </p:txBody>
      </p:sp>
    </p:spTree>
    <p:extLst>
      <p:ext uri="{BB962C8B-B14F-4D97-AF65-F5344CB8AC3E}">
        <p14:creationId xmlns:p14="http://schemas.microsoft.com/office/powerpoint/2010/main" val="84041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Stavba ucha</a:t>
            </a:r>
          </a:p>
        </p:txBody>
      </p:sp>
      <p:sp>
        <p:nvSpPr>
          <p:cNvPr id="6147" name="Rectangle 6">
            <a:hlinkClick r:id="rId3" tooltip="Anatomie ucha"/>
          </p:cNvPr>
          <p:cNvSpPr>
            <a:spLocks noChangeArrowheads="1"/>
          </p:cNvSpPr>
          <p:nvPr/>
        </p:nvSpPr>
        <p:spPr bwMode="auto">
          <a:xfrm>
            <a:off x="5238750" y="27146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299" y="1604962"/>
            <a:ext cx="7636007" cy="474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28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Vnitřní ucho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2000" dirty="0" smtClean="0"/>
              <a:t>Ve vnitřním uchu </a:t>
            </a:r>
            <a:r>
              <a:rPr lang="cs-CZ" altLang="cs-CZ" sz="2000" dirty="0" smtClean="0">
                <a:sym typeface="Wingdings" panose="05000000000000000000" pitchFamily="2" charset="2"/>
              </a:rPr>
              <a:t> </a:t>
            </a:r>
            <a:r>
              <a:rPr lang="cs-CZ" altLang="cs-CZ" sz="2000" dirty="0" smtClean="0"/>
              <a:t>Cortiho orgán, </a:t>
            </a:r>
            <a:r>
              <a:rPr lang="cs-CZ" altLang="cs-CZ" sz="2000" dirty="0" err="1" smtClean="0"/>
              <a:t>statokinetické</a:t>
            </a:r>
            <a:r>
              <a:rPr lang="cs-CZ" altLang="cs-CZ" sz="2000" dirty="0" smtClean="0"/>
              <a:t> čidlo</a:t>
            </a:r>
          </a:p>
          <a:p>
            <a:pPr eaLnBrk="1" hangingPunct="1"/>
            <a:r>
              <a:rPr lang="cs-CZ" altLang="cs-CZ" sz="2000" dirty="0"/>
              <a:t>h</a:t>
            </a:r>
            <a:r>
              <a:rPr lang="cs-CZ" altLang="cs-CZ" sz="2000" dirty="0" smtClean="0"/>
              <a:t>lemýžď je tvořen ze 3 kanálků – horní a dolní oddíl obsahuje perilymfu, střední oddíl obsahuje endolymfu</a:t>
            </a:r>
          </a:p>
          <a:p>
            <a:pPr eaLnBrk="1" hangingPunct="1"/>
            <a:r>
              <a:rPr lang="cs-CZ" altLang="cs-CZ" sz="2000" dirty="0"/>
              <a:t>n</a:t>
            </a:r>
            <a:r>
              <a:rPr lang="cs-CZ" altLang="cs-CZ" sz="2000" dirty="0" smtClean="0"/>
              <a:t>a membráně je Cortiho orgán s vláskovými buňkami</a:t>
            </a:r>
          </a:p>
          <a:p>
            <a:r>
              <a:rPr lang="cs-CZ" altLang="cs-CZ" sz="2000" dirty="0" smtClean="0"/>
              <a:t>Při působení zvuku pohyby třmínku rozkmitají oválné okénko a tím i perilymfu </a:t>
            </a:r>
            <a:r>
              <a:rPr lang="cs-CZ" altLang="cs-CZ" sz="2000" dirty="0" smtClean="0">
                <a:sym typeface="Wingdings" panose="05000000000000000000" pitchFamily="2" charset="2"/>
              </a:rPr>
              <a:t> tekutina je nestlačitelná  střídavý tlak se přenáší do endolymfy, rozkmitá se i membrána v Cortiho orgánu  sluchový nerv  sluchové centrum </a:t>
            </a:r>
            <a:r>
              <a:rPr lang="cs-CZ" altLang="cs-CZ" sz="2000" dirty="0" err="1" smtClean="0">
                <a:sym typeface="Wingdings" panose="05000000000000000000" pitchFamily="2" charset="2"/>
              </a:rPr>
              <a:t>neokortexu</a:t>
            </a: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1565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Cortiho orgán</a:t>
            </a:r>
          </a:p>
        </p:txBody>
      </p:sp>
      <p:pic>
        <p:nvPicPr>
          <p:cNvPr id="8195" name="Picture 7" descr="Cortiho orgán">
            <a:hlinkClick r:id="rId2" tooltip="Kliknutí Vás odkáže na fotogalerii s tímto obrázke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54364" y="1752600"/>
            <a:ext cx="6492875" cy="4114800"/>
          </a:xfrm>
        </p:spPr>
      </p:pic>
    </p:spTree>
    <p:extLst>
      <p:ext uri="{BB962C8B-B14F-4D97-AF65-F5344CB8AC3E}">
        <p14:creationId xmlns:p14="http://schemas.microsoft.com/office/powerpoint/2010/main" val="369930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727" y="460457"/>
            <a:ext cx="4729663" cy="3969875"/>
          </a:xfrm>
          <a:prstGeom prst="rect">
            <a:avLst/>
          </a:prstGeom>
        </p:spPr>
      </p:pic>
      <p:cxnSp>
        <p:nvCxnSpPr>
          <p:cNvPr id="3" name="Přímá spojnice se šipkou 2"/>
          <p:cNvCxnSpPr/>
          <p:nvPr/>
        </p:nvCxnSpPr>
        <p:spPr>
          <a:xfrm flipH="1" flipV="1">
            <a:off x="2704563" y="656823"/>
            <a:ext cx="1184857" cy="412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7186411" y="1146220"/>
            <a:ext cx="1918952" cy="115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7044744" y="4069724"/>
            <a:ext cx="875763" cy="940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599302" y="460457"/>
            <a:ext cx="1105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perilymfa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920507" y="4871397"/>
            <a:ext cx="1105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perilymfa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105363" y="976943"/>
            <a:ext cx="1403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endolymfa</a:t>
            </a:r>
            <a:endParaRPr lang="cs-CZ" sz="1600" dirty="0"/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3103808" y="3245476"/>
            <a:ext cx="1043189" cy="386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442868" y="346256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nerv</a:t>
            </a:r>
            <a:endParaRPr lang="cs-CZ" sz="1600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2700446" y="1987935"/>
            <a:ext cx="2888985" cy="285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300289" y="1818657"/>
            <a:ext cx="154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Krycí blanka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1720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Vestibulární orgán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= </a:t>
            </a:r>
            <a:r>
              <a:rPr lang="cs-CZ" altLang="cs-CZ" sz="2000" b="1" dirty="0" smtClean="0"/>
              <a:t>rovnovážný orgán, ústrojí rovnováhy a pohybu, </a:t>
            </a:r>
            <a:r>
              <a:rPr lang="cs-CZ" altLang="cs-CZ" sz="2000" b="1" dirty="0" err="1" smtClean="0"/>
              <a:t>statokinetické</a:t>
            </a:r>
            <a:r>
              <a:rPr lang="cs-CZ" altLang="cs-CZ" sz="2000" b="1" dirty="0" smtClean="0"/>
              <a:t> ústrojí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součástí vnitřního ucha, v blanitém labyrintu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vnímání polohy a pohybu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dirty="0" smtClean="0"/>
              <a:t>význam pro udržování vzpřímeného postoje a tělesné rovnováhy v klidu i při pohybu </a:t>
            </a:r>
          </a:p>
        </p:txBody>
      </p:sp>
    </p:spTree>
    <p:extLst>
      <p:ext uri="{BB962C8B-B14F-4D97-AF65-F5344CB8AC3E}">
        <p14:creationId xmlns:p14="http://schemas.microsoft.com/office/powerpoint/2010/main" val="13506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Vestibulární orgán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u="sng" dirty="0" smtClean="0"/>
              <a:t>Čidlo statické:</a:t>
            </a:r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solidFill>
                  <a:schemeClr val="accent1">
                    <a:lumMod val="75000"/>
                  </a:schemeClr>
                </a:solidFill>
              </a:rPr>
              <a:t>vejčitý váček (</a:t>
            </a:r>
            <a:r>
              <a:rPr lang="cs-CZ" alt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utriculus</a:t>
            </a:r>
            <a:r>
              <a:rPr lang="cs-CZ" altLang="cs-CZ" sz="2000" b="1" dirty="0" smtClean="0">
                <a:solidFill>
                  <a:schemeClr val="accent1">
                    <a:lumMod val="75000"/>
                  </a:schemeClr>
                </a:solidFill>
              </a:rPr>
              <a:t>), váček kulovitý (</a:t>
            </a:r>
            <a:r>
              <a:rPr lang="cs-CZ" alt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sacculus</a:t>
            </a:r>
            <a:r>
              <a:rPr lang="cs-CZ" altLang="cs-CZ" sz="2000" b="1" dirty="0" smtClean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cs-CZ" altLang="cs-CZ" sz="2000" dirty="0" smtClean="0"/>
              <a:t>vnímání polohy</a:t>
            </a:r>
            <a:r>
              <a:rPr lang="cs-CZ" altLang="cs-CZ" sz="2000" dirty="0" smtClean="0"/>
              <a:t>,, </a:t>
            </a:r>
            <a:r>
              <a:rPr lang="cs-CZ" altLang="cs-CZ" sz="2000" dirty="0" smtClean="0"/>
              <a:t>epitelové buňky s jemnými vlásky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altLang="cs-CZ" sz="2000" dirty="0" err="1" smtClean="0"/>
              <a:t>otolity</a:t>
            </a:r>
            <a:r>
              <a:rPr lang="cs-CZ" altLang="cs-CZ" sz="2000" dirty="0" smtClean="0"/>
              <a:t> – při změně polohy hlavy se vlivem gravitace krystalky posunou a tím se mění tah na vlásky</a:t>
            </a:r>
          </a:p>
          <a:p>
            <a:pPr eaLnBrk="1" hangingPunct="1">
              <a:buFontTx/>
              <a:buNone/>
            </a:pPr>
            <a:endParaRPr lang="cs-CZ" altLang="cs-CZ" sz="2000" dirty="0" smtClean="0"/>
          </a:p>
          <a:p>
            <a:pPr eaLnBrk="1" hangingPunct="1"/>
            <a:r>
              <a:rPr lang="cs-CZ" altLang="cs-CZ" sz="2000" b="1" u="sng" dirty="0" smtClean="0"/>
              <a:t>Čidlo kinetické:</a:t>
            </a:r>
            <a:r>
              <a:rPr lang="cs-CZ" altLang="cs-CZ" sz="2000" b="1" dirty="0" smtClean="0"/>
              <a:t> </a:t>
            </a:r>
            <a:r>
              <a:rPr lang="cs-CZ" altLang="cs-CZ" sz="2000" b="1" dirty="0" smtClean="0">
                <a:solidFill>
                  <a:schemeClr val="accent1">
                    <a:lumMod val="75000"/>
                  </a:schemeClr>
                </a:solidFill>
              </a:rPr>
              <a:t>v </a:t>
            </a:r>
            <a:r>
              <a:rPr lang="cs-CZ" altLang="cs-CZ" sz="2000" b="1" dirty="0" err="1" smtClean="0">
                <a:solidFill>
                  <a:schemeClr val="accent1">
                    <a:lumMod val="75000"/>
                  </a:schemeClr>
                </a:solidFill>
              </a:rPr>
              <a:t>ampulách</a:t>
            </a:r>
            <a:r>
              <a:rPr lang="cs-CZ" altLang="cs-CZ" sz="2000" b="1" dirty="0" smtClean="0">
                <a:solidFill>
                  <a:schemeClr val="accent1">
                    <a:lumMod val="75000"/>
                  </a:schemeClr>
                </a:solidFill>
              </a:rPr>
              <a:t> 3 polokruhovitých kanálků</a:t>
            </a:r>
            <a:r>
              <a:rPr lang="cs-CZ" altLang="cs-CZ" sz="2000" dirty="0" smtClean="0"/>
              <a:t>, které jsou na sebe kolmé, vnímání pohybu, </a:t>
            </a:r>
            <a:r>
              <a:rPr lang="cs-CZ" altLang="cs-CZ" sz="2000" dirty="0" smtClean="0"/>
              <a:t>podnětem </a:t>
            </a:r>
            <a:r>
              <a:rPr lang="cs-CZ" altLang="cs-CZ" sz="2000" dirty="0" smtClean="0"/>
              <a:t>je rotační pohyb hlavy, který uvede endolymfu do pohybu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877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278</TotalTime>
  <Words>478</Words>
  <Application>Microsoft Office PowerPoint</Application>
  <PresentationFormat>Širokoúhlá obrazovka</PresentationFormat>
  <Paragraphs>70</Paragraphs>
  <Slides>15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Smyslová soustava</vt:lpstr>
      <vt:lpstr>Sluchový orgán</vt:lpstr>
      <vt:lpstr>Ucho</vt:lpstr>
      <vt:lpstr>Stavba ucha</vt:lpstr>
      <vt:lpstr>Vnitřní ucho</vt:lpstr>
      <vt:lpstr>Cortiho orgán</vt:lpstr>
      <vt:lpstr>Prezentace aplikace PowerPoint</vt:lpstr>
      <vt:lpstr>Vestibulární orgán</vt:lpstr>
      <vt:lpstr>Vestibulární orgán</vt:lpstr>
      <vt:lpstr>Prezentace aplikace PowerPoint</vt:lpstr>
      <vt:lpstr>Vestibulární orgán</vt:lpstr>
      <vt:lpstr>Onemocnění sluchového org.</vt:lpstr>
      <vt:lpstr>Úrazy</vt:lpstr>
      <vt:lpstr>Věkové zvláštnosti</vt:lpstr>
      <vt:lpstr>Věkové zvláštnosti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Smyslová soustava</dc:title>
  <dc:creator>Doug</dc:creator>
  <cp:lastModifiedBy>ucebna</cp:lastModifiedBy>
  <cp:revision>16</cp:revision>
  <dcterms:created xsi:type="dcterms:W3CDTF">2015-11-10T18:42:12Z</dcterms:created>
  <dcterms:modified xsi:type="dcterms:W3CDTF">2018-12-04T11:12:52Z</dcterms:modified>
</cp:coreProperties>
</file>