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83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7" r:id="rId21"/>
    <p:sldId id="288" r:id="rId22"/>
    <p:sldId id="276" r:id="rId23"/>
    <p:sldId id="277" r:id="rId24"/>
    <p:sldId id="278" r:id="rId25"/>
    <p:sldId id="279" r:id="rId26"/>
    <p:sldId id="280" r:id="rId27"/>
    <p:sldId id="285" r:id="rId28"/>
    <p:sldId id="281" r:id="rId29"/>
    <p:sldId id="286" r:id="rId30"/>
    <p:sldId id="282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7D0"/>
    <a:srgbClr val="DB4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3" autoAdjust="0"/>
  </p:normalViewPr>
  <p:slideViewPr>
    <p:cSldViewPr snapToGrid="0">
      <p:cViewPr varScale="1">
        <p:scale>
          <a:sx n="64" d="100"/>
          <a:sy n="64" d="100"/>
        </p:scale>
        <p:origin x="7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97A9-3D67-4A34-BD4C-F90F22933953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C0521-7253-4750-8994-A145BEFF64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6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E6F7-46C5-4704-94F7-399D344B43F6}" type="datetimeFigureOut">
              <a:rPr lang="cs-CZ" smtClean="0"/>
              <a:pPr/>
              <a:t>13.11.2018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8B80-3CA2-4DE4-9C18-8D5B865C52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19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Mucin – vrstva asi 0,6mm, zabraňuje mechanicky a neutralizací přístupu kyseliny na povrch buněk sliznice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8B80-3CA2-4DE4-9C18-8D5B865C52F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Pankreatická šťáva – 1-2 litry za den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8B80-3CA2-4DE4-9C18-8D5B865C52F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05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4D7A-70ED-4999-A619-6D730DF5C2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11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s.gymspgs.cz:5050/bio/Sources/Photogallery_Textbook.php?intSource=0&amp;intPhotogallerySectionId=50000&amp;intPhotogalleryLastSectionId=50000&amp;intPage=1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s.gymspgs.cz:5050/bio/Sources/Photogallery_Textbook.php?intPhotogallerySectionId=50000&amp;intPhotogalleryLastSectionId=50000&amp;intPage=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s.gymspgs.cz:5050/bio/Sources/Photogallery_Textbook.php?intSource=0&amp;intPhotogallerySectionId=50000&amp;intPhotogalleryLastSectionId=50000&amp;intPage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s.gymspgs.cz:5050/bio/Sources/Photogallery_Textbook.php?intPhotogallerySectionId=50000&amp;intPhotogalleryLastSectionId=50000&amp;intPage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s.gymspgs.cz:5050/bio/Sources/Photogallery_Textbook.php?intPhotogallerySectionId=50000&amp;intPhotogalleryLastSectionId=50000&amp;intPage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6000" dirty="0" smtClean="0"/>
              <a:t>Trávící soustava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226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Jícen (</a:t>
            </a:r>
            <a:r>
              <a:rPr lang="cs-CZ" sz="4000" dirty="0" err="1"/>
              <a:t>o</a:t>
            </a:r>
            <a:r>
              <a:rPr lang="cs-CZ" sz="4000" dirty="0" err="1" smtClean="0"/>
              <a:t>esophagus</a:t>
            </a:r>
            <a:r>
              <a:rPr lang="cs-CZ" sz="4000" dirty="0" smtClean="0"/>
              <a:t>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/>
              <a:t>Asi 25 cm, vstupuje do žaludku</a:t>
            </a:r>
          </a:p>
          <a:p>
            <a:pPr>
              <a:defRPr/>
            </a:pPr>
            <a:r>
              <a:rPr lang="cs-CZ" sz="2000" dirty="0"/>
              <a:t>Dokončuje polykací akt</a:t>
            </a:r>
          </a:p>
          <a:p>
            <a:pPr>
              <a:defRPr/>
            </a:pPr>
            <a:r>
              <a:rPr lang="cs-CZ" sz="2000" dirty="0"/>
              <a:t>Horní část – příčně pruhovaná svalovina, střední č. – smíšená, dolní – hladká svalovina</a:t>
            </a:r>
          </a:p>
          <a:p>
            <a:pPr eaLnBrk="1" hangingPunct="1">
              <a:defRPr/>
            </a:pPr>
            <a:r>
              <a:rPr lang="cs-CZ" sz="2000" dirty="0" smtClean="0"/>
              <a:t>Pohyb sousta je zabezpečen </a:t>
            </a:r>
            <a:r>
              <a:rPr lang="cs-CZ" sz="2000" u="sng" dirty="0" smtClean="0"/>
              <a:t>peristaltickými pohyby</a:t>
            </a:r>
            <a:r>
              <a:rPr lang="cs-CZ" sz="2000" dirty="0" smtClean="0"/>
              <a:t> (stahy hladké svaloviny)</a:t>
            </a:r>
          </a:p>
          <a:p>
            <a:pPr eaLnBrk="1" hangingPunct="1">
              <a:defRPr/>
            </a:pPr>
            <a:r>
              <a:rPr lang="cs-CZ" sz="2000" dirty="0"/>
              <a:t>H</a:t>
            </a:r>
            <a:r>
              <a:rPr lang="cs-CZ" sz="2000" dirty="0" smtClean="0"/>
              <a:t>ladké svaly v jícnu jsou ovládány vegetativními nervy (sympatikus a parasympatikus)</a:t>
            </a:r>
          </a:p>
        </p:txBody>
      </p:sp>
    </p:spTree>
    <p:extLst>
      <p:ext uri="{BB962C8B-B14F-4D97-AF65-F5344CB8AC3E}">
        <p14:creationId xmlns:p14="http://schemas.microsoft.com/office/powerpoint/2010/main" val="24218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Žaludek (</a:t>
            </a:r>
            <a:r>
              <a:rPr lang="cs-CZ" sz="4000" dirty="0" err="1"/>
              <a:t>v</a:t>
            </a:r>
            <a:r>
              <a:rPr lang="cs-CZ" sz="4000" dirty="0" err="1" smtClean="0"/>
              <a:t>entriculus</a:t>
            </a:r>
            <a:r>
              <a:rPr lang="cs-CZ" sz="4000" dirty="0" smtClean="0"/>
              <a:t>, </a:t>
            </a:r>
            <a:r>
              <a:rPr lang="cs-CZ" sz="4000" dirty="0" err="1"/>
              <a:t>g</a:t>
            </a:r>
            <a:r>
              <a:rPr lang="cs-CZ" sz="4000" dirty="0" err="1" smtClean="0"/>
              <a:t>aster</a:t>
            </a:r>
            <a:r>
              <a:rPr lang="cs-CZ" sz="4000" dirty="0" smtClean="0"/>
              <a:t>)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S</a:t>
            </a:r>
            <a:r>
              <a:rPr lang="cs-CZ" sz="2000" dirty="0" smtClean="0"/>
              <a:t>louží jako </a:t>
            </a:r>
            <a:r>
              <a:rPr lang="cs-CZ" sz="2000" dirty="0" smtClean="0">
                <a:solidFill>
                  <a:srgbClr val="FF00FF"/>
                </a:solidFill>
              </a:rPr>
              <a:t>zásobník přijaté potravy</a:t>
            </a:r>
            <a:r>
              <a:rPr lang="cs-CZ" sz="2000" dirty="0" smtClean="0"/>
              <a:t>, kde se potrava mění na tráveninu (chymus)</a:t>
            </a:r>
          </a:p>
          <a:p>
            <a:pPr eaLnBrk="1" hangingPunct="1">
              <a:defRPr/>
            </a:pPr>
            <a:r>
              <a:rPr lang="cs-CZ" sz="2000" dirty="0" smtClean="0"/>
              <a:t>Cylindrický epitel s buňkami produkující mucin</a:t>
            </a:r>
          </a:p>
          <a:p>
            <a:pPr eaLnBrk="1" hangingPunct="1">
              <a:defRPr/>
            </a:pPr>
            <a:r>
              <a:rPr lang="cs-CZ" sz="2000" dirty="0" smtClean="0"/>
              <a:t>Prázdný – ochablý vak – po naplnění = žaludeční klid</a:t>
            </a:r>
          </a:p>
          <a:p>
            <a:pPr eaLnBrk="1" hangingPunct="1">
              <a:defRPr/>
            </a:pPr>
            <a:r>
              <a:rPr lang="cs-CZ" sz="2000" dirty="0" smtClean="0"/>
              <a:t>Objem v klidu – 50ml – může se zvětšit až na 1,5l</a:t>
            </a:r>
          </a:p>
          <a:p>
            <a:pPr eaLnBrk="1" hangingPunct="1">
              <a:defRPr/>
            </a:pPr>
            <a:r>
              <a:rPr lang="cs-CZ" sz="2000" dirty="0" smtClean="0"/>
              <a:t>Trávenina zůstává v žaludku 2-6 hodin</a:t>
            </a:r>
          </a:p>
          <a:p>
            <a:pPr eaLnBrk="1" hangingPunct="1">
              <a:defRPr/>
            </a:pPr>
            <a:r>
              <a:rPr lang="cs-CZ" sz="2000" dirty="0" smtClean="0"/>
              <a:t>Zvracení (centrum – retikulární formace) – uvolnění česla, obrácená peristaltika, ochranný význam, přímé spojení s vestibulárním ústrojím</a:t>
            </a:r>
          </a:p>
          <a:p>
            <a:pPr eaLnBrk="1" hangingPunct="1">
              <a:defRPr/>
            </a:pPr>
            <a:r>
              <a:rPr lang="cs-CZ" sz="2000" dirty="0" err="1" smtClean="0"/>
              <a:t>Nausea</a:t>
            </a:r>
            <a:endParaRPr lang="cs-CZ" sz="2000" dirty="0" smtClean="0"/>
          </a:p>
          <a:p>
            <a:pPr marL="0" indent="0" eaLnBrk="1" hangingPunct="1">
              <a:buNone/>
              <a:defRPr/>
            </a:pPr>
            <a:endParaRPr lang="cs-CZ" sz="20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5242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Žaludek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u="sng" dirty="0" smtClean="0">
                <a:solidFill>
                  <a:srgbClr val="FF00FF"/>
                </a:solidFill>
              </a:rPr>
              <a:t>3 části:</a:t>
            </a:r>
          </a:p>
          <a:p>
            <a:pPr lvl="1" eaLnBrk="1" hangingPunct="1">
              <a:defRPr/>
            </a:pPr>
            <a:r>
              <a:rPr lang="cs-CZ" sz="2000" dirty="0"/>
              <a:t>česlo</a:t>
            </a:r>
          </a:p>
          <a:p>
            <a:pPr lvl="1" eaLnBrk="1" hangingPunct="1">
              <a:defRPr/>
            </a:pPr>
            <a:r>
              <a:rPr lang="cs-CZ" sz="2000" dirty="0"/>
              <a:t>tělo žaludku</a:t>
            </a:r>
          </a:p>
          <a:p>
            <a:pPr lvl="1" eaLnBrk="1" hangingPunct="1">
              <a:defRPr/>
            </a:pPr>
            <a:r>
              <a:rPr lang="cs-CZ" sz="2000" dirty="0"/>
              <a:t>vrátník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3600" dirty="0"/>
          </a:p>
        </p:txBody>
      </p:sp>
      <p:pic>
        <p:nvPicPr>
          <p:cNvPr id="15364" name="Picture 5" descr="Žaludek">
            <a:hlinkClick r:id="rId2" tooltip="Kliknutí Vás odkáže na fotogalerii s tímto obrázkem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2287" y="3424729"/>
            <a:ext cx="3942852" cy="2297671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245" y="411164"/>
            <a:ext cx="4657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Žaludek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Ž</a:t>
            </a:r>
            <a:r>
              <a:rPr lang="cs-CZ" sz="2000" dirty="0" smtClean="0"/>
              <a:t>lázy ve stěnách žaludku vylučují žaludeční šťávy (2-3 litry), </a:t>
            </a:r>
            <a:r>
              <a:rPr lang="cs-CZ" sz="2000" dirty="0" smtClean="0">
                <a:solidFill>
                  <a:srgbClr val="FF00FF"/>
                </a:solidFill>
              </a:rPr>
              <a:t>obsahující pepsinogen</a:t>
            </a:r>
            <a:r>
              <a:rPr lang="cs-CZ" sz="2000" dirty="0" smtClean="0"/>
              <a:t> a </a:t>
            </a:r>
            <a:r>
              <a:rPr lang="cs-CZ" sz="2000" dirty="0" err="1" smtClean="0">
                <a:solidFill>
                  <a:srgbClr val="FF00FF"/>
                </a:solidFill>
              </a:rPr>
              <a:t>HCl</a:t>
            </a:r>
            <a:r>
              <a:rPr lang="cs-CZ" sz="2000" dirty="0" smtClean="0">
                <a:solidFill>
                  <a:srgbClr val="FF00FF"/>
                </a:solidFill>
              </a:rPr>
              <a:t> </a:t>
            </a:r>
            <a:r>
              <a:rPr lang="cs-CZ" sz="2000" dirty="0" smtClean="0"/>
              <a:t>(výsledné pH je 2-4)</a:t>
            </a:r>
          </a:p>
          <a:p>
            <a:pPr eaLnBrk="1" hangingPunct="1">
              <a:defRPr/>
            </a:pPr>
            <a:r>
              <a:rPr lang="cs-CZ" sz="2000" i="1" u="sng" dirty="0">
                <a:solidFill>
                  <a:srgbClr val="FF00FF"/>
                </a:solidFill>
              </a:rPr>
              <a:t>P</a:t>
            </a:r>
            <a:r>
              <a:rPr lang="cs-CZ" sz="2000" i="1" u="sng" dirty="0" smtClean="0">
                <a:solidFill>
                  <a:srgbClr val="FF00FF"/>
                </a:solidFill>
              </a:rPr>
              <a:t>epsin</a:t>
            </a:r>
            <a:r>
              <a:rPr lang="cs-CZ" sz="2000" dirty="0" smtClean="0">
                <a:solidFill>
                  <a:srgbClr val="FF00FF"/>
                </a:solidFill>
              </a:rPr>
              <a:t> </a:t>
            </a:r>
            <a:r>
              <a:rPr lang="cs-CZ" sz="2000" dirty="0" smtClean="0"/>
              <a:t>vzniká po aktivaci pepsinogenu kyselinou chlorovodíkovou; tráví bílkoviny, sráží mléko</a:t>
            </a:r>
          </a:p>
          <a:p>
            <a:pPr eaLnBrk="1" hangingPunct="1">
              <a:defRPr/>
            </a:pPr>
            <a:r>
              <a:rPr lang="cs-CZ" sz="2000" u="sng" dirty="0" err="1" smtClean="0">
                <a:solidFill>
                  <a:srgbClr val="E537D0"/>
                </a:solidFill>
              </a:rPr>
              <a:t>Chymosin</a:t>
            </a:r>
            <a:r>
              <a:rPr lang="cs-CZ" sz="2000" dirty="0" smtClean="0">
                <a:solidFill>
                  <a:srgbClr val="E537D0"/>
                </a:solidFill>
              </a:rPr>
              <a:t> </a:t>
            </a:r>
            <a:r>
              <a:rPr lang="cs-CZ" sz="2000" dirty="0" smtClean="0"/>
              <a:t>– sráží mléko v žaludku mláďat</a:t>
            </a:r>
          </a:p>
          <a:p>
            <a:pPr eaLnBrk="1" hangingPunct="1">
              <a:defRPr/>
            </a:pPr>
            <a:r>
              <a:rPr lang="cs-CZ" sz="2000" dirty="0" smtClean="0"/>
              <a:t>Začíná emulgace tuků, která je dokončena v tenkém střevě za pomoci žlučových kyselin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FF00FF"/>
                </a:solidFill>
              </a:rPr>
              <a:t>Ž</a:t>
            </a:r>
            <a:r>
              <a:rPr lang="cs-CZ" sz="2000" dirty="0" smtClean="0">
                <a:solidFill>
                  <a:srgbClr val="FF00FF"/>
                </a:solidFill>
              </a:rPr>
              <a:t>aludeční </a:t>
            </a:r>
            <a:r>
              <a:rPr lang="cs-CZ" sz="2000" i="1" u="sng" dirty="0" smtClean="0">
                <a:solidFill>
                  <a:srgbClr val="FF00FF"/>
                </a:solidFill>
              </a:rPr>
              <a:t>lipáza</a:t>
            </a:r>
            <a:r>
              <a:rPr lang="cs-CZ" sz="2000" dirty="0" smtClean="0"/>
              <a:t> – enzym, který štěpí emulgované tuky např. mléka, smetany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5378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Žaludek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Ž</a:t>
            </a:r>
            <a:r>
              <a:rPr lang="cs-CZ" sz="2000" dirty="0" smtClean="0"/>
              <a:t>aludeční stěna je pokryta hlenem </a:t>
            </a:r>
            <a:r>
              <a:rPr lang="cs-CZ" sz="2000" dirty="0" smtClean="0">
                <a:solidFill>
                  <a:srgbClr val="FF00FF"/>
                </a:solidFill>
              </a:rPr>
              <a:t>(mucinem),</a:t>
            </a:r>
            <a:r>
              <a:rPr lang="cs-CZ" sz="2000" dirty="0" smtClean="0"/>
              <a:t> který jej chrání proti působení pepsinu a </a:t>
            </a:r>
            <a:r>
              <a:rPr lang="cs-CZ" sz="2000" dirty="0" err="1" smtClean="0"/>
              <a:t>HCl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b="1" u="sng" dirty="0" err="1" smtClean="0"/>
              <a:t>HCl</a:t>
            </a:r>
            <a:r>
              <a:rPr lang="cs-CZ" sz="2000" dirty="0" smtClean="0"/>
              <a:t> v žaludku usnadňuje trávení masa a má </a:t>
            </a:r>
            <a:r>
              <a:rPr lang="cs-CZ" sz="2000" u="sng" dirty="0" smtClean="0"/>
              <a:t>baktericidní účinky</a:t>
            </a:r>
            <a:r>
              <a:rPr lang="cs-CZ" sz="2000" dirty="0" smtClean="0"/>
              <a:t> (ničí větší část bakterií), aktivuje neúčinný pepsinogen na pepsin, redukuje trojmocné železo na dvojmocné</a:t>
            </a:r>
          </a:p>
          <a:p>
            <a:pPr eaLnBrk="1" hangingPunct="1">
              <a:defRPr/>
            </a:pPr>
            <a:r>
              <a:rPr lang="cs-CZ" sz="2000" dirty="0" smtClean="0"/>
              <a:t>Vstřebávání ze žaludku není za fyziologických podmínek významné</a:t>
            </a:r>
          </a:p>
          <a:p>
            <a:pPr eaLnBrk="1" hangingPunct="1">
              <a:defRPr/>
            </a:pPr>
            <a:r>
              <a:rPr lang="cs-CZ" sz="2000" u="sng" dirty="0" smtClean="0"/>
              <a:t>Vyměšování žaludeční šťávy </a:t>
            </a:r>
            <a:r>
              <a:rPr lang="cs-CZ" sz="2000" dirty="0" smtClean="0"/>
              <a:t>– řízeno látkově, hormonálně (gastrin)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dirty="0" err="1" smtClean="0">
                <a:solidFill>
                  <a:srgbClr val="DB41C5"/>
                </a:solidFill>
              </a:rPr>
              <a:t>Enterogastron</a:t>
            </a:r>
            <a:r>
              <a:rPr lang="cs-CZ" sz="2000" dirty="0" smtClean="0"/>
              <a:t> – vylučován žlázkami dvanáctníku po vyprázdnění žaludku, přechází do krve a tlumí vyměšování žaludeční šťávy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563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vanáctník a slinivka břišní (pohled zepředu)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4"/>
            <a:ext cx="76200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Tenké střevo (intestinum </a:t>
            </a:r>
            <a:r>
              <a:rPr lang="cs-CZ" sz="4000" dirty="0" err="1" smtClean="0"/>
              <a:t>tenue</a:t>
            </a:r>
            <a:r>
              <a:rPr lang="cs-CZ" sz="4000" dirty="0" smtClean="0"/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b="1" dirty="0"/>
              <a:t>J</a:t>
            </a:r>
            <a:r>
              <a:rPr lang="cs-CZ" sz="2000" b="1" dirty="0" smtClean="0"/>
              <a:t>e hlavním místem trávící trubice, kde dochází k trávení a vstřebávání</a:t>
            </a:r>
          </a:p>
          <a:p>
            <a:pPr eaLnBrk="1" hangingPunct="1">
              <a:defRPr/>
            </a:pPr>
            <a:r>
              <a:rPr lang="cs-CZ" sz="2000" dirty="0" smtClean="0"/>
              <a:t>3 až 5 metrů, šířka okolo 3cm</a:t>
            </a:r>
          </a:p>
          <a:p>
            <a:pPr eaLnBrk="1" hangingPunct="1">
              <a:defRPr/>
            </a:pPr>
            <a:r>
              <a:rPr lang="cs-CZ" sz="2000" b="1" dirty="0" smtClean="0">
                <a:solidFill>
                  <a:srgbClr val="FF00FF"/>
                </a:solidFill>
              </a:rPr>
              <a:t>3 oddíly:</a:t>
            </a:r>
            <a:r>
              <a:rPr lang="cs-CZ" sz="2000" dirty="0" smtClean="0"/>
              <a:t> dvanáctník (duodenum), lačník (jejunum), kyčelník (ileum)</a:t>
            </a:r>
          </a:p>
          <a:p>
            <a:pPr eaLnBrk="1" hangingPunct="1">
              <a:defRPr/>
            </a:pPr>
            <a:r>
              <a:rPr lang="cs-CZ" sz="2000" dirty="0" smtClean="0"/>
              <a:t>Cylindrický epitel s buňkami produkujícími hlen</a:t>
            </a:r>
          </a:p>
          <a:p>
            <a:pPr eaLnBrk="1" hangingPunct="1">
              <a:defRPr/>
            </a:pPr>
            <a:r>
              <a:rPr lang="cs-CZ" sz="2000" dirty="0" smtClean="0"/>
              <a:t>Na povrchu </a:t>
            </a:r>
            <a:r>
              <a:rPr lang="cs-CZ" sz="2000" dirty="0" err="1" smtClean="0"/>
              <a:t>enterocyty</a:t>
            </a:r>
            <a:r>
              <a:rPr lang="cs-CZ" sz="2000" dirty="0" smtClean="0"/>
              <a:t> – obměna asi za 5 dnů, urychluje vláknina</a:t>
            </a:r>
          </a:p>
          <a:p>
            <a:pPr eaLnBrk="1" hangingPunct="1">
              <a:defRPr/>
            </a:pPr>
            <a:r>
              <a:rPr lang="cs-CZ" sz="2000" dirty="0"/>
              <a:t>S</a:t>
            </a:r>
            <a:r>
              <a:rPr lang="cs-CZ" sz="2000" dirty="0" smtClean="0"/>
              <a:t>těna je složena za záhybů, které vytvářejí </a:t>
            </a:r>
            <a:r>
              <a:rPr lang="cs-CZ" sz="2000" b="1" dirty="0" smtClean="0"/>
              <a:t>klky</a:t>
            </a:r>
            <a:r>
              <a:rPr lang="cs-CZ" sz="2000" dirty="0" smtClean="0"/>
              <a:t> – zvětšení povrchu střeva</a:t>
            </a:r>
          </a:p>
          <a:p>
            <a:pPr eaLnBrk="1" hangingPunct="1">
              <a:defRPr/>
            </a:pPr>
            <a:r>
              <a:rPr lang="cs-CZ" sz="2000" dirty="0"/>
              <a:t>P</a:t>
            </a:r>
            <a:r>
              <a:rPr lang="cs-CZ" sz="2000" dirty="0" smtClean="0"/>
              <a:t>ohyb tráveniny – </a:t>
            </a:r>
            <a:r>
              <a:rPr lang="cs-CZ" sz="2000" dirty="0" err="1" smtClean="0"/>
              <a:t>promíchávací</a:t>
            </a:r>
            <a:r>
              <a:rPr lang="cs-CZ" sz="2000" dirty="0" smtClean="0"/>
              <a:t>  a </a:t>
            </a:r>
            <a:r>
              <a:rPr lang="cs-CZ" sz="2000" dirty="0" smtClean="0">
                <a:solidFill>
                  <a:srgbClr val="FF00FF"/>
                </a:solidFill>
              </a:rPr>
              <a:t>peristaltické pohyby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7467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908" y="890090"/>
            <a:ext cx="5715853" cy="51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Tenké střevo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/>
              <a:t>Trávenina – 2-4 hodiny</a:t>
            </a:r>
          </a:p>
          <a:p>
            <a:pPr eaLnBrk="1" hangingPunct="1">
              <a:defRPr/>
            </a:pPr>
            <a:r>
              <a:rPr lang="cs-CZ" sz="2000" dirty="0" smtClean="0"/>
              <a:t>Do dvanáctníku ústí vývod </a:t>
            </a:r>
            <a:r>
              <a:rPr lang="cs-CZ" sz="2000" dirty="0" smtClean="0">
                <a:solidFill>
                  <a:srgbClr val="FF00FF"/>
                </a:solidFill>
              </a:rPr>
              <a:t>slinivky břišní</a:t>
            </a:r>
            <a:r>
              <a:rPr lang="cs-CZ" sz="2000" dirty="0" smtClean="0"/>
              <a:t> (</a:t>
            </a:r>
            <a:r>
              <a:rPr lang="cs-CZ" sz="2000" dirty="0" err="1" smtClean="0"/>
              <a:t>pakreas</a:t>
            </a:r>
            <a:r>
              <a:rPr lang="cs-CZ" sz="2000" dirty="0" smtClean="0"/>
              <a:t>) a </a:t>
            </a:r>
            <a:r>
              <a:rPr lang="cs-CZ" sz="2000" dirty="0" smtClean="0">
                <a:solidFill>
                  <a:srgbClr val="FF00FF"/>
                </a:solidFill>
              </a:rPr>
              <a:t>žlučníku </a:t>
            </a:r>
            <a:r>
              <a:rPr lang="cs-CZ" sz="2000" dirty="0" smtClean="0"/>
              <a:t>(žluč vzniká v játrech a skladuje se v žlučníku, žlučové barvivo = červený bilirubin a zelený biliverdin, pH = 8, povzbuzuje trávení a peristaltiku</a:t>
            </a:r>
          </a:p>
          <a:p>
            <a:pPr eaLnBrk="1" hangingPunct="1">
              <a:defRPr/>
            </a:pPr>
            <a:r>
              <a:rPr lang="cs-CZ" sz="2000" dirty="0" smtClean="0"/>
              <a:t>Žlučové soli pomáhají trávení  a vstřebávání tuků (=emulgace tuků)</a:t>
            </a:r>
          </a:p>
          <a:p>
            <a:pPr eaLnBrk="1" hangingPunct="1">
              <a:defRPr/>
            </a:pPr>
            <a:r>
              <a:rPr lang="cs-CZ" sz="2000" dirty="0" smtClean="0"/>
              <a:t>Slinivka produkuje  šťávu - neutralizuje kyselou tráveninu, která přichází z žaludku do duodena</a:t>
            </a:r>
          </a:p>
          <a:p>
            <a:pPr eaLnBrk="1" hangingPunct="1">
              <a:defRPr/>
            </a:pPr>
            <a:r>
              <a:rPr lang="cs-CZ" sz="2000" dirty="0" smtClean="0"/>
              <a:t>Sekrece mucinu</a:t>
            </a:r>
          </a:p>
          <a:p>
            <a:pPr eaLnBrk="1" hangingPunct="1"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93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Tenké střevo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dirty="0" err="1" smtClean="0"/>
              <a:t>Pakreatická</a:t>
            </a:r>
            <a:r>
              <a:rPr lang="cs-CZ" sz="2000" dirty="0" smtClean="0"/>
              <a:t> šťáva:</a:t>
            </a:r>
          </a:p>
          <a:p>
            <a:pPr eaLnBrk="1" hangingPunct="1">
              <a:defRPr/>
            </a:pPr>
            <a:r>
              <a:rPr lang="cs-CZ" sz="2000" i="1" u="sng" dirty="0" smtClean="0">
                <a:solidFill>
                  <a:srgbClr val="FF00FF"/>
                </a:solidFill>
              </a:rPr>
              <a:t>amyláza</a:t>
            </a:r>
            <a:r>
              <a:rPr lang="cs-CZ" sz="2000" dirty="0" smtClean="0"/>
              <a:t> – štěpí sacharidy</a:t>
            </a:r>
          </a:p>
          <a:p>
            <a:pPr eaLnBrk="1" hangingPunct="1">
              <a:defRPr/>
            </a:pPr>
            <a:r>
              <a:rPr lang="cs-CZ" sz="2000" i="1" u="sng" dirty="0" smtClean="0">
                <a:solidFill>
                  <a:srgbClr val="FF00FF"/>
                </a:solidFill>
              </a:rPr>
              <a:t>trypsin</a:t>
            </a:r>
            <a:r>
              <a:rPr lang="cs-CZ" sz="2000" dirty="0" smtClean="0">
                <a:solidFill>
                  <a:srgbClr val="FF00FF"/>
                </a:solidFill>
              </a:rPr>
              <a:t> </a:t>
            </a:r>
            <a:r>
              <a:rPr lang="cs-CZ" sz="2000" dirty="0" smtClean="0"/>
              <a:t>– štěpí bílkoviny</a:t>
            </a:r>
          </a:p>
          <a:p>
            <a:pPr eaLnBrk="1" hangingPunct="1">
              <a:defRPr/>
            </a:pPr>
            <a:r>
              <a:rPr lang="cs-CZ" sz="2000" i="1" u="sng" dirty="0" smtClean="0">
                <a:solidFill>
                  <a:srgbClr val="E537D0"/>
                </a:solidFill>
              </a:rPr>
              <a:t>Chymotrypsin</a:t>
            </a:r>
            <a:r>
              <a:rPr lang="cs-CZ" sz="2000" dirty="0" smtClean="0"/>
              <a:t> – aktivován trypsinem, štěpí bílkoviny mléka</a:t>
            </a:r>
          </a:p>
          <a:p>
            <a:pPr eaLnBrk="1" hangingPunct="1">
              <a:defRPr/>
            </a:pPr>
            <a:r>
              <a:rPr lang="cs-CZ" sz="2000" i="1" u="sng" dirty="0" smtClean="0">
                <a:solidFill>
                  <a:srgbClr val="FF00FF"/>
                </a:solidFill>
              </a:rPr>
              <a:t>lipáza</a:t>
            </a:r>
            <a:r>
              <a:rPr lang="cs-CZ" sz="2000" dirty="0" smtClean="0"/>
              <a:t> – štěpí tuky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 smtClean="0"/>
          </a:p>
          <a:p>
            <a:pPr marL="0" indent="0" eaLnBrk="1" hangingPunct="1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dirty="0" smtClean="0"/>
              <a:t>Mucin – ochrana stěny střeva</a:t>
            </a:r>
          </a:p>
        </p:txBody>
      </p:sp>
    </p:spTree>
    <p:extLst>
      <p:ext uri="{BB962C8B-B14F-4D97-AF65-F5344CB8AC3E}">
        <p14:creationId xmlns:p14="http://schemas.microsoft.com/office/powerpoint/2010/main" val="8490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Funkce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/>
              <a:t>Trávení (</a:t>
            </a:r>
            <a:r>
              <a:rPr lang="cs-CZ" sz="2400" dirty="0" smtClean="0"/>
              <a:t>chemické</a:t>
            </a:r>
            <a:r>
              <a:rPr lang="cs-CZ" sz="2000" dirty="0" smtClean="0"/>
              <a:t> štěpení, probíhá v různých částech)</a:t>
            </a:r>
          </a:p>
          <a:p>
            <a:pPr eaLnBrk="1" hangingPunct="1">
              <a:defRPr/>
            </a:pPr>
            <a:r>
              <a:rPr lang="cs-CZ" sz="2000" dirty="0" smtClean="0"/>
              <a:t>Vstřebávání (resorpce)</a:t>
            </a:r>
          </a:p>
          <a:p>
            <a:pPr eaLnBrk="1" hangingPunct="1">
              <a:defRPr/>
            </a:pPr>
            <a:r>
              <a:rPr lang="cs-CZ" sz="2000" dirty="0"/>
              <a:t>O</a:t>
            </a:r>
            <a:r>
              <a:rPr lang="cs-CZ" sz="2000" dirty="0" smtClean="0"/>
              <a:t>dstranění nestravitelných zbytků</a:t>
            </a:r>
          </a:p>
        </p:txBody>
      </p:sp>
    </p:spTree>
    <p:extLst>
      <p:ext uri="{BB962C8B-B14F-4D97-AF65-F5344CB8AC3E}">
        <p14:creationId xmlns:p14="http://schemas.microsoft.com/office/powerpoint/2010/main" val="26170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Tenké střevo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/>
              <a:t>Střevní šťáva obsahuje </a:t>
            </a:r>
            <a:r>
              <a:rPr lang="cs-CZ" sz="2000" i="1" u="sng" dirty="0">
                <a:solidFill>
                  <a:srgbClr val="FF00FF"/>
                </a:solidFill>
              </a:rPr>
              <a:t>erepsin</a:t>
            </a:r>
            <a:r>
              <a:rPr lang="cs-CZ" sz="2000" dirty="0"/>
              <a:t> – enzym, štěpí bílkoviny</a:t>
            </a:r>
          </a:p>
          <a:p>
            <a:pPr>
              <a:defRPr/>
            </a:pPr>
            <a:r>
              <a:rPr lang="cs-CZ" sz="2000" i="1" u="sng" dirty="0" err="1">
                <a:solidFill>
                  <a:srgbClr val="FF00FF"/>
                </a:solidFill>
              </a:rPr>
              <a:t>peptidáza</a:t>
            </a:r>
            <a:r>
              <a:rPr lang="cs-CZ" sz="2000" u="sng" dirty="0"/>
              <a:t> </a:t>
            </a:r>
            <a:r>
              <a:rPr lang="cs-CZ" sz="2000" dirty="0"/>
              <a:t>– štěpí malé peptidy na aminokyseliny</a:t>
            </a:r>
          </a:p>
          <a:p>
            <a:pPr>
              <a:defRPr/>
            </a:pPr>
            <a:r>
              <a:rPr lang="cs-CZ" sz="2000" i="1" u="sng" dirty="0">
                <a:solidFill>
                  <a:srgbClr val="FF00FF"/>
                </a:solidFill>
              </a:rPr>
              <a:t>Laktáza </a:t>
            </a:r>
            <a:r>
              <a:rPr lang="cs-CZ" sz="2000" dirty="0">
                <a:solidFill>
                  <a:schemeClr val="tx1"/>
                </a:solidFill>
              </a:rPr>
              <a:t>– štěpí laktózu na galaktózu a glukózu</a:t>
            </a:r>
          </a:p>
          <a:p>
            <a:pPr>
              <a:defRPr/>
            </a:pPr>
            <a:r>
              <a:rPr lang="cs-CZ" sz="2000" i="1" u="sng" dirty="0">
                <a:solidFill>
                  <a:srgbClr val="FF00FF"/>
                </a:solidFill>
              </a:rPr>
              <a:t>Sacharáza </a:t>
            </a:r>
            <a:r>
              <a:rPr lang="cs-CZ" sz="2000" dirty="0">
                <a:solidFill>
                  <a:schemeClr val="tx1"/>
                </a:solidFill>
              </a:rPr>
              <a:t>– štěpí </a:t>
            </a:r>
            <a:r>
              <a:rPr lang="cs-CZ" sz="2000" dirty="0" smtClean="0">
                <a:solidFill>
                  <a:schemeClr val="tx1"/>
                </a:solidFill>
              </a:rPr>
              <a:t>sacharózu </a:t>
            </a:r>
            <a:r>
              <a:rPr lang="cs-CZ" sz="2000" dirty="0">
                <a:solidFill>
                  <a:schemeClr val="tx1"/>
                </a:solidFill>
              </a:rPr>
              <a:t>na glukózu a fruktózu</a:t>
            </a:r>
          </a:p>
          <a:p>
            <a:pPr>
              <a:defRPr/>
            </a:pPr>
            <a:r>
              <a:rPr lang="cs-CZ" sz="2000" i="1" u="sng" dirty="0">
                <a:solidFill>
                  <a:srgbClr val="FF00FF"/>
                </a:solidFill>
              </a:rPr>
              <a:t>Maltáza </a:t>
            </a:r>
            <a:r>
              <a:rPr lang="cs-CZ" sz="2000" dirty="0">
                <a:solidFill>
                  <a:schemeClr val="tx1"/>
                </a:solidFill>
              </a:rPr>
              <a:t>– štěpí maltózu na dvě molekuly glukózy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1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Vstřebávání v tenkém střevě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Monosacharidy</a:t>
            </a:r>
            <a:r>
              <a:rPr lang="cs-CZ" sz="2000" dirty="0" smtClean="0"/>
              <a:t> </a:t>
            </a:r>
            <a:r>
              <a:rPr lang="cs-CZ" sz="2000" dirty="0" err="1" smtClean="0"/>
              <a:t>fosforylují</a:t>
            </a:r>
            <a:r>
              <a:rPr lang="cs-CZ" sz="2000" dirty="0" smtClean="0"/>
              <a:t> a přecházejí do vlásečnic vrátnicového oběhu</a:t>
            </a:r>
          </a:p>
          <a:p>
            <a:r>
              <a:rPr lang="cs-CZ" sz="2000" b="1" dirty="0" smtClean="0"/>
              <a:t>Aminokyseliny</a:t>
            </a:r>
            <a:r>
              <a:rPr lang="cs-CZ" sz="2000" dirty="0" smtClean="0"/>
              <a:t> – aktivně transportovány do krve vrátnicového oběhu</a:t>
            </a:r>
          </a:p>
          <a:p>
            <a:r>
              <a:rPr lang="cs-CZ" sz="2000" b="1" dirty="0" smtClean="0"/>
              <a:t>Mastné kyseliny </a:t>
            </a:r>
            <a:r>
              <a:rPr lang="cs-CZ" sz="2000" dirty="0" smtClean="0"/>
              <a:t>o kratších řetězcích – přímo do krve vrátnicového oběhu</a:t>
            </a:r>
          </a:p>
          <a:p>
            <a:r>
              <a:rPr lang="cs-CZ" sz="2000" b="1" dirty="0" smtClean="0"/>
              <a:t>Mastné kyseliny </a:t>
            </a:r>
            <a:r>
              <a:rPr lang="cs-CZ" sz="2000" dirty="0" smtClean="0"/>
              <a:t>o delších řetězcích - - slučují se s glycerolem na kapánky tuku a ty jsou odváděny mízními vlásečnicemi do mízy a krve, kde je vychytávají různé orgány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14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Tlusté střevo (intestinum </a:t>
            </a:r>
            <a:r>
              <a:rPr lang="cs-CZ" sz="4000" dirty="0" err="1" smtClean="0"/>
              <a:t>crassum</a:t>
            </a:r>
            <a:r>
              <a:rPr lang="cs-CZ" sz="4000" dirty="0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D</a:t>
            </a:r>
            <a:r>
              <a:rPr lang="cs-CZ" sz="2000" dirty="0" smtClean="0"/>
              <a:t>élka asi 1,5 m, nemá klky, buňky se obměňují x za 5-7 dní</a:t>
            </a:r>
          </a:p>
          <a:p>
            <a:pPr eaLnBrk="1" hangingPunct="1">
              <a:defRPr/>
            </a:pPr>
            <a:r>
              <a:rPr lang="cs-CZ" sz="2000" dirty="0"/>
              <a:t>T</a:t>
            </a:r>
            <a:r>
              <a:rPr lang="cs-CZ" sz="2000" dirty="0" smtClean="0"/>
              <a:t>lusté střevo začíná jako </a:t>
            </a:r>
            <a:r>
              <a:rPr lang="cs-CZ" sz="2000" dirty="0" smtClean="0">
                <a:solidFill>
                  <a:srgbClr val="FF00FF"/>
                </a:solidFill>
              </a:rPr>
              <a:t>slepé střevo</a:t>
            </a:r>
            <a:r>
              <a:rPr lang="cs-CZ" sz="2000" dirty="0" smtClean="0"/>
              <a:t>, jehož slepým výběžkem je apendix, pokračuje 3 oddíly: </a:t>
            </a:r>
            <a:r>
              <a:rPr lang="cs-CZ" sz="2000" dirty="0" smtClean="0">
                <a:solidFill>
                  <a:srgbClr val="FF00FF"/>
                </a:solidFill>
              </a:rPr>
              <a:t>vzestupný tračník, příčný tračník, sestupný tračník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rgbClr val="DB41C5"/>
                </a:solidFill>
              </a:rPr>
              <a:t>esovitý tračník </a:t>
            </a:r>
            <a:r>
              <a:rPr lang="cs-CZ" sz="2000" dirty="0" smtClean="0"/>
              <a:t>– přechází v konečný oddíl = </a:t>
            </a:r>
            <a:r>
              <a:rPr lang="cs-CZ" sz="2000" dirty="0" smtClean="0">
                <a:solidFill>
                  <a:srgbClr val="FF00FF"/>
                </a:solidFill>
              </a:rPr>
              <a:t>konečník </a:t>
            </a:r>
            <a:r>
              <a:rPr lang="cs-CZ" sz="2000" dirty="0" smtClean="0"/>
              <a:t>(</a:t>
            </a:r>
            <a:r>
              <a:rPr lang="cs-CZ" sz="2000" dirty="0" err="1" smtClean="0"/>
              <a:t>rectum</a:t>
            </a:r>
            <a:r>
              <a:rPr lang="cs-CZ" sz="2000" dirty="0" smtClean="0"/>
              <a:t>) – konec tvoří </a:t>
            </a:r>
            <a:r>
              <a:rPr lang="cs-CZ" sz="2000" dirty="0" smtClean="0">
                <a:solidFill>
                  <a:srgbClr val="FF00FF"/>
                </a:solidFill>
              </a:rPr>
              <a:t>řiť </a:t>
            </a:r>
            <a:r>
              <a:rPr lang="cs-CZ" sz="2000" dirty="0" smtClean="0"/>
              <a:t>(</a:t>
            </a:r>
            <a:r>
              <a:rPr lang="cs-CZ" sz="2000" dirty="0" err="1" smtClean="0"/>
              <a:t>anus</a:t>
            </a:r>
            <a:r>
              <a:rPr lang="cs-CZ" sz="2000" dirty="0" smtClean="0"/>
              <a:t>)</a:t>
            </a:r>
          </a:p>
          <a:p>
            <a:pPr eaLnBrk="1" hangingPunct="1">
              <a:defRPr/>
            </a:pPr>
            <a:r>
              <a:rPr lang="cs-CZ" sz="2000" dirty="0" smtClean="0"/>
              <a:t>Mísící a peristaltické pohyby</a:t>
            </a:r>
          </a:p>
        </p:txBody>
      </p:sp>
    </p:spTree>
    <p:extLst>
      <p:ext uri="{BB962C8B-B14F-4D97-AF65-F5344CB8AC3E}">
        <p14:creationId xmlns:p14="http://schemas.microsoft.com/office/powerpoint/2010/main" val="24100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Tlusté střevo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N</a:t>
            </a:r>
            <a:r>
              <a:rPr lang="cs-CZ" sz="2000" dirty="0" smtClean="0"/>
              <a:t>eprodukuje žádné enzymy, </a:t>
            </a:r>
            <a:r>
              <a:rPr lang="cs-CZ" sz="2000" dirty="0" smtClean="0">
                <a:solidFill>
                  <a:srgbClr val="FF00FF"/>
                </a:solidFill>
              </a:rPr>
              <a:t>vstřebává se zde voda a soli</a:t>
            </a:r>
            <a:r>
              <a:rPr lang="cs-CZ" sz="2000" dirty="0" smtClean="0"/>
              <a:t> zpět do organismu – zahuštění </a:t>
            </a:r>
          </a:p>
          <a:p>
            <a:pPr eaLnBrk="1" hangingPunct="1">
              <a:defRPr/>
            </a:pPr>
            <a:r>
              <a:rPr lang="cs-CZ" sz="2000" dirty="0"/>
              <a:t>P</a:t>
            </a:r>
            <a:r>
              <a:rPr lang="cs-CZ" sz="2000" dirty="0" smtClean="0"/>
              <a:t>ůsobením bakterií zde probíhají kvasné a hnilobné procesy – přitom vznikají plyny</a:t>
            </a:r>
          </a:p>
          <a:p>
            <a:pPr eaLnBrk="1" hangingPunct="1">
              <a:defRPr/>
            </a:pPr>
            <a:r>
              <a:rPr lang="cs-CZ" sz="2000" dirty="0"/>
              <a:t>Č</a:t>
            </a:r>
            <a:r>
              <a:rPr lang="cs-CZ" sz="2000" dirty="0" smtClean="0"/>
              <a:t>inností bakterií</a:t>
            </a:r>
            <a:r>
              <a:rPr lang="cs-CZ" sz="2000" b="1" dirty="0" smtClean="0"/>
              <a:t> </a:t>
            </a:r>
            <a:r>
              <a:rPr lang="cs-CZ" sz="2000" b="1" dirty="0" err="1" smtClean="0">
                <a:solidFill>
                  <a:srgbClr val="FF00FF"/>
                </a:solidFill>
              </a:rPr>
              <a:t>Escherichia</a:t>
            </a:r>
            <a:r>
              <a:rPr lang="cs-CZ" sz="2000" b="1" dirty="0" smtClean="0">
                <a:solidFill>
                  <a:srgbClr val="FF00FF"/>
                </a:solidFill>
              </a:rPr>
              <a:t> coli</a:t>
            </a:r>
            <a:r>
              <a:rPr lang="cs-CZ" sz="2000" dirty="0" smtClean="0"/>
              <a:t> se vytvářejí některé vitamíny B12 a </a:t>
            </a:r>
            <a:br>
              <a:rPr lang="cs-CZ" sz="2000" dirty="0" smtClean="0"/>
            </a:br>
            <a:r>
              <a:rPr lang="cs-CZ" sz="2000" dirty="0" smtClean="0"/>
              <a:t>vitamín K, </a:t>
            </a:r>
            <a:r>
              <a:rPr lang="cs-CZ" sz="2000" dirty="0" err="1" smtClean="0"/>
              <a:t>thiamin</a:t>
            </a:r>
            <a:r>
              <a:rPr lang="cs-CZ" sz="2000" dirty="0" smtClean="0"/>
              <a:t>, riboflavin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347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Tlusté sřevo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Z</a:t>
            </a:r>
            <a:r>
              <a:rPr lang="cs-CZ" sz="2000" dirty="0" smtClean="0"/>
              <a:t> nestrávených částí vzniká po 18-20h stolice, vyprázdnění stolice je reflexní děj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FF00FF"/>
                </a:solidFill>
              </a:rPr>
              <a:t>D</a:t>
            </a:r>
            <a:r>
              <a:rPr lang="cs-CZ" sz="2000" dirty="0" smtClean="0">
                <a:solidFill>
                  <a:srgbClr val="FF00FF"/>
                </a:solidFill>
              </a:rPr>
              <a:t>efekace – vyprázdnění (centrum defekačního reflexu je v míše)</a:t>
            </a:r>
          </a:p>
          <a:p>
            <a:pPr eaLnBrk="1" hangingPunct="1"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Pohyby střeva – zajišťovány hladkou svalovinou (parasympatikus – stimuluje motilitu, sympatikus – tlumí)</a:t>
            </a:r>
          </a:p>
          <a:p>
            <a:pPr eaLnBrk="1" hangingPunct="1">
              <a:defRPr/>
            </a:pPr>
            <a:r>
              <a:rPr lang="cs-CZ" sz="2000" dirty="0"/>
              <a:t>K</a:t>
            </a:r>
            <a:r>
              <a:rPr lang="cs-CZ" sz="2000" dirty="0" smtClean="0"/>
              <a:t>onečník má </a:t>
            </a:r>
            <a:r>
              <a:rPr lang="cs-CZ" sz="2000" b="1" u="sng" dirty="0" smtClean="0"/>
              <a:t>dva svěrače</a:t>
            </a:r>
            <a:r>
              <a:rPr lang="cs-CZ" sz="2000" dirty="0" smtClean="0"/>
              <a:t>: </a:t>
            </a:r>
            <a:r>
              <a:rPr lang="cs-CZ" sz="2000" dirty="0" smtClean="0">
                <a:solidFill>
                  <a:srgbClr val="FF00FF"/>
                </a:solidFill>
              </a:rPr>
              <a:t>vnitřní</a:t>
            </a:r>
            <a:r>
              <a:rPr lang="cs-CZ" sz="2000" dirty="0" smtClean="0"/>
              <a:t> (neovládáme), </a:t>
            </a:r>
            <a:r>
              <a:rPr lang="cs-CZ" sz="2000" dirty="0" smtClean="0">
                <a:solidFill>
                  <a:srgbClr val="FF00FF"/>
                </a:solidFill>
              </a:rPr>
              <a:t>vnější</a:t>
            </a:r>
            <a:r>
              <a:rPr lang="cs-CZ" sz="2000" dirty="0" smtClean="0"/>
              <a:t> (ovládáme vůlí)</a:t>
            </a:r>
          </a:p>
        </p:txBody>
      </p:sp>
    </p:spTree>
    <p:extLst>
      <p:ext uri="{BB962C8B-B14F-4D97-AF65-F5344CB8AC3E}">
        <p14:creationId xmlns:p14="http://schemas.microsoft.com/office/powerpoint/2010/main" val="7152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dirty="0" smtClean="0">
                <a:effectLst/>
              </a:rPr>
              <a:t>Játra (</a:t>
            </a:r>
            <a:r>
              <a:rPr lang="cs-CZ" altLang="cs-CZ" sz="4000" dirty="0" err="1" smtClean="0">
                <a:effectLst/>
              </a:rPr>
              <a:t>hepar</a:t>
            </a:r>
            <a:r>
              <a:rPr lang="cs-CZ" altLang="cs-CZ" sz="4000" dirty="0" smtClean="0">
                <a:effectLst/>
              </a:rPr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cs-CZ" altLang="cs-CZ" sz="2000" dirty="0" smtClean="0"/>
              <a:t>Asi 1,5 kg</a:t>
            </a:r>
          </a:p>
          <a:p>
            <a:r>
              <a:rPr lang="cs-CZ" altLang="cs-CZ" sz="2000" dirty="0" smtClean="0">
                <a:effectLst/>
              </a:rPr>
              <a:t>Pravý a levý lalok</a:t>
            </a:r>
          </a:p>
          <a:p>
            <a:r>
              <a:rPr lang="cs-CZ" altLang="cs-CZ" sz="2000" dirty="0" smtClean="0"/>
              <a:t>V</a:t>
            </a:r>
            <a:r>
              <a:rPr lang="cs-CZ" altLang="cs-CZ" sz="2000" dirty="0" smtClean="0">
                <a:effectLst/>
              </a:rPr>
              <a:t>znik žluči – skladování ve žlučníku</a:t>
            </a:r>
          </a:p>
          <a:p>
            <a:r>
              <a:rPr lang="cs-CZ" altLang="cs-CZ" sz="2000" dirty="0" smtClean="0"/>
              <a:t>Detoxifikace</a:t>
            </a:r>
            <a:endParaRPr lang="cs-CZ" altLang="cs-CZ" sz="2000" dirty="0" smtClean="0">
              <a:effectLst/>
            </a:endParaRPr>
          </a:p>
          <a:p>
            <a:r>
              <a:rPr lang="cs-CZ" altLang="cs-CZ" sz="2000" dirty="0" smtClean="0"/>
              <a:t>V játrech probíhá hlavní část přeměny látek přivedených vrátnicovou žilou (krev ze sleziny, žaludku, tenkého střeva)</a:t>
            </a:r>
          </a:p>
          <a:p>
            <a:pPr lvl="1"/>
            <a:r>
              <a:rPr lang="cs-CZ" altLang="cs-CZ" sz="1800" dirty="0" smtClean="0">
                <a:effectLst/>
              </a:rPr>
              <a:t>Glukóza </a:t>
            </a:r>
            <a:r>
              <a:rPr lang="cs-CZ" altLang="cs-CZ" sz="1800" dirty="0" smtClean="0">
                <a:effectLst/>
                <a:sym typeface="Wingdings" panose="05000000000000000000" pitchFamily="2" charset="2"/>
              </a:rPr>
              <a:t></a:t>
            </a:r>
            <a:r>
              <a:rPr lang="cs-CZ" altLang="cs-CZ" sz="1800" dirty="0" smtClean="0">
                <a:effectLst/>
              </a:rPr>
              <a:t> glykogen</a:t>
            </a:r>
          </a:p>
          <a:p>
            <a:pPr lvl="1"/>
            <a:r>
              <a:rPr lang="cs-CZ" altLang="cs-CZ" sz="1800" dirty="0" smtClean="0"/>
              <a:t>Syntéza bílkovin a tuků</a:t>
            </a:r>
          </a:p>
          <a:p>
            <a:pPr lvl="1"/>
            <a:r>
              <a:rPr lang="cs-CZ" altLang="cs-CZ" sz="1800" dirty="0" smtClean="0"/>
              <a:t>Zadržení vitamínů a minerálních látek</a:t>
            </a:r>
          </a:p>
          <a:p>
            <a:pPr lvl="1"/>
            <a:r>
              <a:rPr lang="cs-CZ" altLang="cs-CZ" sz="1800" dirty="0" smtClean="0">
                <a:effectLst/>
              </a:rPr>
              <a:t>Tvorba cholesterolu, tvorba hormonů (např. erytropoetin)</a:t>
            </a:r>
          </a:p>
        </p:txBody>
      </p:sp>
    </p:spTree>
    <p:extLst>
      <p:ext uri="{BB962C8B-B14F-4D97-AF65-F5344CB8AC3E}">
        <p14:creationId xmlns:p14="http://schemas.microsoft.com/office/powerpoint/2010/main" val="4237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dirty="0" smtClean="0">
                <a:effectLst/>
              </a:rPr>
              <a:t>Slinivka břišní (pankreas)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2000" dirty="0" smtClean="0"/>
              <a:t>Žláza s vnitřní i vnější sekrecí </a:t>
            </a:r>
          </a:p>
          <a:p>
            <a:r>
              <a:rPr lang="cs-CZ" altLang="cs-CZ" sz="2000" dirty="0" smtClean="0"/>
              <a:t>Vnitřní sekrece - </a:t>
            </a:r>
            <a:r>
              <a:rPr lang="cs-CZ" altLang="cs-CZ" sz="2000" dirty="0"/>
              <a:t>Langerhansovy ostrůvky - hormon </a:t>
            </a:r>
            <a:r>
              <a:rPr lang="cs-CZ" altLang="cs-CZ" sz="2000" dirty="0" err="1"/>
              <a:t>glukagon</a:t>
            </a:r>
            <a:r>
              <a:rPr lang="cs-CZ" altLang="cs-CZ" sz="2000" dirty="0"/>
              <a:t> a inzulín </a:t>
            </a:r>
          </a:p>
          <a:p>
            <a:r>
              <a:rPr lang="cs-CZ" altLang="cs-CZ" sz="2000" dirty="0" smtClean="0"/>
              <a:t>Vnější sekrece - pankreatická šťáva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– pH 8,5 – neutralizuje tráveninu</a:t>
            </a:r>
          </a:p>
          <a:p>
            <a:r>
              <a:rPr lang="cs-CZ" altLang="cs-CZ" sz="2000" dirty="0" smtClean="0"/>
              <a:t>Nejdůležitější trávící žláza</a:t>
            </a:r>
          </a:p>
          <a:p>
            <a:r>
              <a:rPr lang="cs-CZ" altLang="cs-CZ" sz="2000" dirty="0" smtClean="0">
                <a:effectLst/>
              </a:rPr>
              <a:t>13 – 15 cm</a:t>
            </a:r>
          </a:p>
        </p:txBody>
      </p:sp>
    </p:spTree>
    <p:extLst>
      <p:ext uri="{BB962C8B-B14F-4D97-AF65-F5344CB8AC3E}">
        <p14:creationId xmlns:p14="http://schemas.microsoft.com/office/powerpoint/2010/main" val="18831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ymptomy.cz/anatomie/travici-soustava/travici-soustava-c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515" y="396622"/>
            <a:ext cx="6248400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Onemocnění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V</a:t>
            </a:r>
            <a:r>
              <a:rPr lang="cs-CZ" sz="2000" dirty="0" smtClean="0"/>
              <a:t>ředová choroba</a:t>
            </a:r>
          </a:p>
          <a:p>
            <a:pPr eaLnBrk="1" hangingPunct="1">
              <a:defRPr/>
            </a:pPr>
            <a:r>
              <a:rPr lang="cs-CZ" sz="2000" dirty="0" smtClean="0"/>
              <a:t>Zácpa, průjem</a:t>
            </a:r>
          </a:p>
          <a:p>
            <a:pPr eaLnBrk="1" hangingPunct="1">
              <a:defRPr/>
            </a:pPr>
            <a:r>
              <a:rPr lang="cs-CZ" sz="2000" dirty="0"/>
              <a:t>Z</a:t>
            </a:r>
            <a:r>
              <a:rPr lang="cs-CZ" sz="2000" dirty="0" smtClean="0"/>
              <a:t>ánět slepého střeva</a:t>
            </a:r>
          </a:p>
          <a:p>
            <a:pPr eaLnBrk="1" hangingPunct="1">
              <a:defRPr/>
            </a:pPr>
            <a:r>
              <a:rPr lang="cs-CZ" sz="2000" dirty="0"/>
              <a:t>H</a:t>
            </a:r>
            <a:r>
              <a:rPr lang="cs-CZ" sz="2000" dirty="0" smtClean="0"/>
              <a:t>epatitida – virový zánět jater</a:t>
            </a:r>
          </a:p>
          <a:p>
            <a:pPr eaLnBrk="1" hangingPunct="1">
              <a:defRPr/>
            </a:pPr>
            <a:r>
              <a:rPr lang="cs-CZ" sz="2000" dirty="0"/>
              <a:t>C</a:t>
            </a:r>
            <a:r>
              <a:rPr lang="cs-CZ" sz="2000" dirty="0" smtClean="0"/>
              <a:t>irhóza jater</a:t>
            </a:r>
          </a:p>
          <a:p>
            <a:pPr eaLnBrk="1" hangingPunct="1">
              <a:defRPr/>
            </a:pPr>
            <a:r>
              <a:rPr lang="cs-CZ" sz="2000" dirty="0"/>
              <a:t>Ž</a:t>
            </a:r>
            <a:r>
              <a:rPr lang="cs-CZ" sz="2000" dirty="0" smtClean="0"/>
              <a:t>lučové kameny</a:t>
            </a:r>
          </a:p>
          <a:p>
            <a:pPr eaLnBrk="1" hangingPunct="1">
              <a:defRPr/>
            </a:pPr>
            <a:r>
              <a:rPr lang="cs-CZ" sz="2000" dirty="0" smtClean="0"/>
              <a:t>Rakovina tlustého střeva</a:t>
            </a:r>
          </a:p>
          <a:p>
            <a:pPr eaLnBrk="1" hangingPunct="1">
              <a:defRPr/>
            </a:pPr>
            <a:r>
              <a:rPr lang="cs-CZ" sz="2000" dirty="0" smtClean="0"/>
              <a:t>………..	Obezita, diabetes, kardiovaskulární choroby, nádorová onemocnění</a:t>
            </a:r>
          </a:p>
          <a:p>
            <a:pPr eaLnBrk="1" hangingPunct="1"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566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příjmu potravy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Hlad x chuť</a:t>
            </a:r>
          </a:p>
          <a:p>
            <a:r>
              <a:rPr lang="cs-CZ" sz="2000" dirty="0" smtClean="0"/>
              <a:t>Hlad </a:t>
            </a:r>
            <a:r>
              <a:rPr lang="cs-CZ" sz="2000" dirty="0" smtClean="0">
                <a:sym typeface="Wingdings" panose="05000000000000000000" pitchFamily="2" charset="2"/>
              </a:rPr>
              <a:t> tyto 3 složky jsou základem potravového chování</a:t>
            </a:r>
            <a:endParaRPr lang="cs-CZ" sz="2000" dirty="0" smtClean="0"/>
          </a:p>
          <a:p>
            <a:pPr lvl="1"/>
            <a:r>
              <a:rPr lang="cs-CZ" sz="1800" dirty="0" smtClean="0"/>
              <a:t>Chuť</a:t>
            </a:r>
          </a:p>
          <a:p>
            <a:pPr lvl="1"/>
            <a:r>
              <a:rPr lang="cs-CZ" sz="1800" dirty="0" smtClean="0"/>
              <a:t>Subjektivně nepříjemně pociťované vjemy</a:t>
            </a:r>
          </a:p>
          <a:p>
            <a:pPr lvl="1"/>
            <a:r>
              <a:rPr lang="cs-CZ" sz="1800" dirty="0" smtClean="0"/>
              <a:t>Motivace k získání potravy</a:t>
            </a:r>
          </a:p>
          <a:p>
            <a:r>
              <a:rPr lang="cs-CZ" sz="2000" dirty="0" smtClean="0"/>
              <a:t>Hladovění – dlouhodobější, vyčerpány E rezervy</a:t>
            </a:r>
          </a:p>
          <a:p>
            <a:r>
              <a:rPr lang="cs-CZ" sz="2000" dirty="0" smtClean="0"/>
              <a:t>Lačnění – souvisí s vyprázdněním horních oddílů GIT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Hypotalamus – centrum hladu a centrum sytosti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2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Trávící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Trubice různě rozšířená, žlázy (slinné žlázy, slinivka břišní, játra)</a:t>
            </a:r>
          </a:p>
          <a:p>
            <a:r>
              <a:rPr lang="cs-CZ" sz="2000" dirty="0" smtClean="0"/>
              <a:t>Stěna trávící trubice: </a:t>
            </a:r>
          </a:p>
          <a:p>
            <a:pPr lvl="1"/>
            <a:r>
              <a:rPr lang="cs-CZ" sz="1800" dirty="0" smtClean="0"/>
              <a:t>Sliznice</a:t>
            </a:r>
          </a:p>
          <a:p>
            <a:pPr lvl="1"/>
            <a:r>
              <a:rPr lang="cs-CZ" sz="1800" dirty="0" smtClean="0"/>
              <a:t>Podslizniční vazivo</a:t>
            </a:r>
          </a:p>
          <a:p>
            <a:pPr lvl="1"/>
            <a:r>
              <a:rPr lang="cs-CZ" sz="1800" dirty="0" smtClean="0"/>
              <a:t>Svalovina</a:t>
            </a:r>
          </a:p>
          <a:p>
            <a:pPr lvl="1"/>
            <a:r>
              <a:rPr lang="cs-CZ" sz="1800" dirty="0" smtClean="0"/>
              <a:t>Zevní vazivový obal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644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Výživa dětí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O</a:t>
            </a:r>
            <a:r>
              <a:rPr lang="cs-CZ" altLang="cs-CZ" sz="2000" dirty="0" smtClean="0"/>
              <a:t>becná doporučení: </a:t>
            </a:r>
          </a:p>
          <a:p>
            <a:pPr lvl="1" eaLnBrk="1" hangingPunct="1"/>
            <a:r>
              <a:rPr lang="cs-CZ" altLang="cs-CZ" sz="1800" dirty="0" smtClean="0"/>
              <a:t>málo kořeněná jídla</a:t>
            </a:r>
          </a:p>
          <a:p>
            <a:pPr lvl="1" eaLnBrk="1" hangingPunct="1"/>
            <a:r>
              <a:rPr lang="cs-CZ" altLang="cs-CZ" sz="1800" dirty="0" smtClean="0"/>
              <a:t>nenadýmavá</a:t>
            </a:r>
          </a:p>
          <a:p>
            <a:pPr lvl="1" eaLnBrk="1" hangingPunct="1"/>
            <a:r>
              <a:rPr lang="cs-CZ" altLang="cs-CZ" sz="1800" dirty="0" smtClean="0"/>
              <a:t>nižší obsah soli a tuků</a:t>
            </a:r>
          </a:p>
          <a:p>
            <a:pPr lvl="1" eaLnBrk="1" hangingPunct="1"/>
            <a:r>
              <a:rPr lang="cs-CZ" altLang="cs-CZ" sz="1800" dirty="0" smtClean="0"/>
              <a:t>pozor na cukry (zejména jednoduché)</a:t>
            </a:r>
          </a:p>
          <a:p>
            <a:pPr lvl="1" eaLnBrk="1" hangingPunct="1"/>
            <a:r>
              <a:rPr lang="cs-CZ" altLang="cs-CZ" sz="1800" dirty="0" smtClean="0"/>
              <a:t>jíst v klidu a pravidelně</a:t>
            </a:r>
          </a:p>
          <a:p>
            <a:pPr lvl="1" eaLnBrk="1" hangingPunct="1"/>
            <a:endParaRPr lang="cs-CZ" altLang="cs-CZ" sz="1800" dirty="0"/>
          </a:p>
          <a:p>
            <a:pPr lvl="1" eaLnBrk="1" hangingPunct="1"/>
            <a:r>
              <a:rPr lang="cs-CZ" altLang="cs-CZ" sz="1800" dirty="0" smtClean="0"/>
              <a:t>Racionální výživa</a:t>
            </a:r>
          </a:p>
          <a:p>
            <a:pPr lvl="1" eaLnBrk="1" hangingPunct="1"/>
            <a:r>
              <a:rPr lang="cs-CZ" altLang="cs-CZ" sz="1800" dirty="0" smtClean="0"/>
              <a:t>Příjem tekutin</a:t>
            </a:r>
          </a:p>
        </p:txBody>
      </p:sp>
    </p:spTree>
    <p:extLst>
      <p:ext uri="{BB962C8B-B14F-4D97-AF65-F5344CB8AC3E}">
        <p14:creationId xmlns:p14="http://schemas.microsoft.com/office/powerpoint/2010/main" val="1728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Průměrný denní energetický výdej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Děti 1-5 let – 6200 KJ</a:t>
            </a:r>
          </a:p>
          <a:p>
            <a:r>
              <a:rPr lang="cs-CZ" sz="2000" dirty="0" smtClean="0"/>
              <a:t>Děti 5-10 let – 9000 KJ</a:t>
            </a:r>
          </a:p>
          <a:p>
            <a:r>
              <a:rPr lang="cs-CZ" sz="2000" dirty="0" smtClean="0"/>
              <a:t>Muži do 50 let – 12 000 KJ</a:t>
            </a:r>
          </a:p>
          <a:p>
            <a:r>
              <a:rPr lang="cs-CZ" sz="2000" dirty="0" smtClean="0"/>
              <a:t>Ženy do 50 let – 9600 KJ</a:t>
            </a:r>
          </a:p>
          <a:p>
            <a:r>
              <a:rPr lang="cs-CZ" sz="2000" dirty="0" smtClean="0"/>
              <a:t>Těhotné – 11 000 KJ</a:t>
            </a:r>
          </a:p>
          <a:p>
            <a:r>
              <a:rPr lang="cs-CZ" sz="2000" dirty="0" smtClean="0"/>
              <a:t>Kojící – 12 000 KJ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87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Dutina ústní (</a:t>
            </a:r>
            <a:r>
              <a:rPr lang="cs-CZ" sz="4000" dirty="0" err="1" smtClean="0"/>
              <a:t>cavum</a:t>
            </a:r>
            <a:r>
              <a:rPr lang="cs-CZ" sz="4000" dirty="0" smtClean="0"/>
              <a:t> </a:t>
            </a:r>
            <a:r>
              <a:rPr lang="cs-CZ" sz="4000" dirty="0" err="1" smtClean="0"/>
              <a:t>oris</a:t>
            </a:r>
            <a:r>
              <a:rPr lang="cs-CZ" sz="4000" dirty="0" smtClean="0"/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/>
              <a:t>Rty, jazyk, tváře, horní a dolní čelist se zuby, tvrdé patro</a:t>
            </a:r>
          </a:p>
          <a:p>
            <a:pPr eaLnBrk="1" hangingPunct="1">
              <a:defRPr/>
            </a:pPr>
            <a:r>
              <a:rPr lang="cs-CZ" sz="2000" dirty="0" smtClean="0">
                <a:solidFill>
                  <a:srgbClr val="FF00FF"/>
                </a:solidFill>
              </a:rPr>
              <a:t>3 páry slinných žláz:</a:t>
            </a:r>
          </a:p>
          <a:p>
            <a:pPr lvl="1" eaLnBrk="1" hangingPunct="1">
              <a:defRPr/>
            </a:pPr>
            <a:r>
              <a:rPr lang="cs-CZ" sz="1800" dirty="0" smtClean="0"/>
              <a:t>Příušní – serózní žlázy (vyšší obsah amylázy)</a:t>
            </a:r>
          </a:p>
          <a:p>
            <a:pPr lvl="1" eaLnBrk="1" hangingPunct="1">
              <a:defRPr/>
            </a:pPr>
            <a:r>
              <a:rPr lang="cs-CZ" sz="1800" dirty="0" smtClean="0"/>
              <a:t>Podjazykové – </a:t>
            </a:r>
            <a:r>
              <a:rPr lang="cs-CZ" sz="1800" dirty="0" err="1" smtClean="0"/>
              <a:t>mucinózní</a:t>
            </a:r>
            <a:r>
              <a:rPr lang="cs-CZ" sz="1800" dirty="0" smtClean="0"/>
              <a:t> žlázy (mucin)</a:t>
            </a:r>
          </a:p>
          <a:p>
            <a:pPr lvl="1" eaLnBrk="1" hangingPunct="1">
              <a:defRPr/>
            </a:pPr>
            <a:r>
              <a:rPr lang="cs-CZ" sz="1800" dirty="0" smtClean="0"/>
              <a:t>Podčelistní – </a:t>
            </a:r>
            <a:r>
              <a:rPr lang="cs-CZ" sz="1800" dirty="0" err="1" smtClean="0"/>
              <a:t>seromucinózní</a:t>
            </a:r>
            <a:r>
              <a:rPr lang="cs-CZ" sz="1800" dirty="0" smtClean="0"/>
              <a:t> žlázy</a:t>
            </a:r>
          </a:p>
          <a:p>
            <a:pPr eaLnBrk="1" hangingPunct="1">
              <a:defRPr/>
            </a:pPr>
            <a:r>
              <a:rPr lang="cs-CZ" sz="2000" dirty="0" smtClean="0"/>
              <a:t>Trávení cukrů – </a:t>
            </a:r>
            <a:r>
              <a:rPr lang="cs-CZ" sz="2000" b="1" u="sng" dirty="0" smtClean="0">
                <a:solidFill>
                  <a:srgbClr val="FF00FF"/>
                </a:solidFill>
              </a:rPr>
              <a:t>enzym ptyalin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778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Dutina ústní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>
                <a:solidFill>
                  <a:srgbClr val="FF00FF"/>
                </a:solidFill>
              </a:rPr>
              <a:t>Z</a:t>
            </a:r>
            <a:r>
              <a:rPr lang="cs-CZ" sz="2000" dirty="0" smtClean="0">
                <a:solidFill>
                  <a:srgbClr val="FF00FF"/>
                </a:solidFill>
              </a:rPr>
              <a:t>uby:</a:t>
            </a:r>
          </a:p>
          <a:p>
            <a:pPr lvl="1" eaLnBrk="1" hangingPunct="1">
              <a:defRPr/>
            </a:pPr>
            <a:r>
              <a:rPr lang="cs-CZ" sz="1800" u="sng" dirty="0" smtClean="0"/>
              <a:t>mléčný chrup</a:t>
            </a:r>
            <a:r>
              <a:rPr lang="cs-CZ" sz="1800" dirty="0" smtClean="0"/>
              <a:t> (20 zubů, chybí třenové) – 4 řezáky, 2 špičáky, 4 stoličky</a:t>
            </a:r>
          </a:p>
          <a:p>
            <a:pPr lvl="2">
              <a:defRPr/>
            </a:pPr>
            <a:r>
              <a:rPr lang="cs-CZ" sz="1600" dirty="0" smtClean="0"/>
              <a:t>Kořeny mléčných zubů se resorbují a vypadávají jen korunky s krčkem</a:t>
            </a:r>
          </a:p>
          <a:p>
            <a:pPr lvl="1" eaLnBrk="1" hangingPunct="1">
              <a:defRPr/>
            </a:pPr>
            <a:r>
              <a:rPr lang="cs-CZ" sz="1800" u="sng" dirty="0" smtClean="0"/>
              <a:t>trvalý chrup</a:t>
            </a:r>
            <a:r>
              <a:rPr lang="cs-CZ" sz="1800" dirty="0" smtClean="0"/>
              <a:t> (32 zubů) – 4 řezáky (I), 2 špičáky (C), </a:t>
            </a:r>
            <a:br>
              <a:rPr lang="cs-CZ" sz="1800" dirty="0" smtClean="0"/>
            </a:br>
            <a:r>
              <a:rPr lang="cs-CZ" sz="1800" dirty="0" smtClean="0"/>
              <a:t>4 třenové (P), 6 stoliček (M)</a:t>
            </a:r>
          </a:p>
          <a:p>
            <a:pPr eaLnBrk="1" hangingPunct="1">
              <a:defRPr/>
            </a:pPr>
            <a:r>
              <a:rPr lang="cs-CZ" sz="2000" dirty="0" smtClean="0"/>
              <a:t>Vadný skus – poruchy výslovnosti</a:t>
            </a:r>
          </a:p>
          <a:p>
            <a:pPr eaLnBrk="1" hangingPunct="1">
              <a:defRPr/>
            </a:pPr>
            <a:r>
              <a:rPr lang="cs-CZ" sz="2000" dirty="0" smtClean="0"/>
              <a:t>Rozštěpové vady –rtu, patra</a:t>
            </a:r>
          </a:p>
        </p:txBody>
      </p:sp>
    </p:spTree>
    <p:extLst>
      <p:ext uri="{BB962C8B-B14F-4D97-AF65-F5344CB8AC3E}">
        <p14:creationId xmlns:p14="http://schemas.microsoft.com/office/powerpoint/2010/main" val="41725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Zub (stavba) II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8114"/>
            <a:ext cx="6637338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5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oba prořezávání dočasného chrupu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41325"/>
            <a:ext cx="86423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oba prořezávání trvalého chrupu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38125"/>
            <a:ext cx="8135938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Hltan (</a:t>
            </a:r>
            <a:r>
              <a:rPr lang="cs-CZ" sz="4000" dirty="0" err="1"/>
              <a:t>p</a:t>
            </a:r>
            <a:r>
              <a:rPr lang="cs-CZ" sz="4000" dirty="0" err="1" smtClean="0"/>
              <a:t>harynx</a:t>
            </a:r>
            <a:r>
              <a:rPr lang="cs-CZ" sz="4000" dirty="0" smtClean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/>
              <a:t>S</a:t>
            </a:r>
            <a:r>
              <a:rPr lang="cs-CZ" sz="2000" dirty="0" smtClean="0"/>
              <a:t>polečná část trávící a dýchací soustavy, ústí do jícnu</a:t>
            </a:r>
          </a:p>
          <a:p>
            <a:pPr lvl="1" eaLnBrk="1" hangingPunct="1">
              <a:defRPr/>
            </a:pPr>
            <a:r>
              <a:rPr lang="cs-CZ" sz="1800" b="1" dirty="0" smtClean="0"/>
              <a:t>nosohltan</a:t>
            </a:r>
          </a:p>
          <a:p>
            <a:pPr lvl="1" eaLnBrk="1" hangingPunct="1">
              <a:defRPr/>
            </a:pPr>
            <a:r>
              <a:rPr lang="cs-CZ" sz="1800" b="1" dirty="0" smtClean="0"/>
              <a:t>ústní část hltanu</a:t>
            </a:r>
          </a:p>
          <a:p>
            <a:pPr lvl="1" eaLnBrk="1" hangingPunct="1">
              <a:defRPr/>
            </a:pPr>
            <a:r>
              <a:rPr lang="cs-CZ" sz="1800" b="1" dirty="0" smtClean="0"/>
              <a:t>hrtanová část</a:t>
            </a:r>
          </a:p>
          <a:p>
            <a:pPr eaLnBrk="1" hangingPunct="1">
              <a:defRPr/>
            </a:pPr>
            <a:r>
              <a:rPr lang="cs-CZ" sz="2000" dirty="0" smtClean="0"/>
              <a:t>Při polykání se nadzvedne </a:t>
            </a:r>
            <a:r>
              <a:rPr lang="cs-CZ" sz="2000" u="sng" dirty="0" smtClean="0"/>
              <a:t>hrtanová příklopka</a:t>
            </a:r>
            <a:r>
              <a:rPr lang="cs-CZ" sz="2000" dirty="0" smtClean="0"/>
              <a:t>, která zabrání vniknutí sousta do dýchací trubice</a:t>
            </a:r>
          </a:p>
        </p:txBody>
      </p:sp>
    </p:spTree>
    <p:extLst>
      <p:ext uri="{BB962C8B-B14F-4D97-AF65-F5344CB8AC3E}">
        <p14:creationId xmlns:p14="http://schemas.microsoft.com/office/powerpoint/2010/main" val="34848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920</Words>
  <Application>Microsoft Office PowerPoint</Application>
  <PresentationFormat>Širokoúhlá obrazovka</PresentationFormat>
  <Paragraphs>167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Wingdings 3</vt:lpstr>
      <vt:lpstr>Stébla</vt:lpstr>
      <vt:lpstr>Trávící soustava</vt:lpstr>
      <vt:lpstr>Funkce</vt:lpstr>
      <vt:lpstr>Trávící soustava</vt:lpstr>
      <vt:lpstr>Dutina ústní (cavum oris)</vt:lpstr>
      <vt:lpstr>Dutina ústní</vt:lpstr>
      <vt:lpstr>Prezentace aplikace PowerPoint</vt:lpstr>
      <vt:lpstr>Prezentace aplikace PowerPoint</vt:lpstr>
      <vt:lpstr>Prezentace aplikace PowerPoint</vt:lpstr>
      <vt:lpstr>Hltan (pharynx)</vt:lpstr>
      <vt:lpstr>Jícen (oesophagus) </vt:lpstr>
      <vt:lpstr>Žaludek (ventriculus, gaster) </vt:lpstr>
      <vt:lpstr>Žaludek</vt:lpstr>
      <vt:lpstr>Žaludek</vt:lpstr>
      <vt:lpstr>Žaludek</vt:lpstr>
      <vt:lpstr>Prezentace aplikace PowerPoint</vt:lpstr>
      <vt:lpstr>Tenké střevo (intestinum tenue)</vt:lpstr>
      <vt:lpstr>Prezentace aplikace PowerPoint</vt:lpstr>
      <vt:lpstr>Tenké střevo</vt:lpstr>
      <vt:lpstr>Tenké střevo</vt:lpstr>
      <vt:lpstr>Tenké střevo</vt:lpstr>
      <vt:lpstr>Vstřebávání v tenkém střevě</vt:lpstr>
      <vt:lpstr>Tlusté střevo (intestinum crassum)</vt:lpstr>
      <vt:lpstr>Tlusté střevo</vt:lpstr>
      <vt:lpstr>Tlusté sřevo</vt:lpstr>
      <vt:lpstr>Játra (hepar)</vt:lpstr>
      <vt:lpstr>Slinivka břišní (pankreas)</vt:lpstr>
      <vt:lpstr>Prezentace aplikace PowerPoint</vt:lpstr>
      <vt:lpstr>Onemocnění</vt:lpstr>
      <vt:lpstr>Řízení příjmu potravy</vt:lpstr>
      <vt:lpstr>Výživa dětí</vt:lpstr>
      <vt:lpstr>Průměrný denní energetický výdej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Trávící soustava</dc:title>
  <dc:creator>Doug</dc:creator>
  <cp:lastModifiedBy>ucebna</cp:lastModifiedBy>
  <cp:revision>27</cp:revision>
  <dcterms:created xsi:type="dcterms:W3CDTF">2015-10-01T18:19:44Z</dcterms:created>
  <dcterms:modified xsi:type="dcterms:W3CDTF">2018-11-13T11:12:55Z</dcterms:modified>
</cp:coreProperties>
</file>