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89" r:id="rId4"/>
    <p:sldId id="260" r:id="rId5"/>
    <p:sldId id="261" r:id="rId6"/>
    <p:sldId id="279" r:id="rId7"/>
    <p:sldId id="278" r:id="rId8"/>
    <p:sldId id="262" r:id="rId9"/>
    <p:sldId id="263" r:id="rId10"/>
    <p:sldId id="264" r:id="rId11"/>
    <p:sldId id="265" r:id="rId12"/>
    <p:sldId id="282" r:id="rId13"/>
    <p:sldId id="280" r:id="rId14"/>
    <p:sldId id="285" r:id="rId15"/>
    <p:sldId id="281" r:id="rId16"/>
    <p:sldId id="287" r:id="rId17"/>
    <p:sldId id="290" r:id="rId18"/>
    <p:sldId id="266" r:id="rId19"/>
    <p:sldId id="267" r:id="rId20"/>
    <p:sldId id="268" r:id="rId21"/>
    <p:sldId id="269" r:id="rId22"/>
    <p:sldId id="270" r:id="rId23"/>
    <p:sldId id="271" r:id="rId24"/>
    <p:sldId id="288" r:id="rId25"/>
    <p:sldId id="273" r:id="rId26"/>
    <p:sldId id="274" r:id="rId27"/>
    <p:sldId id="275" r:id="rId28"/>
    <p:sldId id="276" r:id="rId29"/>
    <p:sldId id="277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BC2B-7453-4D13-AC18-47F998C6F339}" type="datetimeFigureOut">
              <a:rPr lang="cs-CZ" smtClean="0"/>
              <a:t>10.08.2019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9988-647B-4FD8-9F5F-5AB2EE7BD0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6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2659-8FDD-4A0D-9ADA-AAA58738409B}" type="datetimeFigureOut">
              <a:rPr lang="cs-CZ" smtClean="0"/>
              <a:t>10.08.2019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7E4-867B-4C6F-96D3-DCBFE9429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6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F892-098A-4FF0-8A2D-2E830D54E2CC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9BC7B33-E212-42A0-B181-3C0EB268D81C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17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Všechny mimické svaly</a:t>
            </a:r>
            <a:r>
              <a:rPr lang="cs-CZ" baseline="0" dirty="0" smtClean="0"/>
              <a:t> inervuje lícní nerv</a:t>
            </a:r>
          </a:p>
          <a:p>
            <a:endParaRPr lang="cs-CZ" baseline="0" dirty="0" smtClean="0"/>
          </a:p>
          <a:p>
            <a:r>
              <a:rPr lang="cs-CZ" baseline="0" dirty="0" smtClean="0"/>
              <a:t>Žvýkací svaly pohybují dolní čelistí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7E4-867B-4C6F-96D3-DCBFE94294F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01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F4E3E-F820-4425-89EE-BCBE6C818D1B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E2E0B13-8702-4B75-9B38-3491E1A0AD30}" type="slidenum">
              <a:rPr lang="cs-CZ" altLang="cs-CZ" sz="1200"/>
              <a:pPr algn="r"/>
              <a:t>25</a:t>
            </a:fld>
            <a:endParaRPr lang="cs-CZ" altLang="cs-CZ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90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624C5-C3A3-4C4D-8DA6-137E1E1B4662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AC749CB-B78A-456C-8F48-B9A8A8B31E2F}" type="slidenum">
              <a:rPr lang="cs-CZ" altLang="cs-CZ" sz="1200"/>
              <a:pPr algn="r"/>
              <a:t>26</a:t>
            </a:fld>
            <a:endParaRPr lang="cs-CZ" altLang="cs-CZ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3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1EAB-EED1-4C99-8116-3C64789C66B7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B9C08C-441A-4A00-8D35-69D9E546AB0B}" type="slidenum">
              <a:rPr lang="cs-CZ" altLang="cs-CZ" sz="1200"/>
              <a:pPr algn="r"/>
              <a:t>27</a:t>
            </a:fld>
            <a:endParaRPr lang="cs-CZ" alt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6495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ED244-1BF5-461A-98D1-C8B6219D2D9F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9319F15-1C4B-492B-9E27-86B82550BBA9}" type="slidenum">
              <a:rPr lang="cs-CZ" altLang="cs-CZ" sz="1200"/>
              <a:pPr algn="r"/>
              <a:t>28</a:t>
            </a:fld>
            <a:endParaRPr lang="cs-CZ" altLang="cs-CZ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3665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001E-26F6-45EF-9E42-6DAAC6E069B9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7F8E411-E5CB-43CB-B4E3-090C6383CA82}" type="slidenum">
              <a:rPr lang="cs-CZ" altLang="cs-CZ" sz="1200"/>
              <a:pPr algn="r"/>
              <a:t>29</a:t>
            </a:fld>
            <a:endParaRPr lang="cs-CZ" altLang="cs-CZ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58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E8190-C6F0-4895-B9A1-E3CDE174C4F5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8AE04EF-24E4-4DDC-96C8-8CF780B94FD2}" type="slidenum">
              <a:rPr lang="cs-CZ" altLang="cs-CZ" sz="1200"/>
              <a:pPr algn="r"/>
              <a:t>8</a:t>
            </a:fld>
            <a:endParaRPr lang="cs-CZ" altLang="cs-CZ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18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25AF6-33FA-4C83-B4E6-B8E7C08C49D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35FF0E4-5575-4E9C-8245-D533D149850B}" type="slidenum">
              <a:rPr lang="cs-CZ" altLang="cs-CZ" sz="1200"/>
              <a:pPr algn="r"/>
              <a:t>9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11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10526-9A89-41E9-B916-047A0FA93916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136DBA0-5839-4625-A615-381159D119DB}" type="slidenum">
              <a:rPr lang="cs-CZ" altLang="cs-CZ" sz="1200"/>
              <a:pPr algn="r"/>
              <a:t>10</a:t>
            </a:fld>
            <a:endParaRPr lang="cs-CZ" altLang="cs-CZ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69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9AEB-259F-4A05-BEA9-1BE53C04EFD2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846DC30-2098-4602-A210-7E6F36B830F1}" type="slidenum">
              <a:rPr lang="cs-CZ" altLang="cs-CZ" sz="1200"/>
              <a:pPr algn="r"/>
              <a:t>11</a:t>
            </a:fld>
            <a:endParaRPr lang="cs-CZ" altLang="cs-CZ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5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Fázické</a:t>
            </a:r>
            <a:r>
              <a:rPr lang="cs-CZ" dirty="0" smtClean="0"/>
              <a:t> svaly – především: ohybače krku, </a:t>
            </a:r>
            <a:r>
              <a:rPr lang="cs-CZ" dirty="0" err="1" smtClean="0"/>
              <a:t>mezilopatkové</a:t>
            </a:r>
            <a:r>
              <a:rPr lang="cs-CZ" dirty="0" smtClean="0"/>
              <a:t> svaly, břišní svaly, svaly hýžďové</a:t>
            </a:r>
          </a:p>
          <a:p>
            <a:endParaRPr lang="cs-CZ" dirty="0" smtClean="0"/>
          </a:p>
          <a:p>
            <a:r>
              <a:rPr lang="cs-CZ" dirty="0" smtClean="0"/>
              <a:t>Tonické svaly – především</a:t>
            </a:r>
            <a:r>
              <a:rPr lang="cs-CZ" baseline="0" dirty="0" smtClean="0"/>
              <a:t> svaly uložené na zadní straně dolních končetin, zádové svaly, svaly šíje, prsní svaly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7E4-867B-4C6F-96D3-DCBFE94294F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2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70199-E791-455D-8127-A713DD00465A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47271C0-4B54-4382-B9EE-E6C9573C39A6}" type="slidenum">
              <a:rPr lang="cs-CZ" altLang="cs-CZ" sz="1200"/>
              <a:pPr algn="r"/>
              <a:t>18</a:t>
            </a:fld>
            <a:endParaRPr lang="cs-CZ" altLang="cs-CZ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52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82B95-E4B2-4B8E-8052-14A010CB6F3F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2704FA5-142F-4AAA-94B4-922DE7BB9E84}" type="slidenum">
              <a:rPr lang="cs-CZ" altLang="cs-CZ" sz="1200"/>
              <a:pPr algn="r"/>
              <a:t>19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27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EEA64-5931-4034-9F00-5FD1BB362C3C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75876AD-4A10-4E73-A3EC-3764C20CBD29}" type="slidenum">
              <a:rPr lang="cs-CZ" altLang="cs-CZ" sz="1200"/>
              <a:pPr algn="r"/>
              <a:t>20</a:t>
            </a:fld>
            <a:endParaRPr lang="cs-CZ" altLang="cs-CZ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28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Svalová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Srdeční svalovina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Z</a:t>
            </a:r>
            <a:r>
              <a:rPr lang="cs-CZ" altLang="cs-CZ" dirty="0" smtClean="0"/>
              <a:t>vláštní typ – příčné pruhování, neovládáme vůlí</a:t>
            </a:r>
            <a:endParaRPr lang="cs-CZ" altLang="cs-CZ" dirty="0"/>
          </a:p>
          <a:p>
            <a:r>
              <a:rPr lang="cs-CZ" altLang="cs-CZ" dirty="0"/>
              <a:t>M</a:t>
            </a:r>
            <a:r>
              <a:rPr lang="cs-CZ" altLang="cs-CZ" dirty="0" smtClean="0"/>
              <a:t>alé </a:t>
            </a:r>
            <a:r>
              <a:rPr lang="cs-CZ" altLang="cs-CZ" dirty="0"/>
              <a:t>rozvětvené buňky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odivé spoje (interkalární disky)</a:t>
            </a:r>
            <a:endParaRPr lang="cs-CZ" altLang="cs-CZ" dirty="0"/>
          </a:p>
          <a:p>
            <a:r>
              <a:rPr lang="cs-CZ" altLang="cs-CZ" dirty="0"/>
              <a:t>S</a:t>
            </a:r>
            <a:r>
              <a:rPr lang="cs-CZ" altLang="cs-CZ" dirty="0" smtClean="0"/>
              <a:t>rdce </a:t>
            </a:r>
            <a:r>
              <a:rPr lang="cs-CZ" altLang="cs-CZ" dirty="0"/>
              <a:t>má vlastní centrum </a:t>
            </a:r>
            <a:r>
              <a:rPr lang="cs-CZ" altLang="cs-CZ" dirty="0" err="1" smtClean="0"/>
              <a:t>rytmicity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automacie</a:t>
            </a:r>
            <a:r>
              <a:rPr lang="cs-CZ" altLang="cs-CZ" dirty="0" smtClean="0"/>
              <a:t> </a:t>
            </a:r>
            <a:r>
              <a:rPr lang="cs-CZ" altLang="cs-CZ" dirty="0"/>
              <a:t>– signály pro stahy srdečních buněk vznikají přímo v srdci</a:t>
            </a:r>
          </a:p>
        </p:txBody>
      </p:sp>
    </p:spTree>
    <p:extLst>
      <p:ext uri="{BB962C8B-B14F-4D97-AF65-F5344CB8AC3E}">
        <p14:creationId xmlns:p14="http://schemas.microsoft.com/office/powerpoint/2010/main" val="8375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Kosterní svalovina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40-50% tělesné </a:t>
            </a:r>
            <a:r>
              <a:rPr lang="cs-CZ" altLang="cs-CZ" dirty="0" smtClean="0"/>
              <a:t>hmotnosti</a:t>
            </a:r>
          </a:p>
          <a:p>
            <a:r>
              <a:rPr lang="cs-CZ" altLang="cs-CZ" dirty="0" smtClean="0"/>
              <a:t>= příčně pruhovaná svalovina</a:t>
            </a:r>
          </a:p>
          <a:p>
            <a:r>
              <a:rPr lang="cs-CZ" altLang="cs-CZ" dirty="0" smtClean="0"/>
              <a:t>Upíná se na kostru</a:t>
            </a:r>
            <a:endParaRPr lang="cs-CZ" altLang="cs-CZ" dirty="0"/>
          </a:p>
          <a:p>
            <a:r>
              <a:rPr lang="cs-CZ" altLang="cs-CZ" dirty="0"/>
              <a:t>Z</a:t>
            </a:r>
            <a:r>
              <a:rPr lang="cs-CZ" altLang="cs-CZ" dirty="0" smtClean="0"/>
              <a:t>áklad </a:t>
            </a:r>
            <a:r>
              <a:rPr lang="cs-CZ" altLang="cs-CZ" dirty="0"/>
              <a:t>– </a:t>
            </a:r>
            <a:r>
              <a:rPr lang="cs-CZ" altLang="cs-CZ" u="sng" dirty="0">
                <a:solidFill>
                  <a:srgbClr val="FF3399"/>
                </a:solidFill>
              </a:rPr>
              <a:t>svalové vlákno</a:t>
            </a:r>
          </a:p>
          <a:p>
            <a:r>
              <a:rPr lang="cs-CZ" altLang="cs-CZ" u="sng" dirty="0"/>
              <a:t>S</a:t>
            </a:r>
            <a:r>
              <a:rPr lang="cs-CZ" altLang="cs-CZ" u="sng" dirty="0" smtClean="0"/>
              <a:t>val </a:t>
            </a:r>
            <a:r>
              <a:rPr lang="cs-CZ" altLang="cs-CZ" u="sng" dirty="0"/>
              <a:t>- </a:t>
            </a:r>
            <a:r>
              <a:rPr lang="cs-CZ" altLang="cs-CZ" b="1" u="sng" dirty="0"/>
              <a:t>2 části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>
                <a:solidFill>
                  <a:srgbClr val="FF3399"/>
                </a:solidFill>
              </a:rPr>
              <a:t>svalové bříško</a:t>
            </a:r>
            <a:r>
              <a:rPr lang="cs-CZ" altLang="cs-CZ" dirty="0"/>
              <a:t> </a:t>
            </a:r>
            <a:r>
              <a:rPr lang="cs-CZ" altLang="cs-CZ" dirty="0" smtClean="0"/>
              <a:t>- nejširší </a:t>
            </a:r>
            <a:r>
              <a:rPr lang="cs-CZ" altLang="cs-CZ" dirty="0"/>
              <a:t>část </a:t>
            </a:r>
            <a:r>
              <a:rPr lang="cs-CZ" altLang="cs-CZ" dirty="0" smtClean="0"/>
              <a:t>svalu</a:t>
            </a:r>
            <a:endParaRPr lang="cs-CZ" altLang="cs-CZ" dirty="0"/>
          </a:p>
          <a:p>
            <a:pPr lvl="1"/>
            <a:r>
              <a:rPr lang="cs-CZ" altLang="cs-CZ" dirty="0">
                <a:solidFill>
                  <a:srgbClr val="FF3399"/>
                </a:solidFill>
              </a:rPr>
              <a:t>šlachy </a:t>
            </a:r>
            <a:r>
              <a:rPr lang="cs-CZ" altLang="cs-CZ" dirty="0"/>
              <a:t>- svazky kolagenních vláken, připojují sval ke kosti v místě svalového úponu</a:t>
            </a:r>
          </a:p>
        </p:txBody>
      </p:sp>
    </p:spTree>
    <p:extLst>
      <p:ext uri="{BB962C8B-B14F-4D97-AF65-F5344CB8AC3E}">
        <p14:creationId xmlns:p14="http://schemas.microsoft.com/office/powerpoint/2010/main" val="32904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Tonická a </a:t>
            </a:r>
            <a:r>
              <a:rPr lang="cs-CZ" dirty="0" err="1" smtClean="0"/>
              <a:t>fázická</a:t>
            </a:r>
            <a:r>
              <a:rPr lang="cs-CZ" dirty="0" smtClean="0"/>
              <a:t> svalová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</a:t>
            </a:r>
            <a:r>
              <a:rPr lang="cs-CZ" dirty="0"/>
              <a:t>funkce lze také svalová vlákna rozdělit </a:t>
            </a:r>
            <a:r>
              <a:rPr lang="cs-CZ" dirty="0" smtClean="0"/>
              <a:t>na:</a:t>
            </a:r>
          </a:p>
          <a:p>
            <a:r>
              <a:rPr lang="cs-CZ" b="1" dirty="0" smtClean="0"/>
              <a:t>Tonická (pomalá, červená)</a:t>
            </a:r>
            <a:r>
              <a:rPr lang="cs-CZ" dirty="0" smtClean="0"/>
              <a:t> </a:t>
            </a:r>
            <a:r>
              <a:rPr lang="cs-CZ" u="sng" dirty="0" smtClean="0"/>
              <a:t>s tendencí ke zkrácení </a:t>
            </a:r>
            <a:r>
              <a:rPr lang="cs-CZ" dirty="0"/>
              <a:t>- zajišťují stabilitu, fixaci těla při pohybu, držení těla v </a:t>
            </a:r>
            <a:r>
              <a:rPr lang="cs-CZ" dirty="0" smtClean="0"/>
              <a:t>prostoru, jsou </a:t>
            </a:r>
            <a:r>
              <a:rPr lang="cs-CZ" dirty="0"/>
              <a:t>uložena </a:t>
            </a:r>
            <a:r>
              <a:rPr lang="cs-CZ" dirty="0" smtClean="0"/>
              <a:t>hlouběji, jsou </a:t>
            </a:r>
            <a:r>
              <a:rPr lang="cs-CZ" dirty="0"/>
              <a:t>odolnější proti únavě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 err="1"/>
              <a:t>F</a:t>
            </a:r>
            <a:r>
              <a:rPr lang="cs-CZ" b="1" dirty="0" err="1" smtClean="0"/>
              <a:t>ázická</a:t>
            </a:r>
            <a:r>
              <a:rPr lang="cs-CZ" b="1" dirty="0" smtClean="0"/>
              <a:t>  </a:t>
            </a:r>
            <a:r>
              <a:rPr lang="cs-CZ" b="1" dirty="0" smtClean="0"/>
              <a:t>(rychlá, bílá) </a:t>
            </a:r>
            <a:r>
              <a:rPr lang="cs-CZ" u="sng" dirty="0" smtClean="0"/>
              <a:t>s tendencí </a:t>
            </a:r>
            <a:r>
              <a:rPr lang="cs-CZ" u="sng" dirty="0"/>
              <a:t>k </a:t>
            </a:r>
            <a:r>
              <a:rPr lang="cs-CZ" u="sng" dirty="0" smtClean="0"/>
              <a:t>ochabnutí </a:t>
            </a:r>
            <a:r>
              <a:rPr lang="cs-CZ" dirty="0" smtClean="0"/>
              <a:t>- </a:t>
            </a:r>
            <a:r>
              <a:rPr lang="cs-CZ" dirty="0"/>
              <a:t>slouží k provedení </a:t>
            </a:r>
            <a:r>
              <a:rPr lang="cs-CZ" dirty="0" smtClean="0"/>
              <a:t>pohybu, jsou </a:t>
            </a:r>
            <a:r>
              <a:rPr lang="cs-CZ" dirty="0"/>
              <a:t>uložena blíže povrchu </a:t>
            </a:r>
            <a:r>
              <a:rPr lang="cs-CZ" dirty="0" smtClean="0"/>
              <a:t>těla, jsou </a:t>
            </a:r>
            <a:r>
              <a:rPr lang="cs-CZ" dirty="0"/>
              <a:t>snadno unavitelné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7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příčně pruhovaného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Myofibrila (</a:t>
            </a:r>
            <a:r>
              <a:rPr lang="cs-CZ" dirty="0" err="1" smtClean="0"/>
              <a:t>sarkomery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Svalové vlákno</a:t>
            </a:r>
          </a:p>
          <a:p>
            <a:r>
              <a:rPr lang="cs-CZ" dirty="0" smtClean="0"/>
              <a:t>Svalový snopeček</a:t>
            </a:r>
          </a:p>
          <a:p>
            <a:r>
              <a:rPr lang="cs-CZ" smtClean="0"/>
              <a:t>Sval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38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Stavba svalu </a:t>
            </a:r>
            <a:r>
              <a:rPr lang="cs-CZ" dirty="0" smtClean="0"/>
              <a:t>                       </a:t>
            </a:r>
            <a:r>
              <a:rPr lang="cs-CZ" sz="1200" dirty="0" smtClean="0"/>
              <a:t>Stavba </a:t>
            </a:r>
            <a:r>
              <a:rPr lang="cs-CZ" sz="1200" dirty="0"/>
              <a:t>svalu (Hanzlová, </a:t>
            </a:r>
            <a:r>
              <a:rPr lang="cs-CZ" sz="1200" dirty="0" err="1"/>
              <a:t>Hemza</a:t>
            </a:r>
            <a:r>
              <a:rPr lang="cs-CZ" sz="1200" dirty="0"/>
              <a:t>, 2009)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1417320"/>
            <a:ext cx="7546929" cy="5318227"/>
          </a:xfrm>
        </p:spPr>
      </p:pic>
    </p:spTree>
    <p:extLst>
      <p:ext uri="{BB962C8B-B14F-4D97-AF65-F5344CB8AC3E}">
        <p14:creationId xmlns:p14="http://schemas.microsoft.com/office/powerpoint/2010/main" val="7583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příčně pruhovaného svalu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13" y="1464521"/>
            <a:ext cx="4045109" cy="5393479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775" y="2494385"/>
            <a:ext cx="4911184" cy="29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struktura kontraktilního aparátu kosterního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Svalové vlákno obsahuje stovky myofibril – každá  z nich je členěna na </a:t>
            </a:r>
            <a:r>
              <a:rPr lang="cs-CZ" dirty="0" err="1" smtClean="0"/>
              <a:t>sarkomery</a:t>
            </a:r>
            <a:endParaRPr lang="cs-CZ" dirty="0" smtClean="0"/>
          </a:p>
          <a:p>
            <a:r>
              <a:rPr lang="cs-CZ" dirty="0" smtClean="0"/>
              <a:t>Na Z-discích ukotvena vlákna aktinu, ve středu </a:t>
            </a:r>
            <a:r>
              <a:rPr lang="cs-CZ" dirty="0" err="1" smtClean="0"/>
              <a:t>sarkomery</a:t>
            </a:r>
            <a:r>
              <a:rPr lang="cs-CZ" dirty="0" smtClean="0"/>
              <a:t> jsou myozinová vlákna, jejich středy spojeny bílkovinou (M-linie)</a:t>
            </a:r>
          </a:p>
          <a:p>
            <a:r>
              <a:rPr lang="cs-CZ" dirty="0" smtClean="0"/>
              <a:t>Při kontrakci se zasunují </a:t>
            </a:r>
            <a:r>
              <a:rPr lang="cs-CZ" dirty="0" err="1" smtClean="0"/>
              <a:t>filamenta</a:t>
            </a:r>
            <a:r>
              <a:rPr lang="cs-CZ" dirty="0" smtClean="0"/>
              <a:t> do sebe, </a:t>
            </a:r>
            <a:r>
              <a:rPr lang="cs-CZ" dirty="0" err="1" smtClean="0"/>
              <a:t>sarkomera</a:t>
            </a:r>
            <a:r>
              <a:rPr lang="cs-CZ" dirty="0" smtClean="0"/>
              <a:t> se zkracuje</a:t>
            </a:r>
          </a:p>
          <a:p>
            <a:r>
              <a:rPr lang="cs-CZ" dirty="0" smtClean="0"/>
              <a:t>Interakce je umožněna vyplavením Ca iontů ze sarkoplazmatického retikula</a:t>
            </a:r>
          </a:p>
          <a:p>
            <a:endParaRPr lang="cs-CZ" dirty="0"/>
          </a:p>
          <a:p>
            <a:r>
              <a:rPr lang="cs-CZ" dirty="0" err="1" smtClean="0"/>
              <a:t>Rigor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r>
              <a:rPr lang="cs-CZ" smtClean="0"/>
              <a:t> - po </a:t>
            </a:r>
            <a:r>
              <a:rPr lang="cs-CZ" dirty="0" smtClean="0"/>
              <a:t>vyčerpání zásob ATP a uvolnění Ca ze sarkoplazmatického retikula (cca 3-6 hodin po zástavě dodávky kyslíku)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80" y="55956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Funkce svalů</a:t>
            </a:r>
            <a:endParaRPr lang="cs-CZ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Agonista</a:t>
            </a:r>
            <a:r>
              <a:rPr lang="cs-CZ" dirty="0"/>
              <a:t> = sval vykonávající pohyb v určitém směru (hlavní vykonavatel pohybu)</a:t>
            </a:r>
          </a:p>
          <a:p>
            <a:r>
              <a:rPr lang="cs-CZ" b="1" dirty="0"/>
              <a:t>Antagonista</a:t>
            </a:r>
            <a:r>
              <a:rPr lang="cs-CZ" dirty="0"/>
              <a:t> = sval vykonávající opačný pohyb jako agonista</a:t>
            </a:r>
          </a:p>
          <a:p>
            <a:r>
              <a:rPr lang="cs-CZ" b="1" dirty="0"/>
              <a:t>Synergista</a:t>
            </a:r>
            <a:r>
              <a:rPr lang="cs-CZ" dirty="0"/>
              <a:t> = sval, který se zúčastňuje stejného pohybu jako agonista (sval pomocný</a:t>
            </a:r>
            <a:r>
              <a:rPr lang="cs-CZ" dirty="0" smtClean="0"/>
              <a:t>)</a:t>
            </a:r>
          </a:p>
          <a:p>
            <a:r>
              <a:rPr lang="cs-CZ" dirty="0"/>
              <a:t>Agonista a antagonista tvoří dvojici svalů nebo svalových skupin, které ve spolupráci zabezpečují přesnost </a:t>
            </a:r>
            <a:r>
              <a:rPr lang="cs-CZ" dirty="0" smtClean="0"/>
              <a:t>pohybů</a:t>
            </a:r>
            <a:endParaRPr lang="cs-CZ" dirty="0"/>
          </a:p>
          <a:p>
            <a:pPr marL="0" indent="0">
              <a:buNone/>
            </a:pPr>
            <a:endParaRPr lang="cs-CZ" altLang="cs-CZ" dirty="0" smtClean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tagonistické svaly pohybující předloktím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04813"/>
            <a:ext cx="64801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Svalová soustava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polu </a:t>
            </a:r>
            <a:r>
              <a:rPr lang="cs-CZ" altLang="cs-CZ" dirty="0"/>
              <a:t>s kosterní soustavou tvoří </a:t>
            </a:r>
            <a:r>
              <a:rPr lang="cs-CZ" altLang="cs-CZ" u="sng" dirty="0"/>
              <a:t>aktivní</a:t>
            </a:r>
            <a:r>
              <a:rPr lang="cs-CZ" altLang="cs-CZ" dirty="0"/>
              <a:t> pohybový </a:t>
            </a:r>
            <a:r>
              <a:rPr lang="cs-CZ" altLang="cs-CZ" dirty="0" smtClean="0"/>
              <a:t>aparát</a:t>
            </a:r>
          </a:p>
          <a:p>
            <a:r>
              <a:rPr lang="cs-CZ" altLang="cs-CZ" dirty="0" smtClean="0"/>
              <a:t>Pohyb – jedna ze základních vlastností živé hmoty</a:t>
            </a:r>
            <a:endParaRPr lang="cs-CZ" altLang="cs-CZ" dirty="0"/>
          </a:p>
          <a:p>
            <a:r>
              <a:rPr lang="cs-CZ" altLang="cs-CZ" dirty="0"/>
              <a:t>L</a:t>
            </a:r>
            <a:r>
              <a:rPr lang="cs-CZ" altLang="cs-CZ" dirty="0" smtClean="0"/>
              <a:t>okomoce </a:t>
            </a:r>
            <a:r>
              <a:rPr lang="cs-CZ" altLang="cs-CZ" dirty="0"/>
              <a:t>– pohyb z místa na </a:t>
            </a:r>
            <a:r>
              <a:rPr lang="cs-CZ" altLang="cs-CZ" dirty="0" smtClean="0"/>
              <a:t>místo</a:t>
            </a:r>
          </a:p>
          <a:p>
            <a:r>
              <a:rPr lang="cs-CZ" altLang="cs-CZ" dirty="0" smtClean="0"/>
              <a:t>Orientované lokomoční pohyby – taxe (fototaxe, </a:t>
            </a:r>
            <a:r>
              <a:rPr lang="cs-CZ" altLang="cs-CZ" dirty="0" err="1" smtClean="0"/>
              <a:t>geotaxe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chemotaxe</a:t>
            </a:r>
            <a:r>
              <a:rPr lang="cs-CZ" altLang="cs-CZ" dirty="0" smtClean="0"/>
              <a:t>,…)</a:t>
            </a:r>
            <a:endParaRPr lang="cs-CZ" altLang="cs-CZ" dirty="0"/>
          </a:p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600 </a:t>
            </a:r>
            <a:r>
              <a:rPr lang="cs-CZ" altLang="cs-CZ" dirty="0" smtClean="0"/>
              <a:t>svalů</a:t>
            </a:r>
          </a:p>
          <a:p>
            <a:r>
              <a:rPr lang="cs-CZ" altLang="cs-CZ" dirty="0" smtClean="0"/>
              <a:t>30 – 40% tělesné hmotnosti</a:t>
            </a:r>
            <a:endParaRPr lang="cs-CZ" altLang="cs-CZ" dirty="0"/>
          </a:p>
          <a:p>
            <a:r>
              <a:rPr lang="cs-CZ" altLang="cs-CZ" dirty="0"/>
              <a:t>N</a:t>
            </a:r>
            <a:r>
              <a:rPr lang="cs-CZ" altLang="cs-CZ" dirty="0" smtClean="0"/>
              <a:t>ejmenší </a:t>
            </a:r>
            <a:r>
              <a:rPr lang="cs-CZ" altLang="cs-CZ" dirty="0"/>
              <a:t>– sval třmínkový</a:t>
            </a:r>
          </a:p>
        </p:txBody>
      </p:sp>
    </p:spTree>
    <p:extLst>
      <p:ext uri="{BB962C8B-B14F-4D97-AF65-F5344CB8AC3E}">
        <p14:creationId xmlns:p14="http://schemas.microsoft.com/office/powerpoint/2010/main" val="19313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Svaly podle funkce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OHYBAČE - </a:t>
            </a:r>
            <a:r>
              <a:rPr lang="cs-CZ" altLang="cs-CZ" i="1" dirty="0"/>
              <a:t>flexory</a:t>
            </a:r>
            <a:endParaRPr lang="cs-CZ" altLang="cs-CZ" dirty="0"/>
          </a:p>
          <a:p>
            <a:r>
              <a:rPr lang="cs-CZ" altLang="cs-CZ" dirty="0"/>
              <a:t>NATAHOVAČE - </a:t>
            </a:r>
            <a:r>
              <a:rPr lang="cs-CZ" altLang="cs-CZ" i="1" dirty="0"/>
              <a:t>extenzory</a:t>
            </a:r>
            <a:endParaRPr lang="cs-CZ" altLang="cs-CZ" dirty="0"/>
          </a:p>
          <a:p>
            <a:r>
              <a:rPr lang="cs-CZ" altLang="cs-CZ" dirty="0"/>
              <a:t>PŘITAHOVAČE - </a:t>
            </a:r>
            <a:r>
              <a:rPr lang="cs-CZ" altLang="cs-CZ" i="1" dirty="0"/>
              <a:t>adduktory</a:t>
            </a:r>
            <a:endParaRPr lang="cs-CZ" altLang="cs-CZ" dirty="0"/>
          </a:p>
          <a:p>
            <a:r>
              <a:rPr lang="cs-CZ" altLang="cs-CZ" dirty="0"/>
              <a:t>ODTAHOVAČE </a:t>
            </a:r>
            <a:r>
              <a:rPr lang="cs-CZ" altLang="cs-CZ" i="1" dirty="0"/>
              <a:t>- abduktory</a:t>
            </a:r>
            <a:endParaRPr lang="cs-CZ" altLang="cs-CZ" dirty="0"/>
          </a:p>
          <a:p>
            <a:r>
              <a:rPr lang="cs-CZ" altLang="cs-CZ" dirty="0" smtClean="0"/>
              <a:t>SVĚRAČE - sfinktery</a:t>
            </a:r>
            <a:endParaRPr lang="cs-CZ" altLang="cs-CZ" dirty="0"/>
          </a:p>
          <a:p>
            <a:r>
              <a:rPr lang="cs-CZ" altLang="cs-CZ" dirty="0" smtClean="0"/>
              <a:t>ROZVĚRAČE - dilatátory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2715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Svaly hlavy</a:t>
            </a:r>
            <a:r>
              <a:rPr lang="cs-CZ" altLang="cs-CZ" dirty="0"/>
              <a:t> dělíme do dvou funkčních skupin: </a:t>
            </a:r>
            <a:r>
              <a:rPr lang="cs-CZ" altLang="cs-CZ" b="1" dirty="0"/>
              <a:t>žvýkací svaly a mimické </a:t>
            </a:r>
            <a:r>
              <a:rPr lang="cs-CZ" altLang="cs-CZ" b="1" dirty="0" smtClean="0"/>
              <a:t>svaly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Svaly krku</a:t>
            </a:r>
            <a:r>
              <a:rPr lang="cs-CZ" altLang="cs-CZ" dirty="0"/>
              <a:t> tvoří </a:t>
            </a:r>
            <a:r>
              <a:rPr lang="cs-CZ" altLang="cs-CZ" b="1" dirty="0" smtClean="0"/>
              <a:t>3 kloněné </a:t>
            </a:r>
            <a:r>
              <a:rPr lang="cs-CZ" altLang="cs-CZ" b="1" dirty="0"/>
              <a:t>svaly</a:t>
            </a:r>
            <a:r>
              <a:rPr lang="cs-CZ" altLang="cs-CZ" dirty="0"/>
              <a:t>, </a:t>
            </a:r>
            <a:r>
              <a:rPr lang="cs-CZ" altLang="cs-CZ" b="1" dirty="0"/>
              <a:t>zdvihače hlavy</a:t>
            </a:r>
            <a:r>
              <a:rPr lang="cs-CZ" altLang="cs-CZ" dirty="0"/>
              <a:t>, </a:t>
            </a:r>
            <a:r>
              <a:rPr lang="cs-CZ" altLang="cs-CZ" b="1" dirty="0" err="1"/>
              <a:t>nadjazylkové</a:t>
            </a:r>
            <a:r>
              <a:rPr lang="cs-CZ" altLang="cs-CZ" b="1" dirty="0"/>
              <a:t> a podjazylkové </a:t>
            </a:r>
            <a:r>
              <a:rPr lang="cs-CZ" altLang="cs-CZ" b="1" dirty="0" smtClean="0"/>
              <a:t>svaly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Svaly hrudníku</a:t>
            </a:r>
            <a:r>
              <a:rPr lang="cs-CZ" altLang="cs-CZ" dirty="0"/>
              <a:t> jsou </a:t>
            </a:r>
            <a:r>
              <a:rPr lang="cs-CZ" altLang="cs-CZ" b="1" dirty="0"/>
              <a:t>mezižeberní svaly</a:t>
            </a:r>
            <a:r>
              <a:rPr lang="cs-CZ" altLang="cs-CZ" dirty="0"/>
              <a:t>, </a:t>
            </a:r>
            <a:r>
              <a:rPr lang="cs-CZ" altLang="cs-CZ" b="1" dirty="0"/>
              <a:t>velký a malý prsní sval </a:t>
            </a:r>
            <a:r>
              <a:rPr lang="cs-CZ" altLang="cs-CZ" dirty="0"/>
              <a:t>a </a:t>
            </a:r>
            <a:r>
              <a:rPr lang="cs-CZ" altLang="cs-CZ" b="1" dirty="0"/>
              <a:t>pilovitý </a:t>
            </a:r>
            <a:r>
              <a:rPr lang="cs-CZ" altLang="cs-CZ" b="1" dirty="0" smtClean="0"/>
              <a:t>přímý </a:t>
            </a:r>
            <a:r>
              <a:rPr lang="cs-CZ" altLang="cs-CZ" b="1" dirty="0"/>
              <a:t>sval</a:t>
            </a:r>
            <a:r>
              <a:rPr lang="cs-CZ" altLang="cs-CZ" dirty="0"/>
              <a:t>, </a:t>
            </a:r>
            <a:r>
              <a:rPr lang="cs-CZ" altLang="cs-CZ" b="1" dirty="0" smtClean="0"/>
              <a:t>bránice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81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Svaly břicha</a:t>
            </a:r>
            <a:r>
              <a:rPr lang="cs-CZ" altLang="cs-CZ" dirty="0"/>
              <a:t>  </a:t>
            </a:r>
            <a:r>
              <a:rPr lang="cs-CZ" altLang="cs-CZ" dirty="0" smtClean="0"/>
              <a:t>- </a:t>
            </a:r>
            <a:r>
              <a:rPr lang="cs-CZ" altLang="cs-CZ" b="1" dirty="0" smtClean="0"/>
              <a:t>zevní </a:t>
            </a:r>
            <a:r>
              <a:rPr lang="cs-CZ" altLang="cs-CZ" b="1" dirty="0"/>
              <a:t>a vnitřní šikmý sval a příčný </a:t>
            </a:r>
            <a:r>
              <a:rPr lang="cs-CZ" altLang="cs-CZ" b="1" dirty="0" smtClean="0"/>
              <a:t>sval břišní</a:t>
            </a:r>
            <a:r>
              <a:rPr lang="cs-CZ" altLang="cs-CZ" dirty="0" smtClean="0"/>
              <a:t>, přední </a:t>
            </a:r>
            <a:r>
              <a:rPr lang="cs-CZ" altLang="cs-CZ" dirty="0"/>
              <a:t>část stěny tvoří dva </a:t>
            </a:r>
            <a:r>
              <a:rPr lang="cs-CZ" altLang="cs-CZ" b="1" dirty="0"/>
              <a:t>přímé </a:t>
            </a:r>
            <a:r>
              <a:rPr lang="cs-CZ" altLang="cs-CZ" b="1" dirty="0" smtClean="0"/>
              <a:t>svaly břišní</a:t>
            </a:r>
            <a:r>
              <a:rPr lang="cs-CZ" altLang="cs-CZ" dirty="0" smtClean="0"/>
              <a:t>, </a:t>
            </a:r>
            <a:r>
              <a:rPr lang="cs-CZ" altLang="cs-CZ" dirty="0"/>
              <a:t>břišní stěnu u páteře doplňuje </a:t>
            </a:r>
            <a:r>
              <a:rPr lang="cs-CZ" altLang="cs-CZ" b="1" dirty="0" smtClean="0"/>
              <a:t>čtyřhranný sval bederní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Zádové svaly</a:t>
            </a:r>
            <a:r>
              <a:rPr lang="cs-CZ" altLang="cs-CZ" dirty="0"/>
              <a:t> </a:t>
            </a:r>
            <a:r>
              <a:rPr lang="cs-CZ" altLang="cs-CZ" dirty="0" smtClean="0"/>
              <a:t>– uloženy ve 4 vrstvách, zabezpečují </a:t>
            </a:r>
            <a:r>
              <a:rPr lang="cs-CZ" altLang="cs-CZ" dirty="0"/>
              <a:t>především pohyb páteře a udržují vzpřímenou polohu </a:t>
            </a:r>
            <a:r>
              <a:rPr lang="cs-CZ" altLang="cs-CZ" dirty="0" smtClean="0"/>
              <a:t>těla, </a:t>
            </a:r>
            <a:r>
              <a:rPr lang="cs-CZ" altLang="cs-CZ" b="1" dirty="0" smtClean="0"/>
              <a:t>široký sval zádový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trapézový sval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74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Svaly horní končetiny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tvoří svaly ramenního kloubu (</a:t>
            </a:r>
            <a:r>
              <a:rPr lang="cs-CZ" altLang="cs-CZ" dirty="0"/>
              <a:t>deltový </a:t>
            </a:r>
            <a:r>
              <a:rPr lang="cs-CZ" altLang="cs-CZ" dirty="0" smtClean="0"/>
              <a:t>sval)</a:t>
            </a:r>
          </a:p>
          <a:p>
            <a:pPr lvl="1"/>
            <a:r>
              <a:rPr lang="cs-CZ" altLang="cs-CZ" dirty="0" smtClean="0"/>
              <a:t>svaly </a:t>
            </a:r>
            <a:r>
              <a:rPr lang="cs-CZ" altLang="cs-CZ" dirty="0"/>
              <a:t>paže (dvojhlavý a trojhlavý pažní sval, hákový sval a </a:t>
            </a:r>
            <a:r>
              <a:rPr lang="cs-CZ" altLang="cs-CZ" dirty="0" smtClean="0"/>
              <a:t>sval pažní)</a:t>
            </a:r>
          </a:p>
          <a:p>
            <a:pPr lvl="1"/>
            <a:r>
              <a:rPr lang="cs-CZ" altLang="cs-CZ" dirty="0" smtClean="0"/>
              <a:t>Svaly předloktí (ohýbače </a:t>
            </a:r>
            <a:r>
              <a:rPr lang="cs-CZ" altLang="cs-CZ" dirty="0"/>
              <a:t>a natahovače ruky a </a:t>
            </a:r>
            <a:r>
              <a:rPr lang="cs-CZ" altLang="cs-CZ" dirty="0" smtClean="0"/>
              <a:t>prstů)</a:t>
            </a:r>
          </a:p>
          <a:p>
            <a:pPr lvl="1"/>
            <a:r>
              <a:rPr lang="cs-CZ" altLang="cs-CZ" dirty="0" smtClean="0"/>
              <a:t>svaly </a:t>
            </a:r>
            <a:r>
              <a:rPr lang="cs-CZ" altLang="cs-CZ" dirty="0"/>
              <a:t>ruky (jemné pohyby prstů, především palce)</a:t>
            </a:r>
          </a:p>
        </p:txBody>
      </p:sp>
    </p:spTree>
    <p:extLst>
      <p:ext uri="{BB962C8B-B14F-4D97-AF65-F5344CB8AC3E}">
        <p14:creationId xmlns:p14="http://schemas.microsoft.com/office/powerpoint/2010/main" val="27523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svaly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Svaly dolní končetiny 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kyčelního kloubu (velký sval hýžďový)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stehenní (čtyřhlavý </a:t>
            </a:r>
            <a:r>
              <a:rPr lang="cs-CZ" altLang="cs-CZ" dirty="0"/>
              <a:t>sval stehenní – natahuje </a:t>
            </a:r>
            <a:r>
              <a:rPr lang="cs-CZ" altLang="cs-CZ" dirty="0" smtClean="0"/>
              <a:t>koleno, krejčovský </a:t>
            </a:r>
            <a:r>
              <a:rPr lang="cs-CZ" altLang="cs-CZ" dirty="0"/>
              <a:t>sval  - zevně rotuje v kyčelním </a:t>
            </a:r>
            <a:r>
              <a:rPr lang="cs-CZ" altLang="cs-CZ" dirty="0" smtClean="0"/>
              <a:t>kloubu)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bérce (trojhlavý sval lýtkový </a:t>
            </a:r>
            <a:r>
              <a:rPr lang="cs-CZ" altLang="cs-CZ" dirty="0"/>
              <a:t>– </a:t>
            </a:r>
            <a:r>
              <a:rPr lang="cs-CZ" altLang="cs-CZ" dirty="0" smtClean="0"/>
              <a:t>upíná se Achillovou šlachou na kost patní)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Svaly nohy – společně se svaly bérce udržují klenbu nožní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Nemoci </a:t>
            </a:r>
            <a:r>
              <a:rPr lang="cs-CZ" altLang="cs-CZ" dirty="0" smtClean="0"/>
              <a:t>a úrazy svalové </a:t>
            </a:r>
            <a:r>
              <a:rPr lang="cs-CZ" altLang="cs-CZ" dirty="0"/>
              <a:t>soustavy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Autofit/>
          </a:bodyPr>
          <a:lstStyle/>
          <a:p>
            <a:r>
              <a:rPr lang="cs-CZ" altLang="cs-CZ" dirty="0" smtClean="0"/>
              <a:t>Často spojeno s onemocnění </a:t>
            </a:r>
            <a:r>
              <a:rPr lang="cs-CZ" altLang="cs-CZ" dirty="0" smtClean="0"/>
              <a:t>NS, častější </a:t>
            </a:r>
            <a:r>
              <a:rPr lang="cs-CZ" altLang="cs-CZ" dirty="0" smtClean="0"/>
              <a:t>jsou úrazy</a:t>
            </a:r>
          </a:p>
          <a:p>
            <a:endParaRPr lang="cs-CZ" altLang="cs-CZ" dirty="0"/>
          </a:p>
          <a:p>
            <a:r>
              <a:rPr lang="cs-CZ" altLang="cs-CZ" dirty="0" smtClean="0"/>
              <a:t>Myopatie</a:t>
            </a:r>
          </a:p>
          <a:p>
            <a:r>
              <a:rPr lang="cs-CZ" altLang="cs-CZ" dirty="0" err="1" smtClean="0"/>
              <a:t>Myozitida</a:t>
            </a:r>
            <a:endParaRPr lang="cs-CZ" altLang="cs-CZ" dirty="0" smtClean="0"/>
          </a:p>
          <a:p>
            <a:r>
              <a:rPr lang="cs-CZ" altLang="cs-CZ" dirty="0" smtClean="0"/>
              <a:t>Svalová </a:t>
            </a:r>
            <a:r>
              <a:rPr lang="cs-CZ" altLang="cs-CZ" dirty="0" smtClean="0"/>
              <a:t>dystrofie</a:t>
            </a:r>
          </a:p>
          <a:p>
            <a:r>
              <a:rPr lang="cs-CZ" altLang="cs-CZ" dirty="0" smtClean="0"/>
              <a:t>Atrofie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Paréza </a:t>
            </a:r>
            <a:r>
              <a:rPr lang="cs-CZ" altLang="cs-CZ" dirty="0"/>
              <a:t>– částečné ochrnutí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legie </a:t>
            </a:r>
            <a:r>
              <a:rPr lang="cs-CZ" altLang="cs-CZ" dirty="0"/>
              <a:t>– úplné </a:t>
            </a:r>
            <a:r>
              <a:rPr lang="cs-CZ" altLang="cs-CZ" dirty="0" smtClean="0"/>
              <a:t>ochrnutí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74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valstvo člověka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33375"/>
            <a:ext cx="39131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valstvo člověka (pohled zeza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3375"/>
            <a:ext cx="3683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Věkové zvláštnosti </a:t>
            </a:r>
            <a:r>
              <a:rPr lang="cs-CZ" altLang="cs-CZ" dirty="0" smtClean="0"/>
              <a:t>svalové sous</a:t>
            </a:r>
            <a:r>
              <a:rPr lang="cs-CZ" altLang="cs-CZ" dirty="0" smtClean="0"/>
              <a:t>tavy</a:t>
            </a:r>
            <a:endParaRPr lang="cs-CZ" altLang="cs-CZ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valy </a:t>
            </a:r>
            <a:r>
              <a:rPr lang="cs-CZ" altLang="cs-CZ" dirty="0"/>
              <a:t>jsou bledší </a:t>
            </a:r>
            <a:r>
              <a:rPr lang="cs-CZ" altLang="cs-CZ" dirty="0">
                <a:sym typeface="Wingdings 3" panose="05040102010807070707" pitchFamily="18" charset="2"/>
              </a:rPr>
              <a:t> obsahují více vody a méně bílkovin a anorganických látek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ospívání </a:t>
            </a:r>
            <a:r>
              <a:rPr lang="cs-CZ" altLang="cs-CZ" dirty="0">
                <a:sym typeface="Wingdings 3" panose="05040102010807070707" pitchFamily="18" charset="2"/>
              </a:rPr>
              <a:t> ubývání vody, přibývá svalové síly a pružnosti 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ěti </a:t>
            </a:r>
            <a:r>
              <a:rPr lang="cs-CZ" altLang="cs-CZ" dirty="0">
                <a:sym typeface="Wingdings 3" panose="05040102010807070707" pitchFamily="18" charset="2"/>
              </a:rPr>
              <a:t>– svaly tvarově vyvinuty, neschopné plného výkonu  nevyzrálost NS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20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Věkové zvláštnosti </a:t>
            </a:r>
            <a:r>
              <a:rPr lang="cs-CZ" altLang="cs-CZ" dirty="0" smtClean="0"/>
              <a:t>svalové sous</a:t>
            </a:r>
            <a:r>
              <a:rPr lang="cs-CZ" altLang="cs-CZ" dirty="0" smtClean="0"/>
              <a:t>tavy</a:t>
            </a:r>
            <a:endParaRPr lang="cs-CZ" altLang="cs-CZ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ředškolní </a:t>
            </a:r>
            <a:r>
              <a:rPr lang="cs-CZ" altLang="cs-CZ" dirty="0"/>
              <a:t>období – intenzivně se vyvíjejí hlavně velké svaly</a:t>
            </a:r>
          </a:p>
          <a:p>
            <a:r>
              <a:rPr lang="cs-CZ" altLang="cs-CZ" dirty="0"/>
              <a:t>O</a:t>
            </a:r>
            <a:r>
              <a:rPr lang="cs-CZ" altLang="cs-CZ" dirty="0" smtClean="0"/>
              <a:t>d </a:t>
            </a:r>
            <a:r>
              <a:rPr lang="cs-CZ" altLang="cs-CZ" dirty="0"/>
              <a:t>6 let – vyrovnávání nepoměru ve vývoji velkých a malých svalů</a:t>
            </a:r>
          </a:p>
          <a:p>
            <a:r>
              <a:rPr lang="cs-CZ" altLang="cs-CZ" dirty="0"/>
              <a:t>R</a:t>
            </a:r>
            <a:r>
              <a:rPr lang="cs-CZ" altLang="cs-CZ" dirty="0" smtClean="0"/>
              <a:t>ozvoj </a:t>
            </a:r>
            <a:r>
              <a:rPr lang="cs-CZ" altLang="cs-CZ" dirty="0"/>
              <a:t>jemné motoriky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ozor </a:t>
            </a:r>
            <a:r>
              <a:rPr lang="cs-CZ" altLang="cs-CZ" dirty="0"/>
              <a:t>na přetěžování dětí při pracovních činnostech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04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Svalová tkáň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vlastnost – </a:t>
            </a:r>
            <a:r>
              <a:rPr lang="cs-CZ" dirty="0" smtClean="0">
                <a:solidFill>
                  <a:srgbClr val="FF0000"/>
                </a:solidFill>
              </a:rPr>
              <a:t>kontraktilita</a:t>
            </a:r>
          </a:p>
          <a:p>
            <a:r>
              <a:rPr lang="cs-CZ" dirty="0" smtClean="0"/>
              <a:t>Svalovina – mění tvar orgánů i celého těla, umožňuje pohyb, účastní se přijímání potravy, dýchání, rozmnožování a podílí se na komunikaci</a:t>
            </a:r>
          </a:p>
          <a:p>
            <a:r>
              <a:rPr lang="cs-CZ" u="sng" dirty="0" smtClean="0"/>
              <a:t>4 klíčové vlastnosti:</a:t>
            </a:r>
          </a:p>
          <a:p>
            <a:pPr lvl="1"/>
            <a:r>
              <a:rPr lang="cs-CZ" dirty="0" smtClean="0"/>
              <a:t>Dráždivost</a:t>
            </a:r>
          </a:p>
          <a:p>
            <a:pPr lvl="1"/>
            <a:r>
              <a:rPr lang="cs-CZ" dirty="0" smtClean="0"/>
              <a:t>Stažlivost</a:t>
            </a:r>
          </a:p>
          <a:p>
            <a:pPr lvl="1"/>
            <a:r>
              <a:rPr lang="cs-CZ" dirty="0" err="1" smtClean="0"/>
              <a:t>Protažitelnost</a:t>
            </a:r>
            <a:endParaRPr lang="cs-CZ" dirty="0" smtClean="0"/>
          </a:p>
          <a:p>
            <a:pPr lvl="1"/>
            <a:r>
              <a:rPr lang="cs-CZ" dirty="0" smtClean="0"/>
              <a:t>Pružnost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Sval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dirty="0" smtClean="0"/>
              <a:t>rgán </a:t>
            </a:r>
            <a:r>
              <a:rPr lang="cs-CZ" altLang="cs-CZ" dirty="0"/>
              <a:t>složený ze svalové tkáně, vaziva, nervů a cév</a:t>
            </a:r>
          </a:p>
          <a:p>
            <a:r>
              <a:rPr lang="cs-CZ" altLang="cs-CZ" b="1" dirty="0" smtClean="0"/>
              <a:t>Kontrakce</a:t>
            </a:r>
            <a:r>
              <a:rPr lang="cs-CZ" altLang="cs-CZ" dirty="0" smtClean="0"/>
              <a:t> </a:t>
            </a:r>
            <a:r>
              <a:rPr lang="cs-CZ" altLang="cs-CZ" dirty="0"/>
              <a:t>je vyvolána nervovým </a:t>
            </a:r>
            <a:r>
              <a:rPr lang="cs-CZ" altLang="cs-CZ" dirty="0" smtClean="0"/>
              <a:t>podnětem</a:t>
            </a:r>
          </a:p>
          <a:p>
            <a:pPr marL="0" indent="0">
              <a:buNone/>
            </a:pPr>
            <a:endParaRPr lang="cs-CZ" altLang="cs-CZ" dirty="0"/>
          </a:p>
          <a:p>
            <a:pPr lvl="1"/>
            <a:r>
              <a:rPr lang="cs-CZ" altLang="cs-CZ" b="1" dirty="0" smtClean="0"/>
              <a:t>Izometrická kontrakce</a:t>
            </a:r>
            <a:r>
              <a:rPr lang="cs-CZ" altLang="cs-CZ" dirty="0" smtClean="0"/>
              <a:t> </a:t>
            </a:r>
            <a:r>
              <a:rPr lang="cs-CZ" altLang="cs-CZ" dirty="0"/>
              <a:t>(svaly nemění svou </a:t>
            </a:r>
            <a:r>
              <a:rPr lang="cs-CZ" altLang="cs-CZ" dirty="0" smtClean="0"/>
              <a:t>délku, ale mění napětí)</a:t>
            </a:r>
          </a:p>
          <a:p>
            <a:pPr lvl="1"/>
            <a:r>
              <a:rPr lang="cs-CZ" altLang="cs-CZ" b="1" dirty="0" smtClean="0"/>
              <a:t>Dynamická = izotonická kontrakce</a:t>
            </a:r>
            <a:r>
              <a:rPr lang="cs-CZ" altLang="cs-CZ" dirty="0" smtClean="0"/>
              <a:t> (mění svou délku, napětí se výrazně nemění)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0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Funkční jednotka svalu</a:t>
            </a:r>
            <a:endParaRPr lang="cs-CZ" altLang="cs-CZ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ervová </a:t>
            </a:r>
            <a:r>
              <a:rPr lang="cs-CZ" altLang="cs-CZ" dirty="0"/>
              <a:t>vlákna končí ve svalu na motorických </a:t>
            </a:r>
            <a:r>
              <a:rPr lang="cs-CZ" altLang="cs-CZ" dirty="0" smtClean="0"/>
              <a:t>ploténkách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18" y="2858709"/>
            <a:ext cx="2941454" cy="28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složení svaloviny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75% vody</a:t>
            </a:r>
          </a:p>
          <a:p>
            <a:r>
              <a:rPr lang="cs-CZ" dirty="0" smtClean="0"/>
              <a:t>24% organických látek (aktin, myozin, myoglobin, glykogen, ATP,..)</a:t>
            </a:r>
          </a:p>
          <a:p>
            <a:r>
              <a:rPr lang="cs-CZ" dirty="0" smtClean="0"/>
              <a:t>1% anorganických látek (ionty draslíku a vápníku,..)</a:t>
            </a:r>
          </a:p>
        </p:txBody>
      </p:sp>
    </p:spTree>
    <p:extLst>
      <p:ext uri="{BB962C8B-B14F-4D97-AF65-F5344CB8AC3E}">
        <p14:creationId xmlns:p14="http://schemas.microsoft.com/office/powerpoint/2010/main" val="2046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svaloviny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Somatická</a:t>
            </a:r>
            <a:r>
              <a:rPr lang="cs-CZ" dirty="0" smtClean="0"/>
              <a:t> – tvoří aktivní složku pohybového aparátu</a:t>
            </a:r>
          </a:p>
          <a:p>
            <a:r>
              <a:rPr lang="cs-CZ" b="1" dirty="0" smtClean="0"/>
              <a:t>Viscerální</a:t>
            </a:r>
            <a:r>
              <a:rPr lang="cs-CZ" dirty="0" smtClean="0"/>
              <a:t> – hladká svalovina vnitřních orgánů</a:t>
            </a:r>
          </a:p>
          <a:p>
            <a:r>
              <a:rPr lang="cs-CZ" b="1" dirty="0" smtClean="0"/>
              <a:t>Kožní svalovina </a:t>
            </a:r>
            <a:r>
              <a:rPr lang="cs-CZ" dirty="0"/>
              <a:t>– </a:t>
            </a:r>
            <a:r>
              <a:rPr lang="cs-CZ" dirty="0" smtClean="0"/>
              <a:t>drobné hladké svaly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7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Typy svaloviny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b="1" u="sng" dirty="0"/>
              <a:t>H</a:t>
            </a:r>
            <a:r>
              <a:rPr lang="cs-CZ" altLang="cs-CZ" b="1" u="sng" dirty="0" smtClean="0"/>
              <a:t>ladká </a:t>
            </a:r>
            <a:r>
              <a:rPr lang="cs-CZ" altLang="cs-CZ" dirty="0"/>
              <a:t>– neovládáme vůlí, vnitřní </a:t>
            </a:r>
            <a:r>
              <a:rPr lang="cs-CZ" altLang="cs-CZ" dirty="0" smtClean="0"/>
              <a:t>orgány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b="1" u="sng" dirty="0"/>
              <a:t>Kosterní</a:t>
            </a:r>
            <a:r>
              <a:rPr lang="cs-CZ" altLang="cs-CZ" dirty="0"/>
              <a:t> (příčně pruhovaná) – ovládaná </a:t>
            </a:r>
            <a:r>
              <a:rPr lang="cs-CZ" altLang="cs-CZ" dirty="0" smtClean="0"/>
              <a:t>vůlí, zodpovídá za pohyby těla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b="1" u="sng" dirty="0" smtClean="0"/>
              <a:t>Srdeční</a:t>
            </a:r>
            <a:r>
              <a:rPr lang="cs-CZ" altLang="cs-CZ" dirty="0" smtClean="0"/>
              <a:t> </a:t>
            </a:r>
            <a:r>
              <a:rPr lang="cs-CZ" altLang="cs-CZ" dirty="0"/>
              <a:t>– neovládáme vůlí, příčné pruhování, převodní </a:t>
            </a:r>
            <a:r>
              <a:rPr lang="cs-CZ" altLang="cs-CZ" dirty="0" smtClean="0"/>
              <a:t>trámce</a:t>
            </a:r>
          </a:p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986" y="4376603"/>
            <a:ext cx="2346999" cy="19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Hladká svalovina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3% hmotnosti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řetenovitý </a:t>
            </a:r>
            <a:r>
              <a:rPr lang="cs-CZ" altLang="cs-CZ" dirty="0"/>
              <a:t>tvar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tahy </a:t>
            </a:r>
            <a:r>
              <a:rPr lang="cs-CZ" altLang="cs-CZ" dirty="0"/>
              <a:t>jsou </a:t>
            </a:r>
            <a:r>
              <a:rPr lang="cs-CZ" altLang="cs-CZ" dirty="0" smtClean="0"/>
              <a:t>pomalé</a:t>
            </a:r>
          </a:p>
          <a:p>
            <a:r>
              <a:rPr lang="cs-CZ" altLang="cs-CZ" dirty="0" smtClean="0"/>
              <a:t>Aktin, myozin – stavba myofibrily je odlišná než u kosterního svalu</a:t>
            </a:r>
            <a:endParaRPr lang="cs-CZ" altLang="cs-CZ" dirty="0"/>
          </a:p>
          <a:p>
            <a:r>
              <a:rPr lang="cs-CZ" altLang="cs-CZ" dirty="0" smtClean="0"/>
              <a:t>Řízena autonomními nervy, na </a:t>
            </a:r>
            <a:r>
              <a:rPr lang="cs-CZ" altLang="cs-CZ" dirty="0"/>
              <a:t>jejich činnost působí také hormony (např. stahy děložní </a:t>
            </a:r>
            <a:r>
              <a:rPr lang="cs-CZ" altLang="cs-CZ" dirty="0" smtClean="0"/>
              <a:t>svaloviny - oxytocin)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27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</TotalTime>
  <Words>988</Words>
  <Application>Microsoft Office PowerPoint</Application>
  <PresentationFormat>Širokoúhlá obrazovka</PresentationFormat>
  <Paragraphs>164</Paragraphs>
  <Slides>29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Stébla</vt:lpstr>
      <vt:lpstr>Svalová soustava</vt:lpstr>
      <vt:lpstr>Svalová soustava</vt:lpstr>
      <vt:lpstr>Svalová tkáň</vt:lpstr>
      <vt:lpstr>Sval</vt:lpstr>
      <vt:lpstr>Funkční jednotka svalu</vt:lpstr>
      <vt:lpstr>Chemické složení svaloviny</vt:lpstr>
      <vt:lpstr>Typy svaloviny</vt:lpstr>
      <vt:lpstr>Typy svaloviny</vt:lpstr>
      <vt:lpstr>Hladká svalovina</vt:lpstr>
      <vt:lpstr>Srdeční svalovina</vt:lpstr>
      <vt:lpstr>Kosterní svalovina</vt:lpstr>
      <vt:lpstr>Tonická a fázická svalová vlákna</vt:lpstr>
      <vt:lpstr>Struktura příčně pruhovaného svalu</vt:lpstr>
      <vt:lpstr>Stavba svalu                        Stavba svalu (Hanzlová, Hemza, 2009)</vt:lpstr>
      <vt:lpstr>Struktura příčně pruhovaného svalu</vt:lpstr>
      <vt:lpstr>Molekulární struktura kontraktilního aparátu kosterního svalu</vt:lpstr>
      <vt:lpstr>Prezentace aplikace PowerPoint</vt:lpstr>
      <vt:lpstr>Funkce svalů</vt:lpstr>
      <vt:lpstr>Prezentace aplikace PowerPoint</vt:lpstr>
      <vt:lpstr>Svaly podle funkce</vt:lpstr>
      <vt:lpstr>Vybrané svaly</vt:lpstr>
      <vt:lpstr>Vybrané svaly</vt:lpstr>
      <vt:lpstr>Vybrané svaly</vt:lpstr>
      <vt:lpstr>Vybrané svaly</vt:lpstr>
      <vt:lpstr>Nemoci a úrazy svalové soustavy</vt:lpstr>
      <vt:lpstr>Prezentace aplikace PowerPoint</vt:lpstr>
      <vt:lpstr>Prezentace aplikace PowerPoint</vt:lpstr>
      <vt:lpstr>Věkové zvláštnosti svalové soustavy</vt:lpstr>
      <vt:lpstr>Věkové zvláštnosti svalové soustavy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Svalová soustava</dc:title>
  <dc:creator>Doug</dc:creator>
  <cp:lastModifiedBy>Alena Thorovska</cp:lastModifiedBy>
  <cp:revision>23</cp:revision>
  <cp:lastPrinted>2018-10-23T08:32:39Z</cp:lastPrinted>
  <dcterms:created xsi:type="dcterms:W3CDTF">2015-08-04T07:24:13Z</dcterms:created>
  <dcterms:modified xsi:type="dcterms:W3CDTF">2019-08-10T11:57:20Z</dcterms:modified>
</cp:coreProperties>
</file>