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A81C7-0EE7-4A2A-97C8-2B272A980AC6}" type="datetimeFigureOut">
              <a:rPr lang="cs-CZ" smtClean="0"/>
              <a:t>12. 3. 2016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1624F-B871-48D2-B2BE-C29D47DA0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16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1700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0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30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8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7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8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1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1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8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Somatoviscerální</a:t>
            </a:r>
            <a:r>
              <a:rPr lang="cs-CZ" dirty="0" smtClean="0"/>
              <a:t> citlivost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10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Somatoviscerální</a:t>
            </a:r>
            <a:r>
              <a:rPr lang="cs-CZ" dirty="0" smtClean="0"/>
              <a:t> citlivost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Kožní citlivost</a:t>
            </a:r>
          </a:p>
          <a:p>
            <a:pPr lvl="1"/>
            <a:r>
              <a:rPr lang="cs-CZ" dirty="0" err="1" smtClean="0"/>
              <a:t>Mechanorecepce</a:t>
            </a:r>
            <a:endParaRPr lang="cs-CZ" dirty="0" smtClean="0"/>
          </a:p>
          <a:p>
            <a:pPr lvl="1"/>
            <a:r>
              <a:rPr lang="cs-CZ" dirty="0" err="1" smtClean="0"/>
              <a:t>Termorecepce</a:t>
            </a:r>
            <a:endParaRPr lang="cs-CZ" dirty="0" smtClean="0"/>
          </a:p>
          <a:p>
            <a:pPr lvl="1"/>
            <a:r>
              <a:rPr lang="cs-CZ" dirty="0" err="1" smtClean="0"/>
              <a:t>Nocirecepce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Hluboká citlivost</a:t>
            </a:r>
          </a:p>
          <a:p>
            <a:pPr lvl="1"/>
            <a:r>
              <a:rPr lang="cs-CZ" dirty="0" smtClean="0"/>
              <a:t>Propriorecepce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Vnímání bolesti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263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Kožní smysly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Mechanické, termické a bolestivé podněty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3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Mechanorecepce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Vnímání dotyku, tlaku, vibrací, lechtání</a:t>
            </a:r>
          </a:p>
          <a:p>
            <a:r>
              <a:rPr lang="cs-CZ" b="1" dirty="0" smtClean="0"/>
              <a:t>Ruffiniho tělíska </a:t>
            </a:r>
            <a:r>
              <a:rPr lang="cs-CZ" dirty="0" smtClean="0"/>
              <a:t>– dotyk či tlak, pomalá adaptace</a:t>
            </a:r>
          </a:p>
          <a:p>
            <a:r>
              <a:rPr lang="cs-CZ" b="1" dirty="0" smtClean="0"/>
              <a:t>Vater-Paciniho tělíska </a:t>
            </a:r>
            <a:r>
              <a:rPr lang="cs-CZ" dirty="0" smtClean="0"/>
              <a:t>– rychlejší vibrace, extrémně rychlá adaptace</a:t>
            </a:r>
          </a:p>
          <a:p>
            <a:r>
              <a:rPr lang="cs-CZ" b="1" dirty="0" smtClean="0"/>
              <a:t>Meissnerova tělíska </a:t>
            </a:r>
            <a:r>
              <a:rPr lang="cs-CZ" dirty="0" smtClean="0"/>
              <a:t>– pomalejší vibrace, středně rychlá adaptace</a:t>
            </a:r>
          </a:p>
          <a:p>
            <a:r>
              <a:rPr lang="cs-CZ" b="1" dirty="0" smtClean="0"/>
              <a:t>Volná zakončení </a:t>
            </a:r>
            <a:r>
              <a:rPr lang="cs-CZ" b="1" dirty="0" err="1" smtClean="0"/>
              <a:t>nemyelinizovaných</a:t>
            </a:r>
            <a:r>
              <a:rPr lang="cs-CZ" b="1" dirty="0" smtClean="0"/>
              <a:t> vláken </a:t>
            </a:r>
            <a:r>
              <a:rPr lang="cs-CZ" dirty="0" smtClean="0"/>
              <a:t>- lechtání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15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Termorecepce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Vnímání chladu a tepla</a:t>
            </a:r>
          </a:p>
          <a:p>
            <a:r>
              <a:rPr lang="cs-CZ" b="1" dirty="0" smtClean="0"/>
              <a:t>Chladové receptory </a:t>
            </a:r>
            <a:r>
              <a:rPr lang="cs-CZ" dirty="0" smtClean="0"/>
              <a:t>– v epidermis a těsně pod ní, 10-45°C</a:t>
            </a:r>
          </a:p>
          <a:p>
            <a:r>
              <a:rPr lang="cs-CZ" b="1" dirty="0" smtClean="0"/>
              <a:t>Tepelné receptory </a:t>
            </a:r>
            <a:r>
              <a:rPr lang="cs-CZ" dirty="0" smtClean="0"/>
              <a:t>– v horní a střední škáře, 30-48°C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23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Hluboká citlivost - propriorecepce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kvality propriorecepce</a:t>
            </a:r>
          </a:p>
          <a:p>
            <a:pPr lvl="1"/>
            <a:r>
              <a:rPr lang="cs-CZ" dirty="0" smtClean="0"/>
              <a:t>Polohový smysl</a:t>
            </a:r>
          </a:p>
          <a:p>
            <a:pPr lvl="1"/>
            <a:r>
              <a:rPr lang="cs-CZ" dirty="0" smtClean="0"/>
              <a:t>Pohybový smysl</a:t>
            </a:r>
          </a:p>
          <a:p>
            <a:pPr lvl="1"/>
            <a:r>
              <a:rPr lang="cs-CZ" dirty="0" smtClean="0"/>
              <a:t>Silový smysl</a:t>
            </a:r>
          </a:p>
          <a:p>
            <a:r>
              <a:rPr lang="cs-CZ" u="sng" dirty="0" smtClean="0"/>
              <a:t>Svalové proprioreceptory:</a:t>
            </a:r>
          </a:p>
          <a:p>
            <a:pPr lvl="1"/>
            <a:r>
              <a:rPr lang="cs-CZ" b="1" dirty="0" smtClean="0"/>
              <a:t>Svalová vřeténka </a:t>
            </a:r>
            <a:r>
              <a:rPr lang="cs-CZ" dirty="0" smtClean="0"/>
              <a:t>– </a:t>
            </a:r>
            <a:r>
              <a:rPr lang="cs-CZ" dirty="0" err="1" smtClean="0"/>
              <a:t>info</a:t>
            </a:r>
            <a:r>
              <a:rPr lang="cs-CZ" dirty="0" smtClean="0"/>
              <a:t> o délce svalových vláken</a:t>
            </a:r>
          </a:p>
          <a:p>
            <a:pPr lvl="1"/>
            <a:r>
              <a:rPr lang="cs-CZ" b="1" dirty="0" smtClean="0"/>
              <a:t>Golgiho šlachová tělíska </a:t>
            </a:r>
            <a:r>
              <a:rPr lang="cs-CZ" dirty="0" smtClean="0"/>
              <a:t>– </a:t>
            </a:r>
            <a:r>
              <a:rPr lang="cs-CZ" dirty="0" err="1" smtClean="0"/>
              <a:t>info</a:t>
            </a:r>
            <a:r>
              <a:rPr lang="cs-CZ" dirty="0" smtClean="0"/>
              <a:t> o napětí svalových vláken, adaptují se pomalu, chrání sval před přepětím</a:t>
            </a:r>
          </a:p>
        </p:txBody>
      </p:sp>
    </p:spTree>
    <p:extLst>
      <p:ext uri="{BB962C8B-B14F-4D97-AF65-F5344CB8AC3E}">
        <p14:creationId xmlns:p14="http://schemas.microsoft.com/office/powerpoint/2010/main" val="235094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bolesti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Bolest – nepříjemný vjem</a:t>
            </a:r>
          </a:p>
          <a:p>
            <a:r>
              <a:rPr lang="cs-CZ" dirty="0" smtClean="0"/>
              <a:t>Adaptace je téměř nulová</a:t>
            </a:r>
          </a:p>
          <a:p>
            <a:endParaRPr lang="cs-CZ" dirty="0"/>
          </a:p>
          <a:p>
            <a:r>
              <a:rPr lang="cs-CZ" b="1" dirty="0" smtClean="0"/>
              <a:t>Bolest</a:t>
            </a:r>
          </a:p>
          <a:p>
            <a:pPr lvl="1"/>
            <a:r>
              <a:rPr lang="cs-CZ" u="sng" dirty="0" smtClean="0"/>
              <a:t>Somatická</a:t>
            </a:r>
            <a:r>
              <a:rPr lang="cs-CZ" dirty="0" smtClean="0"/>
              <a:t> – povrchní (kožní, sliznic tělních otvorů) a hluboká (svalů, kloubů a pojiva)</a:t>
            </a:r>
          </a:p>
          <a:p>
            <a:pPr lvl="1"/>
            <a:r>
              <a:rPr lang="cs-CZ" u="sng" dirty="0" smtClean="0"/>
              <a:t>Útrobní</a:t>
            </a:r>
            <a:r>
              <a:rPr lang="cs-CZ" dirty="0" smtClean="0"/>
              <a:t> = viscerální (např. při nadměrném protažení, zánětlivých a nekrotických procesech; může mít vystřelující charakter)</a:t>
            </a:r>
          </a:p>
          <a:p>
            <a:pPr lvl="1"/>
            <a:r>
              <a:rPr lang="cs-CZ" u="sng" dirty="0" smtClean="0"/>
              <a:t>Centrální</a:t>
            </a:r>
            <a:r>
              <a:rPr lang="cs-CZ" dirty="0" smtClean="0"/>
              <a:t> – např. fantomová bolest – z dráždění centrálního pahýlu aferentního nervu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070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203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Stébla</vt:lpstr>
      <vt:lpstr>Smyslová soustava</vt:lpstr>
      <vt:lpstr>Somatoviscerální citlivost</vt:lpstr>
      <vt:lpstr>Kožní smysly</vt:lpstr>
      <vt:lpstr>Mechanorecepce </vt:lpstr>
      <vt:lpstr>Termorecepce</vt:lpstr>
      <vt:lpstr>Hluboká citlivost - propriorecepce</vt:lpstr>
      <vt:lpstr>Vnímání bolesti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Smyslová soustava</dc:title>
  <dc:creator>Doug</dc:creator>
  <cp:lastModifiedBy>Doug</cp:lastModifiedBy>
  <cp:revision>6</cp:revision>
  <dcterms:created xsi:type="dcterms:W3CDTF">2016-01-10T20:12:33Z</dcterms:created>
  <dcterms:modified xsi:type="dcterms:W3CDTF">2016-03-12T07:37:22Z</dcterms:modified>
</cp:coreProperties>
</file>