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2" r:id="rId5"/>
    <p:sldId id="260" r:id="rId6"/>
    <p:sldId id="269" r:id="rId7"/>
    <p:sldId id="268" r:id="rId8"/>
    <p:sldId id="275" r:id="rId9"/>
    <p:sldId id="273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70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5D26D-1D8D-4727-A33C-FC6784401C2C}" type="datetimeFigureOut">
              <a:rPr lang="cs-CZ" smtClean="0"/>
              <a:pPr/>
              <a:t>14.12.2017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10768-26D6-4588-AFD7-689FFC2055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45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AE429A-EE1F-4861-9FCD-701EE72B8AF9}" type="slidenum">
              <a:rPr lang="cs-CZ" altLang="cs-CZ" sz="1200"/>
              <a:pPr eaLnBrk="1" hangingPunct="1"/>
              <a:t>2</a:t>
            </a:fld>
            <a:endParaRPr lang="cs-CZ" altLang="cs-CZ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67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432321-555E-48BE-A950-C5A77A025175}" type="slidenum">
              <a:rPr lang="cs-CZ" altLang="cs-CZ" sz="1200"/>
              <a:pPr eaLnBrk="1" hangingPunct="1"/>
              <a:t>15</a:t>
            </a:fld>
            <a:endParaRPr lang="cs-CZ" altLang="cs-CZ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9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875268-4238-4DB8-957C-2C01D060638A}" type="slidenum">
              <a:rPr lang="cs-CZ" altLang="cs-CZ" sz="1200"/>
              <a:pPr eaLnBrk="1" hangingPunct="1"/>
              <a:t>16</a:t>
            </a:fld>
            <a:endParaRPr lang="cs-CZ" altLang="cs-CZ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9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BE0E54-BEDD-4DFF-B79F-CDCA74F58691}" type="slidenum">
              <a:rPr lang="cs-CZ" altLang="cs-CZ" sz="1200"/>
              <a:pPr eaLnBrk="1" hangingPunct="1"/>
              <a:t>17</a:t>
            </a:fld>
            <a:endParaRPr lang="cs-CZ" altLang="cs-CZ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4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BB1385-146F-44C5-A4C8-003E37A1DC36}" type="slidenum">
              <a:rPr lang="cs-CZ" altLang="cs-CZ" sz="1200"/>
              <a:pPr eaLnBrk="1" hangingPunct="1"/>
              <a:t>3</a:t>
            </a:fld>
            <a:endParaRPr lang="cs-CZ" altLang="cs-CZ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2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1CA6940-B1B3-4C07-8B1D-3C8250999408}" type="slidenum">
              <a:rPr lang="cs-CZ" altLang="cs-CZ" sz="1200"/>
              <a:pPr eaLnBrk="1" hangingPunct="1"/>
              <a:t>5</a:t>
            </a:fld>
            <a:endParaRPr lang="cs-CZ" altLang="cs-CZ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69DF25-CEE3-4480-B166-A61054856288}" type="slidenum">
              <a:rPr lang="cs-CZ" altLang="cs-CZ" sz="1200"/>
              <a:pPr eaLnBrk="1" hangingPunct="1"/>
              <a:t>6</a:t>
            </a:fld>
            <a:endParaRPr lang="cs-CZ" altLang="cs-CZ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8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5CE8C6-24EC-42D7-B957-FEF5B8ACF729}" type="slidenum">
              <a:rPr lang="cs-CZ" altLang="cs-CZ" sz="1200"/>
              <a:pPr eaLnBrk="1" hangingPunct="1"/>
              <a:t>7</a:t>
            </a:fld>
            <a:endParaRPr lang="cs-CZ" altLang="cs-CZ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70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EFB007-6FC9-4959-A28A-C87658E5AB0A}" type="slidenum">
              <a:rPr lang="cs-CZ" altLang="cs-CZ" sz="1200"/>
              <a:pPr eaLnBrk="1" hangingPunct="1"/>
              <a:t>10</a:t>
            </a:fld>
            <a:endParaRPr lang="cs-CZ" altLang="cs-CZ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458E0E-5323-4364-BF15-1211B919B076}" type="slidenum">
              <a:rPr lang="cs-CZ" altLang="cs-CZ" sz="1200"/>
              <a:pPr eaLnBrk="1" hangingPunct="1"/>
              <a:t>12</a:t>
            </a:fld>
            <a:endParaRPr lang="cs-CZ" altLang="cs-CZ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7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F0C449-EB9E-4FBA-B13C-9738EDA2F205}" type="slidenum">
              <a:rPr lang="cs-CZ" altLang="cs-CZ" sz="1200"/>
              <a:pPr eaLnBrk="1" hangingPunct="1"/>
              <a:t>13</a:t>
            </a:fld>
            <a:endParaRPr lang="cs-CZ" altLang="cs-CZ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BF42A7-EF9B-4650-837C-02B159D3CE10}" type="slidenum">
              <a:rPr lang="cs-CZ" altLang="cs-CZ" sz="1200"/>
              <a:pPr eaLnBrk="1" hangingPunct="1"/>
              <a:t>14</a:t>
            </a:fld>
            <a:endParaRPr lang="cs-CZ" altLang="cs-CZ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7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Pohlavní soustava muže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5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Pohlavní hormony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hlavní mužský hormon – </a:t>
            </a:r>
            <a:r>
              <a:rPr lang="cs-CZ" altLang="cs-CZ" sz="2000" u="sng" dirty="0" smtClean="0">
                <a:solidFill>
                  <a:srgbClr val="000066"/>
                </a:solidFill>
              </a:rPr>
              <a:t>testosteron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vznik – v </a:t>
            </a:r>
            <a:r>
              <a:rPr lang="cs-CZ" altLang="cs-CZ" sz="2000" dirty="0" err="1" smtClean="0">
                <a:solidFill>
                  <a:srgbClr val="000066"/>
                </a:solidFill>
              </a:rPr>
              <a:t>Leydigových</a:t>
            </a:r>
            <a:r>
              <a:rPr lang="cs-CZ" altLang="cs-CZ" sz="2000" dirty="0" smtClean="0">
                <a:solidFill>
                  <a:srgbClr val="000066"/>
                </a:solidFill>
              </a:rPr>
              <a:t> buňkách</a:t>
            </a:r>
            <a:r>
              <a:rPr lang="cs-CZ" altLang="cs-CZ" sz="2000" dirty="0" smtClean="0"/>
              <a:t> semenotvorných kanálků ve varlatech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063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Biologické účinky testosteronu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</a:t>
            </a:r>
            <a:r>
              <a:rPr lang="cs-CZ" sz="2000" dirty="0" smtClean="0"/>
              <a:t>ajišťuje vývoj mužského genitálu u plodu, sestup varlat v 8. měsíci (kryptorchismus – nesestoupení varlat)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 pubertě – růst zevních pohlavních orgánů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ývoj sekundárních pohlavních znaků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liv na kůži – při nadprodukci vzniká akné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vlivňuje metabolismus bílkovin – větší svalová hmota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vyšuje objem kostní hmoty a ukládání kalcia, ukončuje růst kostí, má vliv na tvar kostí </a:t>
            </a:r>
            <a:r>
              <a:rPr lang="cs-CZ" sz="2000" dirty="0" smtClean="0">
                <a:sym typeface="Wingdings" panose="05000000000000000000" pitchFamily="2" charset="2"/>
              </a:rPr>
              <a:t> pánev</a:t>
            </a:r>
          </a:p>
          <a:p>
            <a:r>
              <a:rPr lang="cs-CZ" sz="2000" dirty="0">
                <a:sym typeface="Wingdings" panose="05000000000000000000" pitchFamily="2" charset="2"/>
              </a:rPr>
              <a:t>s</a:t>
            </a:r>
            <a:r>
              <a:rPr lang="cs-CZ" sz="2000" dirty="0" smtClean="0">
                <a:sym typeface="Wingdings" panose="05000000000000000000" pitchFamily="2" charset="2"/>
              </a:rPr>
              <a:t>timulací produkce erytropoetinu zvyšuje </a:t>
            </a:r>
            <a:r>
              <a:rPr lang="cs-CZ" sz="2000" dirty="0" err="1" smtClean="0">
                <a:sym typeface="Wingdings" panose="05000000000000000000" pitchFamily="2" charset="2"/>
              </a:rPr>
              <a:t>erytropoezu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3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Nadvarle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na horním pólu varlete</a:t>
            </a:r>
          </a:p>
          <a:p>
            <a:pPr eaLnBrk="1" hangingPunct="1"/>
            <a:r>
              <a:rPr lang="cs-CZ" altLang="cs-CZ" sz="2000" u="sng" dirty="0" err="1" smtClean="0">
                <a:solidFill>
                  <a:srgbClr val="000066"/>
                </a:solidFill>
              </a:rPr>
              <a:t>fce</a:t>
            </a:r>
            <a:r>
              <a:rPr lang="cs-CZ" altLang="cs-CZ" sz="2000" u="sng" dirty="0" smtClean="0">
                <a:solidFill>
                  <a:srgbClr val="000066"/>
                </a:solidFill>
              </a:rPr>
              <a:t>:</a:t>
            </a:r>
            <a:r>
              <a:rPr lang="cs-CZ" altLang="cs-CZ" sz="2000" dirty="0" smtClean="0"/>
              <a:t> dokončení vývoje pod vlivem androgenů, zadržování zralých spermií, mísení s hlenovitým sekretem, získávají pohyblivost</a:t>
            </a:r>
          </a:p>
          <a:p>
            <a:pPr eaLnBrk="1" hangingPunct="1"/>
            <a:r>
              <a:rPr lang="cs-CZ" altLang="cs-CZ" sz="2000" u="sng" dirty="0" smtClean="0">
                <a:solidFill>
                  <a:srgbClr val="000066"/>
                </a:solidFill>
              </a:rPr>
              <a:t>funkční stav spermií:</a:t>
            </a:r>
            <a:r>
              <a:rPr lang="cs-CZ" altLang="cs-CZ" sz="2000" dirty="0" smtClean="0"/>
              <a:t> až 40 dní</a:t>
            </a:r>
          </a:p>
        </p:txBody>
      </p:sp>
    </p:spTree>
    <p:extLst>
      <p:ext uri="{BB962C8B-B14F-4D97-AF65-F5344CB8AC3E}">
        <p14:creationId xmlns:p14="http://schemas.microsoft.com/office/powerpoint/2010/main" val="13432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Chámovod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40 cm dlouhý vývod nadvarlete, který ústní do močové trubice v oblasti prostaty</a:t>
            </a:r>
          </a:p>
          <a:p>
            <a:pPr eaLnBrk="1" hangingPunct="1"/>
            <a:r>
              <a:rPr lang="cs-CZ" altLang="cs-CZ" sz="2000" u="sng" dirty="0" err="1" smtClean="0">
                <a:solidFill>
                  <a:srgbClr val="000066"/>
                </a:solidFill>
              </a:rPr>
              <a:t>fce</a:t>
            </a:r>
            <a:r>
              <a:rPr lang="cs-CZ" altLang="cs-CZ" sz="2000" u="sng" dirty="0" smtClean="0">
                <a:solidFill>
                  <a:srgbClr val="000066"/>
                </a:solidFill>
              </a:rPr>
              <a:t>:</a:t>
            </a:r>
            <a:r>
              <a:rPr lang="cs-CZ" altLang="cs-CZ" sz="2000" dirty="0" smtClean="0"/>
              <a:t> nasávání zralých spermií a jejich vypuzení z těla</a:t>
            </a:r>
          </a:p>
        </p:txBody>
      </p:sp>
    </p:spTree>
    <p:extLst>
      <p:ext uri="{BB962C8B-B14F-4D97-AF65-F5344CB8AC3E}">
        <p14:creationId xmlns:p14="http://schemas.microsoft.com/office/powerpoint/2010/main" val="12188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Měchýřkovité žlázky, prostata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u="sng" dirty="0" err="1" smtClean="0">
                <a:solidFill>
                  <a:srgbClr val="000066"/>
                </a:solidFill>
              </a:rPr>
              <a:t>fce</a:t>
            </a:r>
            <a:r>
              <a:rPr lang="cs-CZ" altLang="cs-CZ" sz="2000" u="sng" dirty="0" smtClean="0">
                <a:solidFill>
                  <a:srgbClr val="000066"/>
                </a:solidFill>
              </a:rPr>
              <a:t>:</a:t>
            </a:r>
            <a:r>
              <a:rPr lang="cs-CZ" altLang="cs-CZ" sz="2000" dirty="0" smtClean="0"/>
              <a:t> obohacení o hlenovitý sekret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</a:t>
            </a:r>
            <a:r>
              <a:rPr lang="cs-CZ" altLang="cs-CZ" sz="2000" dirty="0" smtClean="0"/>
              <a:t>vzniká ejakulát</a:t>
            </a:r>
          </a:p>
          <a:p>
            <a:pPr eaLnBrk="1" hangingPunct="1"/>
            <a:r>
              <a:rPr lang="cs-CZ" altLang="cs-CZ" sz="2000" dirty="0" smtClean="0">
                <a:solidFill>
                  <a:srgbClr val="000066"/>
                </a:solidFill>
              </a:rPr>
              <a:t>poluce:</a:t>
            </a:r>
            <a:r>
              <a:rPr lang="cs-CZ" altLang="cs-CZ" sz="2000" dirty="0" smtClean="0"/>
              <a:t> samovolné vypuzení ejakulátu ve spánku</a:t>
            </a:r>
          </a:p>
          <a:p>
            <a:pPr eaLnBrk="1" hangingPunct="1"/>
            <a:r>
              <a:rPr lang="cs-CZ" altLang="cs-CZ" sz="2000" dirty="0" smtClean="0"/>
              <a:t>zbytnění prostaty – problémy s močením</a:t>
            </a:r>
          </a:p>
        </p:txBody>
      </p:sp>
    </p:spTree>
    <p:extLst>
      <p:ext uri="{BB962C8B-B14F-4D97-AF65-F5344CB8AC3E}">
        <p14:creationId xmlns:p14="http://schemas.microsoft.com/office/powerpoint/2010/main" val="15583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Penis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u="sng" dirty="0" err="1" smtClean="0">
                <a:solidFill>
                  <a:srgbClr val="000066"/>
                </a:solidFill>
              </a:rPr>
              <a:t>fce</a:t>
            </a:r>
            <a:r>
              <a:rPr lang="cs-CZ" altLang="cs-CZ" sz="2000" u="sng" dirty="0" smtClean="0">
                <a:solidFill>
                  <a:srgbClr val="000066"/>
                </a:solidFill>
              </a:rPr>
              <a:t>:</a:t>
            </a:r>
            <a:r>
              <a:rPr lang="cs-CZ" altLang="cs-CZ" sz="2000" dirty="0" smtClean="0"/>
              <a:t> pohlavní spojení (koitus)</a:t>
            </a:r>
          </a:p>
          <a:p>
            <a:pPr eaLnBrk="1" hangingPunct="1"/>
            <a:r>
              <a:rPr lang="cs-CZ" altLang="cs-CZ" sz="2000" dirty="0" smtClean="0"/>
              <a:t>přední část = </a:t>
            </a:r>
            <a:r>
              <a:rPr lang="cs-CZ" altLang="cs-CZ" sz="2000" dirty="0" smtClean="0">
                <a:solidFill>
                  <a:srgbClr val="000066"/>
                </a:solidFill>
              </a:rPr>
              <a:t>žalud</a:t>
            </a:r>
            <a:r>
              <a:rPr lang="cs-CZ" altLang="cs-CZ" sz="2000" dirty="0" smtClean="0"/>
              <a:t> – otvorem v žaludu ústí ven močová trubice</a:t>
            </a:r>
          </a:p>
          <a:p>
            <a:pPr eaLnBrk="1" hangingPunct="1"/>
            <a:r>
              <a:rPr lang="cs-CZ" altLang="cs-CZ" sz="2000" dirty="0" smtClean="0">
                <a:solidFill>
                  <a:srgbClr val="000066"/>
                </a:solidFill>
              </a:rPr>
              <a:t>3 topořivá tělesa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</a:t>
            </a:r>
            <a:r>
              <a:rPr lang="cs-CZ" altLang="cs-CZ" sz="2000" dirty="0" smtClean="0"/>
              <a:t>naplnění tkáně krví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</a:t>
            </a:r>
            <a:r>
              <a:rPr lang="cs-CZ" altLang="cs-CZ" sz="2000" dirty="0" smtClean="0"/>
              <a:t>erekce</a:t>
            </a:r>
          </a:p>
          <a:p>
            <a:pPr eaLnBrk="1" hangingPunct="1"/>
            <a:r>
              <a:rPr lang="cs-CZ" altLang="cs-CZ" sz="2000" u="sng" dirty="0" smtClean="0">
                <a:solidFill>
                  <a:schemeClr val="tx2"/>
                </a:solidFill>
              </a:rPr>
              <a:t>ejakulace</a:t>
            </a:r>
            <a:r>
              <a:rPr lang="cs-CZ" altLang="cs-CZ" sz="2000" dirty="0" smtClean="0"/>
              <a:t> = uvolnění ejakulátu; 2,5-3,5ml, pH – lehce zásadité (7,5)</a:t>
            </a:r>
          </a:p>
          <a:p>
            <a:pPr eaLnBrk="1" hangingPunct="1"/>
            <a:r>
              <a:rPr lang="cs-CZ" altLang="cs-CZ" sz="2000" dirty="0" smtClean="0"/>
              <a:t>1ml ejakulátu – 35 až 200 miliónů spermií</a:t>
            </a:r>
          </a:p>
          <a:p>
            <a:pPr eaLnBrk="1" hangingPunct="1"/>
            <a:r>
              <a:rPr lang="cs-CZ" altLang="cs-CZ" sz="2000" dirty="0"/>
              <a:t>č</a:t>
            </a:r>
            <a:r>
              <a:rPr lang="cs-CZ" altLang="cs-CZ" sz="2000" dirty="0" smtClean="0"/>
              <a:t>ástečná imobilizace spermií po ejakulaci, za 15 až 20min se opět zkapalňuje</a:t>
            </a:r>
          </a:p>
          <a:p>
            <a:pPr eaLnBrk="1" hangingPunct="1"/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471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Močová trubice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společný vývod pro moč a spermie</a:t>
            </a:r>
          </a:p>
          <a:p>
            <a:pPr eaLnBrk="1" hangingPunct="1"/>
            <a:r>
              <a:rPr lang="cs-CZ" altLang="cs-CZ" sz="2000" dirty="0" smtClean="0"/>
              <a:t>smíchání brání kontrakce </a:t>
            </a:r>
            <a:r>
              <a:rPr lang="cs-CZ" altLang="cs-CZ" sz="2000" dirty="0" smtClean="0">
                <a:solidFill>
                  <a:srgbClr val="000066"/>
                </a:solidFill>
              </a:rPr>
              <a:t>svěrače</a:t>
            </a:r>
            <a:r>
              <a:rPr lang="cs-CZ" altLang="cs-CZ" sz="2000" dirty="0" smtClean="0"/>
              <a:t> močového měchýře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hladká svalovina</a:t>
            </a:r>
          </a:p>
        </p:txBody>
      </p:sp>
    </p:spTree>
    <p:extLst>
      <p:ext uri="{BB962C8B-B14F-4D97-AF65-F5344CB8AC3E}">
        <p14:creationId xmlns:p14="http://schemas.microsoft.com/office/powerpoint/2010/main" val="30432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Oplození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optimální doba: </a:t>
            </a:r>
            <a:r>
              <a:rPr lang="cs-CZ" altLang="cs-CZ" sz="2000" dirty="0" smtClean="0">
                <a:solidFill>
                  <a:schemeClr val="accent2"/>
                </a:solidFill>
              </a:rPr>
              <a:t>10-15 hodin</a:t>
            </a:r>
            <a:r>
              <a:rPr lang="cs-CZ" altLang="cs-CZ" sz="2000" dirty="0" smtClean="0"/>
              <a:t> po ovulaci</a:t>
            </a:r>
          </a:p>
          <a:p>
            <a:pPr eaLnBrk="1" hangingPunct="1"/>
            <a:r>
              <a:rPr lang="cs-CZ" altLang="cs-CZ" sz="2000" dirty="0" smtClean="0"/>
              <a:t>spermie mohou přežít v těle ženy </a:t>
            </a:r>
            <a:r>
              <a:rPr lang="cs-CZ" altLang="cs-CZ" sz="2000" dirty="0" smtClean="0">
                <a:solidFill>
                  <a:schemeClr val="accent2"/>
                </a:solidFill>
              </a:rPr>
              <a:t>2 dny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174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kolajecna.cz/biologie/Images/Textbook/Big/0120000/00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635" y="386942"/>
            <a:ext cx="5181600" cy="59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Poluce</a:t>
            </a:r>
          </a:p>
          <a:p>
            <a:r>
              <a:rPr lang="cs-CZ" dirty="0" smtClean="0"/>
              <a:t>Vývoj spermií</a:t>
            </a:r>
          </a:p>
          <a:p>
            <a:r>
              <a:rPr lang="cs-CZ" dirty="0" smtClean="0"/>
              <a:t>Kryptorchismus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35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Pohlavní chromozómy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muž – pohlavní chromozómy </a:t>
            </a:r>
            <a:r>
              <a:rPr lang="cs-CZ" altLang="cs-CZ" sz="2000" b="1" dirty="0" smtClean="0"/>
              <a:t>XY</a:t>
            </a:r>
          </a:p>
          <a:p>
            <a:pPr eaLnBrk="1" hangingPunct="1"/>
            <a:r>
              <a:rPr lang="cs-CZ" altLang="cs-CZ" sz="2000" dirty="0" smtClean="0"/>
              <a:t>spermie – X nebo Y</a:t>
            </a:r>
          </a:p>
        </p:txBody>
      </p:sp>
    </p:spTree>
    <p:extLst>
      <p:ext uri="{BB962C8B-B14F-4D97-AF65-F5344CB8AC3E}">
        <p14:creationId xmlns:p14="http://schemas.microsoft.com/office/powerpoint/2010/main" val="7298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Pohlavní choroby – viz. </a:t>
            </a:r>
            <a:r>
              <a:rPr lang="cs-CZ" smtClean="0"/>
              <a:t>pohlavní soustava ženy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48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Pohlavní orgány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varlata, nadvarlata, chámovody, část močové trubice, měchýřkovité žlázy, prostata, pyj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u="sng" dirty="0" smtClean="0">
                <a:solidFill>
                  <a:srgbClr val="000066"/>
                </a:solidFill>
              </a:rPr>
              <a:t>pohlavní žláza:</a:t>
            </a:r>
            <a:r>
              <a:rPr lang="cs-CZ" altLang="cs-CZ" sz="2000" dirty="0" smtClean="0"/>
              <a:t> varlata</a:t>
            </a:r>
          </a:p>
        </p:txBody>
      </p:sp>
    </p:spTree>
    <p:extLst>
      <p:ext uri="{BB962C8B-B14F-4D97-AF65-F5344CB8AC3E}">
        <p14:creationId xmlns:p14="http://schemas.microsoft.com/office/powerpoint/2010/main" val="33949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kolajecna.cz/biologie/Images/Textbook/Big/0120000/002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7989" y="1216994"/>
            <a:ext cx="76200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Varlata (testes)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200" dirty="0" smtClean="0"/>
              <a:t>v dutině břišní – do porodu sestoupí do šourku</a:t>
            </a:r>
          </a:p>
          <a:p>
            <a:pPr eaLnBrk="1" hangingPunct="1"/>
            <a:r>
              <a:rPr lang="cs-CZ" altLang="cs-CZ" sz="2200" u="sng" dirty="0" smtClean="0">
                <a:solidFill>
                  <a:srgbClr val="000066"/>
                </a:solidFill>
              </a:rPr>
              <a:t>šourek </a:t>
            </a:r>
            <a:r>
              <a:rPr lang="cs-CZ" altLang="cs-CZ" sz="2200" dirty="0" smtClean="0"/>
              <a:t>= vak, který má dvě části – v každé je varle a nadvarle; kůže je ochlupená</a:t>
            </a:r>
          </a:p>
          <a:p>
            <a:pPr eaLnBrk="1" hangingPunct="1"/>
            <a:r>
              <a:rPr lang="cs-CZ" altLang="cs-CZ" sz="2200" u="sng" dirty="0" err="1" smtClean="0">
                <a:solidFill>
                  <a:srgbClr val="000066"/>
                </a:solidFill>
              </a:rPr>
              <a:t>fce</a:t>
            </a:r>
            <a:r>
              <a:rPr lang="cs-CZ" altLang="cs-CZ" sz="2200" u="sng" dirty="0" smtClean="0">
                <a:solidFill>
                  <a:srgbClr val="000066"/>
                </a:solidFill>
              </a:rPr>
              <a:t>:</a:t>
            </a:r>
            <a:r>
              <a:rPr lang="cs-CZ" altLang="cs-CZ" sz="2200" dirty="0" smtClean="0"/>
              <a:t> produkce spermií a pohlavních hormonů</a:t>
            </a:r>
          </a:p>
          <a:p>
            <a:pPr eaLnBrk="1" hangingPunct="1"/>
            <a:r>
              <a:rPr lang="cs-CZ" altLang="cs-CZ" sz="2200" dirty="0"/>
              <a:t>s</a:t>
            </a:r>
            <a:r>
              <a:rPr lang="cs-CZ" altLang="cs-CZ" sz="2200" dirty="0" smtClean="0"/>
              <a:t>permatogeneze – pohlavní buňky se tvoří v semenotvorných kanálcích varlat – podléhají meióze – obsahují pouze poloviční počet chromozómů</a:t>
            </a:r>
          </a:p>
          <a:p>
            <a:pPr lvl="1"/>
            <a:r>
              <a:rPr lang="cs-CZ" altLang="cs-CZ" dirty="0" smtClean="0"/>
              <a:t>23 </a:t>
            </a:r>
            <a:r>
              <a:rPr lang="cs-CZ" altLang="cs-CZ" dirty="0" smtClean="0">
                <a:sym typeface="Wingdings" panose="05000000000000000000" pitchFamily="2" charset="2"/>
              </a:rPr>
              <a:t></a:t>
            </a:r>
            <a:r>
              <a:rPr lang="cs-CZ" altLang="cs-CZ" dirty="0" smtClean="0"/>
              <a:t> 22 </a:t>
            </a:r>
            <a:r>
              <a:rPr lang="cs-CZ" altLang="cs-CZ" dirty="0" err="1" smtClean="0"/>
              <a:t>autozómů</a:t>
            </a:r>
            <a:r>
              <a:rPr lang="cs-CZ" altLang="cs-CZ" dirty="0" smtClean="0"/>
              <a:t>, 1 </a:t>
            </a:r>
            <a:r>
              <a:rPr lang="cs-CZ" altLang="cs-CZ" dirty="0" err="1" smtClean="0"/>
              <a:t>gonozóm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Trvá asi 70 dnů</a:t>
            </a:r>
          </a:p>
          <a:p>
            <a:pPr lvl="1"/>
            <a:r>
              <a:rPr lang="cs-CZ" altLang="cs-CZ" dirty="0" err="1" smtClean="0"/>
              <a:t>Sertoliho</a:t>
            </a:r>
            <a:r>
              <a:rPr lang="cs-CZ" altLang="cs-CZ" dirty="0" smtClean="0"/>
              <a:t> buňky – v těsném kontaktu s vyvíjejícími se spermiemi – přísun živin</a:t>
            </a:r>
          </a:p>
          <a:p>
            <a:pPr lvl="1"/>
            <a:r>
              <a:rPr lang="cs-CZ" altLang="cs-CZ" dirty="0" smtClean="0"/>
              <a:t>Potřebují nižší teplotu než je teplota </a:t>
            </a:r>
            <a:r>
              <a:rPr lang="cs-CZ" altLang="cs-CZ" dirty="0" smtClean="0"/>
              <a:t>těla (o 4 stupně)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064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72973"/>
              </p:ext>
            </p:extLst>
          </p:nvPr>
        </p:nvGraphicFramePr>
        <p:xfrm>
          <a:off x="2870836" y="857632"/>
          <a:ext cx="3135313" cy="55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Rastrový obrázek" r:id="rId4" imgW="4238095" imgH="7516274" progId="PBrush">
                  <p:embed/>
                </p:oleObj>
              </mc:Choice>
              <mc:Fallback>
                <p:oleObj name="Rastrový obrázek" r:id="rId4" imgW="4238095" imgH="7516274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836" y="857632"/>
                        <a:ext cx="3135313" cy="555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254752" y="950976"/>
            <a:ext cx="468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Akrosom</a:t>
            </a:r>
            <a:r>
              <a:rPr lang="cs-CZ" sz="1400" dirty="0" smtClean="0"/>
              <a:t> – obsaženy proteolytické enzymy umožňující vstup do vajíčka</a:t>
            </a:r>
            <a:endParaRPr lang="cs-CZ" sz="1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620768" y="1060704"/>
            <a:ext cx="670560" cy="12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6006149" y="2779776"/>
            <a:ext cx="443419" cy="12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534912" y="2657856"/>
            <a:ext cx="267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Vytvářejí energii - ATP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509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Spermie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200" dirty="0" smtClean="0"/>
              <a:t>hlava, krček, bičík</a:t>
            </a:r>
          </a:p>
          <a:p>
            <a:pPr eaLnBrk="1" hangingPunct="1"/>
            <a:r>
              <a:rPr lang="cs-CZ" altLang="cs-CZ" sz="2200" dirty="0" smtClean="0">
                <a:solidFill>
                  <a:schemeClr val="accent2"/>
                </a:solidFill>
              </a:rPr>
              <a:t>rychlost:</a:t>
            </a:r>
            <a:r>
              <a:rPr lang="cs-CZ" altLang="cs-CZ" sz="2200" dirty="0" smtClean="0"/>
              <a:t> 1-4mm/min</a:t>
            </a:r>
          </a:p>
          <a:p>
            <a:pPr eaLnBrk="1" hangingPunct="1"/>
            <a:r>
              <a:rPr lang="cs-CZ" altLang="cs-CZ" sz="2200" dirty="0" smtClean="0">
                <a:solidFill>
                  <a:schemeClr val="accent2"/>
                </a:solidFill>
              </a:rPr>
              <a:t>chemotaktický pohyb</a:t>
            </a:r>
            <a:r>
              <a:rPr lang="cs-CZ" altLang="cs-CZ" sz="2200" dirty="0" smtClean="0"/>
              <a:t> = směrem k vajíčku</a:t>
            </a:r>
          </a:p>
          <a:p>
            <a:pPr marL="0" indent="0" eaLnBrk="1" hangingPunct="1">
              <a:buNone/>
            </a:pPr>
            <a:endParaRPr lang="cs-CZ" altLang="cs-CZ" sz="2200" dirty="0" smtClean="0"/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088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1326524" y="1275009"/>
            <a:ext cx="5774071" cy="5100034"/>
          </a:xfrm>
        </p:spPr>
        <p:txBody>
          <a:bodyPr>
            <a:normAutofit/>
          </a:bodyPr>
          <a:lstStyle/>
          <a:p>
            <a:r>
              <a:rPr lang="cs-CZ" b="1" dirty="0"/>
              <a:t>Embryonální období </a:t>
            </a:r>
            <a:r>
              <a:rPr lang="cs-CZ" dirty="0"/>
              <a:t>– tvorba primárních spermatocytů a meiotické dělení do profáze I. – není primárně ovlivněno pohlavními hormony</a:t>
            </a:r>
          </a:p>
          <a:p>
            <a:r>
              <a:rPr lang="cs-CZ" b="1" dirty="0"/>
              <a:t>Puberta</a:t>
            </a:r>
            <a:r>
              <a:rPr lang="cs-CZ" dirty="0"/>
              <a:t> – dokončení prvního a druhé meiotické dělení (</a:t>
            </a:r>
            <a:r>
              <a:rPr lang="cs-CZ" u="sng" dirty="0"/>
              <a:t>vytvoření sekundárních spermatocytů a spermatid</a:t>
            </a:r>
            <a:r>
              <a:rPr lang="cs-CZ" dirty="0"/>
              <a:t>) a </a:t>
            </a:r>
            <a:r>
              <a:rPr lang="cs-CZ" dirty="0">
                <a:solidFill>
                  <a:srgbClr val="00B0F0"/>
                </a:solidFill>
              </a:rPr>
              <a:t>spermiogeneze</a:t>
            </a:r>
            <a:r>
              <a:rPr lang="cs-CZ" dirty="0"/>
              <a:t> </a:t>
            </a:r>
            <a:r>
              <a:rPr lang="cs-CZ" dirty="0" smtClean="0"/>
              <a:t>(= vývoj </a:t>
            </a:r>
            <a:r>
              <a:rPr lang="cs-CZ" dirty="0"/>
              <a:t>spermatid ve zralé spermie) závisí na zvýšené hladině FSH a na </a:t>
            </a:r>
            <a:r>
              <a:rPr lang="cs-CZ" dirty="0" smtClean="0"/>
              <a:t>testosteronu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Dospělost</a:t>
            </a:r>
            <a:r>
              <a:rPr lang="cs-CZ" dirty="0"/>
              <a:t> – tvorba spermií je udržována pouze testosteronem</a:t>
            </a:r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631065"/>
            <a:ext cx="3829961" cy="5414772"/>
          </a:xfrm>
        </p:spPr>
      </p:pic>
    </p:spTree>
    <p:extLst>
      <p:ext uri="{BB962C8B-B14F-4D97-AF65-F5344CB8AC3E}">
        <p14:creationId xmlns:p14="http://schemas.microsoft.com/office/powerpoint/2010/main" val="12393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mp.vfu.cz/opvk2014/texty_cz/obr4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367" y="736376"/>
            <a:ext cx="7984620" cy="470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341</TotalTime>
  <Words>512</Words>
  <Application>Microsoft Office PowerPoint</Application>
  <PresentationFormat>Širokoúhlá obrazovka</PresentationFormat>
  <Paragraphs>81</Paragraphs>
  <Slides>20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Wingdings 3</vt:lpstr>
      <vt:lpstr>Stébla</vt:lpstr>
      <vt:lpstr>Rastrový obrázek</vt:lpstr>
      <vt:lpstr>Pohlavní soustava muže</vt:lpstr>
      <vt:lpstr>Pohlavní chromozómy</vt:lpstr>
      <vt:lpstr>Pohlavní orgány</vt:lpstr>
      <vt:lpstr>Prezentace aplikace PowerPoint</vt:lpstr>
      <vt:lpstr>Varlata (testes)</vt:lpstr>
      <vt:lpstr>Prezentace aplikace PowerPoint</vt:lpstr>
      <vt:lpstr>Spermie</vt:lpstr>
      <vt:lpstr>Prezentace aplikace PowerPoint</vt:lpstr>
      <vt:lpstr>Prezentace aplikace PowerPoint</vt:lpstr>
      <vt:lpstr>Pohlavní hormony</vt:lpstr>
      <vt:lpstr>Biologické účinky testosteronu</vt:lpstr>
      <vt:lpstr>Nadvarle</vt:lpstr>
      <vt:lpstr>Chámovod</vt:lpstr>
      <vt:lpstr>Měchýřkovité žlázky, prostata</vt:lpstr>
      <vt:lpstr>Penis</vt:lpstr>
      <vt:lpstr>Močová trubice</vt:lpstr>
      <vt:lpstr>Oplození</vt:lpstr>
      <vt:lpstr>Prezentace aplikace PowerPoint</vt:lpstr>
      <vt:lpstr>Věkové zvláštnosti</vt:lpstr>
      <vt:lpstr>Onemocnění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Pohlavní soustava muže</dc:title>
  <dc:creator>Doug</dc:creator>
  <cp:lastModifiedBy>Thorovska</cp:lastModifiedBy>
  <cp:revision>11</cp:revision>
  <dcterms:created xsi:type="dcterms:W3CDTF">2015-11-09T16:20:11Z</dcterms:created>
  <dcterms:modified xsi:type="dcterms:W3CDTF">2017-12-14T13:18:52Z</dcterms:modified>
</cp:coreProperties>
</file>