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9"/>
  </p:handoutMasterIdLst>
  <p:sldIdLst>
    <p:sldId id="256" r:id="rId2"/>
    <p:sldId id="281" r:id="rId3"/>
    <p:sldId id="257" r:id="rId4"/>
    <p:sldId id="273" r:id="rId5"/>
    <p:sldId id="282" r:id="rId6"/>
    <p:sldId id="283" r:id="rId7"/>
    <p:sldId id="280" r:id="rId8"/>
    <p:sldId id="258" r:id="rId9"/>
    <p:sldId id="279" r:id="rId10"/>
    <p:sldId id="259" r:id="rId11"/>
    <p:sldId id="274" r:id="rId12"/>
    <p:sldId id="276" r:id="rId13"/>
    <p:sldId id="278" r:id="rId14"/>
    <p:sldId id="260" r:id="rId15"/>
    <p:sldId id="261" r:id="rId16"/>
    <p:sldId id="262" r:id="rId17"/>
    <p:sldId id="263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64" r:id="rId26"/>
    <p:sldId id="275" r:id="rId27"/>
    <p:sldId id="277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0164C-5BF9-4F32-9B5D-426EFB2880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3FAD613-0CE8-4B38-9E95-7F70F9E4A8CB}">
      <dgm:prSet phldrT="[Text]"/>
      <dgm:spPr/>
      <dgm:t>
        <a:bodyPr/>
        <a:lstStyle/>
        <a:p>
          <a:r>
            <a:rPr lang="cs-CZ" dirty="0" smtClean="0"/>
            <a:t>zygota</a:t>
          </a:r>
          <a:endParaRPr lang="cs-CZ" dirty="0"/>
        </a:p>
      </dgm:t>
    </dgm:pt>
    <dgm:pt modelId="{3D8689EB-EAD3-4FB6-AD5F-4E3481591233}" type="parTrans" cxnId="{AF013B79-DF82-404B-9BEF-DB93F0C970F5}">
      <dgm:prSet/>
      <dgm:spPr/>
      <dgm:t>
        <a:bodyPr/>
        <a:lstStyle/>
        <a:p>
          <a:endParaRPr lang="cs-CZ"/>
        </a:p>
      </dgm:t>
    </dgm:pt>
    <dgm:pt modelId="{AAA95F81-399B-4BB4-A4E9-0DD372FDEC14}" type="sibTrans" cxnId="{AF013B79-DF82-404B-9BEF-DB93F0C970F5}">
      <dgm:prSet/>
      <dgm:spPr/>
      <dgm:t>
        <a:bodyPr/>
        <a:lstStyle/>
        <a:p>
          <a:endParaRPr lang="cs-CZ"/>
        </a:p>
      </dgm:t>
    </dgm:pt>
    <dgm:pt modelId="{ED3CE3B4-39FD-49EC-BE1A-64DBC65C199B}">
      <dgm:prSet phldrT="[Text]"/>
      <dgm:spPr/>
      <dgm:t>
        <a:bodyPr/>
        <a:lstStyle/>
        <a:p>
          <a:r>
            <a:rPr lang="cs-CZ" dirty="0" smtClean="0"/>
            <a:t>morula</a:t>
          </a:r>
          <a:endParaRPr lang="cs-CZ" dirty="0"/>
        </a:p>
      </dgm:t>
    </dgm:pt>
    <dgm:pt modelId="{4F92C6C0-4637-450B-91E8-7E3AFB9C19A9}" type="parTrans" cxnId="{B867B83B-4CFB-4011-A965-736BFBAB617B}">
      <dgm:prSet/>
      <dgm:spPr/>
      <dgm:t>
        <a:bodyPr/>
        <a:lstStyle/>
        <a:p>
          <a:endParaRPr lang="cs-CZ"/>
        </a:p>
      </dgm:t>
    </dgm:pt>
    <dgm:pt modelId="{5FED4332-EEC1-41A0-BAB3-145DBF7D6188}" type="sibTrans" cxnId="{B867B83B-4CFB-4011-A965-736BFBAB617B}">
      <dgm:prSet/>
      <dgm:spPr/>
      <dgm:t>
        <a:bodyPr/>
        <a:lstStyle/>
        <a:p>
          <a:endParaRPr lang="cs-CZ"/>
        </a:p>
      </dgm:t>
    </dgm:pt>
    <dgm:pt modelId="{B8AE74CB-D865-41D0-A305-7F386E7FF302}">
      <dgm:prSet phldrT="[Text]"/>
      <dgm:spPr/>
      <dgm:t>
        <a:bodyPr/>
        <a:lstStyle/>
        <a:p>
          <a:r>
            <a:rPr lang="cs-CZ" dirty="0" smtClean="0"/>
            <a:t>blastocysta</a:t>
          </a:r>
          <a:endParaRPr lang="cs-CZ" dirty="0"/>
        </a:p>
      </dgm:t>
    </dgm:pt>
    <dgm:pt modelId="{74F907B0-8692-4742-BDB8-D36DCE6FA753}" type="parTrans" cxnId="{E3391E35-7BB4-4840-BDF4-3210240A50BD}">
      <dgm:prSet/>
      <dgm:spPr/>
      <dgm:t>
        <a:bodyPr/>
        <a:lstStyle/>
        <a:p>
          <a:endParaRPr lang="cs-CZ"/>
        </a:p>
      </dgm:t>
    </dgm:pt>
    <dgm:pt modelId="{58D2115D-EFDB-429E-9ABE-1EC4435D7D01}" type="sibTrans" cxnId="{E3391E35-7BB4-4840-BDF4-3210240A50BD}">
      <dgm:prSet/>
      <dgm:spPr/>
      <dgm:t>
        <a:bodyPr/>
        <a:lstStyle/>
        <a:p>
          <a:endParaRPr lang="cs-CZ"/>
        </a:p>
      </dgm:t>
    </dgm:pt>
    <dgm:pt modelId="{5025DD68-AAA1-4137-B42C-014F62329406}" type="pres">
      <dgm:prSet presAssocID="{BB50164C-5BF9-4F32-9B5D-426EFB28804C}" presName="CompostProcess" presStyleCnt="0">
        <dgm:presLayoutVars>
          <dgm:dir/>
          <dgm:resizeHandles val="exact"/>
        </dgm:presLayoutVars>
      </dgm:prSet>
      <dgm:spPr/>
    </dgm:pt>
    <dgm:pt modelId="{04A8F826-BFE2-40D8-A538-CCE95EEC103A}" type="pres">
      <dgm:prSet presAssocID="{BB50164C-5BF9-4F32-9B5D-426EFB28804C}" presName="arrow" presStyleLbl="bgShp" presStyleIdx="0" presStyleCnt="1"/>
      <dgm:spPr/>
    </dgm:pt>
    <dgm:pt modelId="{561E1797-BBDB-418F-B15F-95A75A7B06B3}" type="pres">
      <dgm:prSet presAssocID="{BB50164C-5BF9-4F32-9B5D-426EFB28804C}" presName="linearProcess" presStyleCnt="0"/>
      <dgm:spPr/>
    </dgm:pt>
    <dgm:pt modelId="{63249FA7-C09A-4639-ACF6-54FF4C5BC274}" type="pres">
      <dgm:prSet presAssocID="{33FAD613-0CE8-4B38-9E95-7F70F9E4A8C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7C8A5-8B69-48D9-8257-745DE797CC42}" type="pres">
      <dgm:prSet presAssocID="{AAA95F81-399B-4BB4-A4E9-0DD372FDEC14}" presName="sibTrans" presStyleCnt="0"/>
      <dgm:spPr/>
    </dgm:pt>
    <dgm:pt modelId="{AABBFEE0-2232-4A15-AC28-A53BEF7499FF}" type="pres">
      <dgm:prSet presAssocID="{ED3CE3B4-39FD-49EC-BE1A-64DBC65C19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9ECC70-77B7-4A1F-8D97-82D238127864}" type="pres">
      <dgm:prSet presAssocID="{5FED4332-EEC1-41A0-BAB3-145DBF7D6188}" presName="sibTrans" presStyleCnt="0"/>
      <dgm:spPr/>
    </dgm:pt>
    <dgm:pt modelId="{4CBA293C-E86C-46E5-83E1-D08026387109}" type="pres">
      <dgm:prSet presAssocID="{B8AE74CB-D865-41D0-A305-7F386E7FF30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867B83B-4CFB-4011-A965-736BFBAB617B}" srcId="{BB50164C-5BF9-4F32-9B5D-426EFB28804C}" destId="{ED3CE3B4-39FD-49EC-BE1A-64DBC65C199B}" srcOrd="1" destOrd="0" parTransId="{4F92C6C0-4637-450B-91E8-7E3AFB9C19A9}" sibTransId="{5FED4332-EEC1-41A0-BAB3-145DBF7D6188}"/>
    <dgm:cxn modelId="{CC500F01-4D09-4459-B8C4-0B0713898DD9}" type="presOf" srcId="{BB50164C-5BF9-4F32-9B5D-426EFB28804C}" destId="{5025DD68-AAA1-4137-B42C-014F62329406}" srcOrd="0" destOrd="0" presId="urn:microsoft.com/office/officeart/2005/8/layout/hProcess9"/>
    <dgm:cxn modelId="{38B946ED-D7BA-4742-ACC9-BC3EC1FE69D9}" type="presOf" srcId="{ED3CE3B4-39FD-49EC-BE1A-64DBC65C199B}" destId="{AABBFEE0-2232-4A15-AC28-A53BEF7499FF}" srcOrd="0" destOrd="0" presId="urn:microsoft.com/office/officeart/2005/8/layout/hProcess9"/>
    <dgm:cxn modelId="{E3391E35-7BB4-4840-BDF4-3210240A50BD}" srcId="{BB50164C-5BF9-4F32-9B5D-426EFB28804C}" destId="{B8AE74CB-D865-41D0-A305-7F386E7FF302}" srcOrd="2" destOrd="0" parTransId="{74F907B0-8692-4742-BDB8-D36DCE6FA753}" sibTransId="{58D2115D-EFDB-429E-9ABE-1EC4435D7D01}"/>
    <dgm:cxn modelId="{8A5DE569-FAAC-4FF3-87F5-3A2E639545DC}" type="presOf" srcId="{B8AE74CB-D865-41D0-A305-7F386E7FF302}" destId="{4CBA293C-E86C-46E5-83E1-D08026387109}" srcOrd="0" destOrd="0" presId="urn:microsoft.com/office/officeart/2005/8/layout/hProcess9"/>
    <dgm:cxn modelId="{AF013B79-DF82-404B-9BEF-DB93F0C970F5}" srcId="{BB50164C-5BF9-4F32-9B5D-426EFB28804C}" destId="{33FAD613-0CE8-4B38-9E95-7F70F9E4A8CB}" srcOrd="0" destOrd="0" parTransId="{3D8689EB-EAD3-4FB6-AD5F-4E3481591233}" sibTransId="{AAA95F81-399B-4BB4-A4E9-0DD372FDEC14}"/>
    <dgm:cxn modelId="{3BCBA16D-789A-4AB6-8B3C-2912FDE430D2}" type="presOf" srcId="{33FAD613-0CE8-4B38-9E95-7F70F9E4A8CB}" destId="{63249FA7-C09A-4639-ACF6-54FF4C5BC274}" srcOrd="0" destOrd="0" presId="urn:microsoft.com/office/officeart/2005/8/layout/hProcess9"/>
    <dgm:cxn modelId="{CEBD00F9-39F1-49B8-B5DD-6E8D4F216E2D}" type="presParOf" srcId="{5025DD68-AAA1-4137-B42C-014F62329406}" destId="{04A8F826-BFE2-40D8-A538-CCE95EEC103A}" srcOrd="0" destOrd="0" presId="urn:microsoft.com/office/officeart/2005/8/layout/hProcess9"/>
    <dgm:cxn modelId="{87C5C90B-8518-4AA8-8A86-ACACA174354E}" type="presParOf" srcId="{5025DD68-AAA1-4137-B42C-014F62329406}" destId="{561E1797-BBDB-418F-B15F-95A75A7B06B3}" srcOrd="1" destOrd="0" presId="urn:microsoft.com/office/officeart/2005/8/layout/hProcess9"/>
    <dgm:cxn modelId="{07F94641-382F-4146-BAE8-9BE3525AE5E4}" type="presParOf" srcId="{561E1797-BBDB-418F-B15F-95A75A7B06B3}" destId="{63249FA7-C09A-4639-ACF6-54FF4C5BC274}" srcOrd="0" destOrd="0" presId="urn:microsoft.com/office/officeart/2005/8/layout/hProcess9"/>
    <dgm:cxn modelId="{C2E3E2F4-5805-493E-A81F-7ED7C278AB82}" type="presParOf" srcId="{561E1797-BBDB-418F-B15F-95A75A7B06B3}" destId="{2BE7C8A5-8B69-48D9-8257-745DE797CC42}" srcOrd="1" destOrd="0" presId="urn:microsoft.com/office/officeart/2005/8/layout/hProcess9"/>
    <dgm:cxn modelId="{8D2CFF93-22C4-4C8B-8750-BF1D91DFF032}" type="presParOf" srcId="{561E1797-BBDB-418F-B15F-95A75A7B06B3}" destId="{AABBFEE0-2232-4A15-AC28-A53BEF7499FF}" srcOrd="2" destOrd="0" presId="urn:microsoft.com/office/officeart/2005/8/layout/hProcess9"/>
    <dgm:cxn modelId="{2E3F33F0-26C3-44B5-8428-77DF43FD3F24}" type="presParOf" srcId="{561E1797-BBDB-418F-B15F-95A75A7B06B3}" destId="{719ECC70-77B7-4A1F-8D97-82D238127864}" srcOrd="3" destOrd="0" presId="urn:microsoft.com/office/officeart/2005/8/layout/hProcess9"/>
    <dgm:cxn modelId="{13F950E8-1B4E-4381-A1A0-0251B9E076C2}" type="presParOf" srcId="{561E1797-BBDB-418F-B15F-95A75A7B06B3}" destId="{4CBA293C-E86C-46E5-83E1-D080263871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8F826-BFE2-40D8-A538-CCE95EEC103A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49FA7-C09A-4639-ACF6-54FF4C5BC274}">
      <dsp:nvSpPr>
        <dsp:cNvPr id="0" name=""/>
        <dsp:cNvSpPr/>
      </dsp:nvSpPr>
      <dsp:spPr>
        <a:xfrm>
          <a:off x="1463" y="1625600"/>
          <a:ext cx="2578579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zygota</a:t>
          </a:r>
          <a:endParaRPr lang="cs-CZ" sz="3000" kern="1200" dirty="0"/>
        </a:p>
      </dsp:txBody>
      <dsp:txXfrm>
        <a:off x="107270" y="1731407"/>
        <a:ext cx="2366965" cy="1955852"/>
      </dsp:txXfrm>
    </dsp:sp>
    <dsp:sp modelId="{AABBFEE0-2232-4A15-AC28-A53BEF7499FF}">
      <dsp:nvSpPr>
        <dsp:cNvPr id="0" name=""/>
        <dsp:cNvSpPr/>
      </dsp:nvSpPr>
      <dsp:spPr>
        <a:xfrm>
          <a:off x="2774710" y="1625600"/>
          <a:ext cx="2578579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morula</a:t>
          </a:r>
          <a:endParaRPr lang="cs-CZ" sz="3000" kern="1200" dirty="0"/>
        </a:p>
      </dsp:txBody>
      <dsp:txXfrm>
        <a:off x="2880517" y="1731407"/>
        <a:ext cx="2366965" cy="1955852"/>
      </dsp:txXfrm>
    </dsp:sp>
    <dsp:sp modelId="{4CBA293C-E86C-46E5-83E1-D08026387109}">
      <dsp:nvSpPr>
        <dsp:cNvPr id="0" name=""/>
        <dsp:cNvSpPr/>
      </dsp:nvSpPr>
      <dsp:spPr>
        <a:xfrm>
          <a:off x="5547957" y="1625600"/>
          <a:ext cx="2578579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blastocysta</a:t>
          </a:r>
          <a:endParaRPr lang="cs-CZ" sz="3000" kern="1200" dirty="0"/>
        </a:p>
      </dsp:txBody>
      <dsp:txXfrm>
        <a:off x="5653764" y="1731407"/>
        <a:ext cx="2366965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196E-5CFF-4B46-BF1E-F9649C62B413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5EC2B-4824-4241-B976-801CAD361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87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Oplození, prenatální ontogeneze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7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Uhnízdění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= Nidace, implementace</a:t>
            </a:r>
          </a:p>
          <a:p>
            <a:r>
              <a:rPr lang="cs-CZ" sz="2000" dirty="0" smtClean="0"/>
              <a:t>6. až 15. den</a:t>
            </a:r>
          </a:p>
          <a:p>
            <a:r>
              <a:rPr lang="cs-CZ" sz="2000" dirty="0" smtClean="0"/>
              <a:t>Nejčastěji na zadní stěně v horní části dělohy</a:t>
            </a:r>
          </a:p>
          <a:p>
            <a:r>
              <a:rPr lang="cs-CZ" sz="2000" dirty="0" smtClean="0"/>
              <a:t>Působením </a:t>
            </a:r>
            <a:r>
              <a:rPr lang="cs-CZ" sz="2000" u="sng" dirty="0" smtClean="0"/>
              <a:t>proteolytických enzymů</a:t>
            </a:r>
            <a:r>
              <a:rPr lang="cs-CZ" sz="2000" dirty="0" smtClean="0"/>
              <a:t> trofoblastu se blastocysta zanořuje do endometria</a:t>
            </a:r>
          </a:p>
          <a:p>
            <a:r>
              <a:rPr lang="cs-CZ" sz="2000" dirty="0" smtClean="0"/>
              <a:t>Endometrium udržováno v </a:t>
            </a:r>
            <a:r>
              <a:rPr lang="cs-CZ" sz="2000" u="sng" dirty="0" smtClean="0"/>
              <a:t>sekreční fázi</a:t>
            </a:r>
            <a:r>
              <a:rPr lang="cs-CZ" sz="2000" dirty="0" smtClean="0"/>
              <a:t> vlivem progesteronu z corpus luteum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770076" y="486032"/>
            <a:ext cx="107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112" y="624110"/>
            <a:ext cx="5196730" cy="20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Placenta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Od 16. dne po oplození se začne vyvíjet placenta</a:t>
            </a:r>
          </a:p>
          <a:p>
            <a:r>
              <a:rPr lang="cs-CZ" sz="2000" dirty="0" err="1" smtClean="0"/>
              <a:t>Fce</a:t>
            </a:r>
            <a:r>
              <a:rPr lang="cs-CZ" sz="2000" dirty="0" smtClean="0"/>
              <a:t> placenty:</a:t>
            </a:r>
          </a:p>
          <a:p>
            <a:pPr lvl="1"/>
            <a:r>
              <a:rPr lang="cs-CZ" sz="1800" dirty="0" smtClean="0"/>
              <a:t>Přísun látek, odvádění katabolitů</a:t>
            </a:r>
          </a:p>
          <a:p>
            <a:pPr lvl="1"/>
            <a:r>
              <a:rPr lang="cs-CZ" sz="1800" dirty="0" smtClean="0"/>
              <a:t>Výměna kyslíku a oxidu uhličitého</a:t>
            </a:r>
          </a:p>
          <a:p>
            <a:pPr lvl="1"/>
            <a:r>
              <a:rPr lang="cs-CZ" sz="1800" dirty="0" smtClean="0"/>
              <a:t>Endokrinní </a:t>
            </a:r>
            <a:r>
              <a:rPr lang="cs-CZ" sz="1800" dirty="0" err="1" smtClean="0"/>
              <a:t>fce</a:t>
            </a:r>
            <a:r>
              <a:rPr lang="cs-CZ" sz="1800" dirty="0" smtClean="0"/>
              <a:t> (choriový gonadotropin, progesteron, estrogeny)</a:t>
            </a:r>
          </a:p>
          <a:p>
            <a:pPr lvl="1"/>
            <a:r>
              <a:rPr lang="cs-CZ" sz="1800" dirty="0" smtClean="0"/>
              <a:t>Ochranná </a:t>
            </a:r>
            <a:r>
              <a:rPr lang="cs-CZ" sz="1800" dirty="0" err="1" smtClean="0"/>
              <a:t>fce</a:t>
            </a:r>
            <a:r>
              <a:rPr lang="cs-CZ" sz="1800" dirty="0" smtClean="0"/>
              <a:t> (přestup některých mateřských protilátek)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7649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Trvá v průměru 40 týdnů</a:t>
            </a:r>
          </a:p>
          <a:p>
            <a:r>
              <a:rPr lang="cs-CZ" sz="2000" dirty="0" smtClean="0"/>
              <a:t>Končí porodem</a:t>
            </a:r>
          </a:p>
          <a:p>
            <a:endParaRPr lang="cs-CZ" sz="2000" dirty="0"/>
          </a:p>
          <a:p>
            <a:r>
              <a:rPr lang="cs-CZ" sz="2000" u="sng" dirty="0" smtClean="0"/>
              <a:t>Předčasný porod </a:t>
            </a:r>
            <a:r>
              <a:rPr lang="cs-CZ" sz="2000" dirty="0" smtClean="0"/>
              <a:t>= porod </a:t>
            </a:r>
            <a:r>
              <a:rPr lang="cs-CZ" sz="2000" dirty="0"/>
              <a:t>živého dítěte před ukončeným </a:t>
            </a:r>
            <a:r>
              <a:rPr lang="cs-CZ" sz="2000" b="1" dirty="0"/>
              <a:t>37.</a:t>
            </a:r>
            <a:r>
              <a:rPr lang="cs-CZ" sz="2000" dirty="0"/>
              <a:t> </a:t>
            </a:r>
            <a:r>
              <a:rPr lang="cs-CZ" sz="2000" b="1" dirty="0"/>
              <a:t>týdnem</a:t>
            </a:r>
            <a:r>
              <a:rPr lang="cs-CZ" sz="2000" dirty="0"/>
              <a:t> nebo narození dítěte s hmotností menší než </a:t>
            </a:r>
            <a:r>
              <a:rPr lang="cs-CZ" sz="2000" b="1" dirty="0" smtClean="0"/>
              <a:t>2500g</a:t>
            </a:r>
          </a:p>
          <a:p>
            <a:pPr lvl="0"/>
            <a:r>
              <a:rPr lang="cs-CZ" sz="2000" u="sng" dirty="0" smtClean="0"/>
              <a:t>Mimoděložní těhotenství </a:t>
            </a:r>
            <a:r>
              <a:rPr lang="cs-CZ" sz="2000" dirty="0" smtClean="0"/>
              <a:t>- </a:t>
            </a:r>
            <a:r>
              <a:rPr lang="cs-CZ" sz="2000" dirty="0"/>
              <a:t>uhnízdění vajíčka mimo </a:t>
            </a:r>
            <a:r>
              <a:rPr lang="cs-CZ" sz="2000" dirty="0" smtClean="0"/>
              <a:t>dělohu, zhruba </a:t>
            </a:r>
            <a:r>
              <a:rPr lang="cs-CZ" sz="2000" dirty="0"/>
              <a:t>za 6-12 týdnů vejcovod praskne, akutní krvácení do břicha – může skončit smrtí </a:t>
            </a:r>
            <a:r>
              <a:rPr lang="cs-CZ" sz="2000" dirty="0" smtClean="0"/>
              <a:t>ženy</a:t>
            </a:r>
          </a:p>
          <a:p>
            <a:r>
              <a:rPr lang="cs-CZ" sz="2000" u="sng" dirty="0" smtClean="0"/>
              <a:t>Samovolný potrat </a:t>
            </a:r>
            <a:r>
              <a:rPr lang="cs-CZ" sz="2000" dirty="0" smtClean="0"/>
              <a:t>- </a:t>
            </a:r>
            <a:r>
              <a:rPr lang="cs-CZ" sz="2000" dirty="0"/>
              <a:t>vypuzení plodu po tak krátké době, že není schopen samostatného života (hmotnost pod 500g)</a:t>
            </a:r>
          </a:p>
          <a:p>
            <a:pPr marL="0" lvl="0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66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délky plodu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3. až 5. měsíc – druhá mocnina stáří v měsících</a:t>
            </a:r>
          </a:p>
          <a:p>
            <a:r>
              <a:rPr lang="cs-CZ" dirty="0" smtClean="0"/>
              <a:t>6. až 10. měsíc – stáří v měsících x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49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Embryo - organogeneze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asi 17. dne vývoje jsou založeny všechny tři zárodečné listy</a:t>
            </a:r>
            <a:r>
              <a:rPr lang="cs-CZ" sz="2000" b="1" dirty="0"/>
              <a:t> (trojvrstevný </a:t>
            </a:r>
            <a:r>
              <a:rPr lang="cs-CZ" sz="2000" b="1" dirty="0" smtClean="0"/>
              <a:t>zárodek)</a:t>
            </a:r>
          </a:p>
          <a:p>
            <a:endParaRPr lang="cs-CZ" sz="2000" b="1" dirty="0"/>
          </a:p>
          <a:p>
            <a:r>
              <a:rPr lang="cs-CZ" sz="2000" b="1" dirty="0" smtClean="0"/>
              <a:t>Entoderm</a:t>
            </a:r>
            <a:r>
              <a:rPr lang="cs-CZ" sz="2000" dirty="0" smtClean="0"/>
              <a:t> – trávící trubice,  plíce, trávící žlázy</a:t>
            </a:r>
          </a:p>
          <a:p>
            <a:endParaRPr lang="cs-CZ" sz="2000" dirty="0"/>
          </a:p>
          <a:p>
            <a:r>
              <a:rPr lang="cs-CZ" sz="2000" b="1" dirty="0" smtClean="0"/>
              <a:t>Ektoderm</a:t>
            </a:r>
            <a:r>
              <a:rPr lang="cs-CZ" sz="2000" dirty="0" smtClean="0"/>
              <a:t> – pokožka, deriváty kůže, NS</a:t>
            </a:r>
          </a:p>
          <a:p>
            <a:endParaRPr lang="cs-CZ" sz="2000" dirty="0"/>
          </a:p>
          <a:p>
            <a:r>
              <a:rPr lang="cs-CZ" sz="2000" b="1" dirty="0" smtClean="0"/>
              <a:t>Mezoderm</a:t>
            </a:r>
            <a:r>
              <a:rPr lang="cs-CZ" sz="2000" dirty="0" smtClean="0"/>
              <a:t> – kosti, svaly, cévní soustava, pohlavní orgány, ledviny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763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měsíc - embryo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b="1" dirty="0" smtClean="0"/>
              <a:t>Organogeneze</a:t>
            </a:r>
          </a:p>
          <a:p>
            <a:r>
              <a:rPr lang="cs-CZ" sz="2000" u="sng" dirty="0" smtClean="0"/>
              <a:t>3. týden – zakládá se NS</a:t>
            </a:r>
          </a:p>
          <a:p>
            <a:r>
              <a:rPr lang="cs-CZ" sz="2000" dirty="0" smtClean="0"/>
              <a:t>Vývoj trávící trubice a soustavy oběhové</a:t>
            </a:r>
          </a:p>
          <a:p>
            <a:r>
              <a:rPr lang="cs-CZ" sz="2000" dirty="0" smtClean="0"/>
              <a:t>Na začátku </a:t>
            </a:r>
            <a:r>
              <a:rPr lang="cs-CZ" sz="2000" u="sng" dirty="0" smtClean="0"/>
              <a:t>4. týdne začíná tepat srdce</a:t>
            </a:r>
          </a:p>
          <a:p>
            <a:r>
              <a:rPr lang="cs-CZ" sz="2000" dirty="0" smtClean="0"/>
              <a:t>Nápadně velká hlava, základy orgánů</a:t>
            </a:r>
          </a:p>
          <a:p>
            <a:r>
              <a:rPr lang="cs-CZ" sz="2000" dirty="0" smtClean="0"/>
              <a:t>5 párů žaberních oblouků</a:t>
            </a:r>
          </a:p>
          <a:p>
            <a:r>
              <a:rPr lang="cs-CZ" sz="2000" dirty="0" smtClean="0"/>
              <a:t>Během 4. týdne se vyvíjejí ledviny</a:t>
            </a:r>
          </a:p>
          <a:p>
            <a:r>
              <a:rPr lang="cs-CZ" sz="2000" dirty="0" smtClean="0"/>
              <a:t>Uloženo v amnionu, zevní obal - chorion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235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měsíc - embryo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Postupný vývoj obličeje</a:t>
            </a:r>
          </a:p>
          <a:p>
            <a:r>
              <a:rPr lang="cs-CZ" sz="2000" dirty="0" smtClean="0"/>
              <a:t>Vývoj končetin</a:t>
            </a:r>
          </a:p>
          <a:p>
            <a:r>
              <a:rPr lang="cs-CZ" sz="2000" dirty="0" smtClean="0"/>
              <a:t>Od 4. týdne – pohlavní žlázy, do 5. až 6. týdne je vývoj shodný, přítomnost Y vede v 7. týdnu k vývoji </a:t>
            </a:r>
            <a:r>
              <a:rPr lang="cs-CZ" sz="2000" dirty="0" err="1" smtClean="0"/>
              <a:t>testes</a:t>
            </a:r>
            <a:r>
              <a:rPr lang="cs-CZ" sz="2000" dirty="0" smtClean="0"/>
              <a:t>, 8. týden – </a:t>
            </a:r>
            <a:r>
              <a:rPr lang="cs-CZ" sz="2000" dirty="0" err="1" smtClean="0"/>
              <a:t>Leydigovy</a:t>
            </a:r>
            <a:r>
              <a:rPr lang="cs-CZ" sz="2000" dirty="0" smtClean="0"/>
              <a:t> buňky – testosteron – odpovědný za vývoj pohlavních vývodů a zevních pohlavních orgánů</a:t>
            </a:r>
          </a:p>
          <a:p>
            <a:r>
              <a:rPr lang="cs-CZ" sz="2000" dirty="0" smtClean="0"/>
              <a:t>Vývoj </a:t>
            </a:r>
            <a:r>
              <a:rPr lang="cs-CZ" sz="2000" dirty="0" err="1" smtClean="0"/>
              <a:t>ovárií</a:t>
            </a:r>
            <a:r>
              <a:rPr lang="cs-CZ" sz="2000" dirty="0" smtClean="0"/>
              <a:t> – během 9. týdne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100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Vývoj obličeje ukončen</a:t>
            </a:r>
          </a:p>
          <a:p>
            <a:r>
              <a:rPr lang="cs-CZ" sz="2000" dirty="0" smtClean="0"/>
              <a:t>Vytvořena víčka – spojena epitelem</a:t>
            </a:r>
          </a:p>
          <a:p>
            <a:r>
              <a:rPr lang="cs-CZ" sz="2000" dirty="0" smtClean="0"/>
              <a:t>Vytvořené končetiny s prsty – začínají se pohybovat</a:t>
            </a:r>
          </a:p>
          <a:p>
            <a:r>
              <a:rPr lang="cs-CZ" sz="2000" dirty="0" smtClean="0"/>
              <a:t>Pohlavní ústrojí rozlišeno</a:t>
            </a:r>
          </a:p>
          <a:p>
            <a:r>
              <a:rPr lang="cs-CZ" sz="2000" dirty="0" smtClean="0"/>
              <a:t>Od 11. týdne – dýchací pohyby</a:t>
            </a:r>
          </a:p>
          <a:p>
            <a:r>
              <a:rPr lang="cs-CZ" sz="2000" dirty="0" smtClean="0"/>
              <a:t>První moč se tvoří od 9. – 10. týdne</a:t>
            </a:r>
          </a:p>
          <a:p>
            <a:r>
              <a:rPr lang="cs-CZ" sz="2000" dirty="0" smtClean="0"/>
              <a:t>Fetální oběh krve - specifika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780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měsíc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Pohyby plodu</a:t>
            </a:r>
          </a:p>
          <a:p>
            <a:r>
              <a:rPr lang="cs-CZ" sz="2000" dirty="0" smtClean="0"/>
              <a:t>Probíhá osifikace kostry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120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Vyvíjí se kůže</a:t>
            </a:r>
          </a:p>
          <a:p>
            <a:r>
              <a:rPr lang="cs-CZ" sz="2000" dirty="0" smtClean="0"/>
              <a:t>Celý povrch těla pokryt lanugem</a:t>
            </a:r>
          </a:p>
          <a:p>
            <a:r>
              <a:rPr lang="cs-CZ" sz="2000" dirty="0" smtClean="0"/>
              <a:t>Mazové žlázy produkují plodový maz</a:t>
            </a:r>
          </a:p>
          <a:p>
            <a:r>
              <a:rPr lang="cs-CZ" sz="2000" dirty="0" smtClean="0"/>
              <a:t>Vlasy, obočí</a:t>
            </a:r>
          </a:p>
          <a:p>
            <a:r>
              <a:rPr lang="cs-CZ" sz="2000" dirty="0" smtClean="0"/>
              <a:t>Začíná se vytvářet tuk</a:t>
            </a:r>
          </a:p>
          <a:p>
            <a:r>
              <a:rPr lang="cs-CZ" sz="2000" dirty="0" smtClean="0"/>
              <a:t>Pohyby plodu jsou zřetelné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309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16" y="1341444"/>
            <a:ext cx="9486564" cy="38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6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Kůže je stále tenká a průsvitná</a:t>
            </a:r>
          </a:p>
          <a:p>
            <a:r>
              <a:rPr lang="cs-CZ" sz="2000" dirty="0" smtClean="0"/>
              <a:t>Na konci měsíce je možnost samostatného života – vysoká úmrtnost pro celkovou nezralost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955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Začíná se vytvářet zrohovatělá vrstva pokožky</a:t>
            </a:r>
          </a:p>
          <a:p>
            <a:r>
              <a:rPr lang="cs-CZ" sz="2000" dirty="0" smtClean="0"/>
              <a:t>Na víčkách jsou řasy</a:t>
            </a:r>
          </a:p>
          <a:p>
            <a:r>
              <a:rPr lang="cs-CZ" sz="2000" dirty="0" smtClean="0"/>
              <a:t>Víčka se oddělují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928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Kůže se začíná vyhlazovat</a:t>
            </a:r>
          </a:p>
          <a:p>
            <a:r>
              <a:rPr lang="cs-CZ" sz="2000" dirty="0" smtClean="0"/>
              <a:t>Varlata sestupují tříselným kanálem do šourku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18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Kůže je vyhlazená</a:t>
            </a:r>
          </a:p>
          <a:p>
            <a:r>
              <a:rPr lang="cs-CZ" sz="2000" dirty="0" smtClean="0"/>
              <a:t>Nehty bez volného okraje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80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Nehty přečnívají volným okrajem</a:t>
            </a:r>
          </a:p>
          <a:p>
            <a:r>
              <a:rPr lang="cs-CZ" sz="2000" dirty="0" smtClean="0"/>
              <a:t>Varlata jsou sestouplá v šourku</a:t>
            </a:r>
          </a:p>
          <a:p>
            <a:r>
              <a:rPr lang="cs-CZ" sz="2000" dirty="0" smtClean="0"/>
              <a:t>Velké stydké pysky překrývají malé stydké pysky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389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Ke konci těhotenství klesá produkce progesteronu placentou ve prospěch estrogenů – zvýšená kontraktilita dělohy</a:t>
            </a:r>
          </a:p>
          <a:p>
            <a:r>
              <a:rPr lang="cs-CZ" dirty="0" smtClean="0"/>
              <a:t>Kontrakce děložní svaloviny – vypuzení plodu</a:t>
            </a:r>
          </a:p>
          <a:p>
            <a:r>
              <a:rPr lang="cs-CZ" dirty="0" smtClean="0"/>
              <a:t>Kontrakce zvyšovány </a:t>
            </a:r>
            <a:r>
              <a:rPr lang="cs-CZ" b="1" dirty="0" smtClean="0"/>
              <a:t>oxytocinem</a:t>
            </a:r>
          </a:p>
          <a:p>
            <a:endParaRPr lang="cs-CZ" dirty="0"/>
          </a:p>
          <a:p>
            <a:r>
              <a:rPr lang="cs-CZ" u="sng" dirty="0" smtClean="0"/>
              <a:t>První doba porodní </a:t>
            </a:r>
            <a:r>
              <a:rPr lang="cs-CZ" dirty="0" smtClean="0"/>
              <a:t>– otevírací (8 – 24 hodin)</a:t>
            </a:r>
          </a:p>
          <a:p>
            <a:r>
              <a:rPr lang="cs-CZ" u="sng" dirty="0" smtClean="0"/>
              <a:t>Druhá doba porodní </a:t>
            </a:r>
            <a:r>
              <a:rPr lang="cs-CZ" dirty="0" smtClean="0"/>
              <a:t>– 30 minut</a:t>
            </a:r>
          </a:p>
          <a:p>
            <a:r>
              <a:rPr lang="cs-CZ" u="sng" dirty="0" smtClean="0"/>
              <a:t>Třetí doba porodní </a:t>
            </a:r>
            <a:r>
              <a:rPr lang="cs-CZ" dirty="0" smtClean="0"/>
              <a:t>– lůžková (asi 10 – 45 minut po porodu dítěte)</a:t>
            </a:r>
          </a:p>
        </p:txBody>
      </p:sp>
    </p:spTree>
    <p:extLst>
      <p:ext uri="{BB962C8B-B14F-4D97-AF65-F5344CB8AC3E}">
        <p14:creationId xmlns:p14="http://schemas.microsoft.com/office/powerpoint/2010/main" val="4610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Apgar</a:t>
            </a:r>
            <a:r>
              <a:rPr lang="cs-CZ" dirty="0" smtClean="0"/>
              <a:t> skóre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Srdeční frekvence, dýchání, svalový tonus, reakce na podráždění, barva kůže</a:t>
            </a:r>
          </a:p>
          <a:p>
            <a:r>
              <a:rPr lang="cs-CZ" dirty="0" smtClean="0"/>
              <a:t>V 1., 5. a 10. minutě</a:t>
            </a:r>
          </a:p>
          <a:p>
            <a:r>
              <a:rPr lang="cs-CZ" dirty="0" smtClean="0"/>
              <a:t>Novorozenec je v dobrém stavu – je-li skóre 7-10 bodů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335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Laktace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Sekreci mléka navozuje </a:t>
            </a:r>
            <a:r>
              <a:rPr lang="cs-CZ" sz="2000" u="sng" dirty="0" smtClean="0"/>
              <a:t>prolaktin</a:t>
            </a:r>
          </a:p>
          <a:p>
            <a:r>
              <a:rPr lang="cs-CZ" sz="2000" u="sng" dirty="0" smtClean="0"/>
              <a:t>Před porodem </a:t>
            </a:r>
            <a:r>
              <a:rPr lang="cs-CZ" sz="2000" dirty="0" smtClean="0"/>
              <a:t>je prolaktin tlumen </a:t>
            </a:r>
            <a:r>
              <a:rPr lang="cs-CZ" sz="2000" b="1" dirty="0" smtClean="0"/>
              <a:t>estrogeny a progesteronem</a:t>
            </a:r>
          </a:p>
          <a:p>
            <a:r>
              <a:rPr lang="cs-CZ" sz="2000" dirty="0" smtClean="0"/>
              <a:t>Před porodem – jen několik ml </a:t>
            </a:r>
            <a:r>
              <a:rPr lang="cs-CZ" sz="2000" dirty="0"/>
              <a:t>tekutiny – kolostrum (</a:t>
            </a:r>
            <a:r>
              <a:rPr lang="cs-CZ" sz="2000" dirty="0" smtClean="0"/>
              <a:t>mlezivo)</a:t>
            </a:r>
          </a:p>
          <a:p>
            <a:r>
              <a:rPr lang="cs-CZ" sz="2000" dirty="0" smtClean="0"/>
              <a:t>Po porodu klesne hladina estrogenů a progesteronu – do 2 až 3 dnů – produkce mateřského mléka</a:t>
            </a:r>
          </a:p>
          <a:p>
            <a:r>
              <a:rPr lang="cs-CZ" sz="2000" dirty="0" smtClean="0"/>
              <a:t>Produkce prolaktinu postupně klesá, stoupá však po každém kojení</a:t>
            </a:r>
          </a:p>
          <a:p>
            <a:r>
              <a:rPr lang="cs-CZ" sz="2000" dirty="0" smtClean="0"/>
              <a:t>Sáním dítěte se do krve matky uvolňuje oxytocin – po 30 až 60 s dojde ke spuštění mléka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0114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Ideální doba pro oplození: 10 -12 hodin po ovulaci</a:t>
            </a:r>
          </a:p>
          <a:p>
            <a:r>
              <a:rPr lang="cs-CZ" sz="2000" dirty="0" smtClean="0"/>
              <a:t>Spermie přežije v ženském těle asi 48 hodin</a:t>
            </a:r>
          </a:p>
          <a:p>
            <a:endParaRPr lang="cs-CZ" sz="2000" dirty="0"/>
          </a:p>
          <a:p>
            <a:r>
              <a:rPr lang="cs-CZ" sz="2000" dirty="0" smtClean="0"/>
              <a:t>Vajíčko po ovulaci obklopeno buňkami membrána </a:t>
            </a:r>
            <a:r>
              <a:rPr lang="cs-CZ" sz="2000" dirty="0" err="1" smtClean="0"/>
              <a:t>granulosa</a:t>
            </a:r>
            <a:r>
              <a:rPr lang="cs-CZ" sz="2000" dirty="0" smtClean="0"/>
              <a:t> – vstupuje do vejcovodu</a:t>
            </a:r>
          </a:p>
          <a:p>
            <a:r>
              <a:rPr lang="cs-CZ" sz="2000" dirty="0" smtClean="0"/>
              <a:t>Spermie – uvolnění proteolytických enzymů, které jsou v </a:t>
            </a:r>
            <a:r>
              <a:rPr lang="cs-CZ" sz="2000" dirty="0" err="1" smtClean="0"/>
              <a:t>akrosomu</a:t>
            </a:r>
            <a:r>
              <a:rPr lang="cs-CZ" sz="2000" dirty="0" smtClean="0"/>
              <a:t> – rozruší spojení mezi buňkami, aby mohla proniknout k povrchové membráně vajíčka</a:t>
            </a:r>
          </a:p>
          <a:p>
            <a:r>
              <a:rPr lang="cs-CZ" sz="2000" dirty="0" smtClean="0"/>
              <a:t>Během několika hodin vnikne do vajíčka celá spermie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06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Splynutí spermie a vajíčka                   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 smtClean="0"/>
              <a:t>Kapacitace – </a:t>
            </a:r>
            <a:r>
              <a:rPr lang="cs-CZ" sz="2000" dirty="0" smtClean="0"/>
              <a:t>změny vlastností spermií, které umožňují oplodnění vajíčka, odkrývá se </a:t>
            </a:r>
            <a:r>
              <a:rPr lang="cs-CZ" sz="2000" dirty="0" err="1" smtClean="0"/>
              <a:t>akrosom</a:t>
            </a:r>
            <a:endParaRPr lang="cs-CZ" sz="2000" dirty="0"/>
          </a:p>
          <a:p>
            <a:r>
              <a:rPr lang="cs-CZ" sz="2000" b="1" dirty="0" err="1"/>
              <a:t>A</a:t>
            </a:r>
            <a:r>
              <a:rPr lang="cs-CZ" sz="2000" b="1" dirty="0" err="1" smtClean="0"/>
              <a:t>krosomální</a:t>
            </a:r>
            <a:r>
              <a:rPr lang="cs-CZ" sz="2000" b="1" dirty="0" smtClean="0"/>
              <a:t> reakce </a:t>
            </a:r>
            <a:r>
              <a:rPr lang="cs-CZ" sz="2000" dirty="0" smtClean="0"/>
              <a:t>– uvolnění proteolytických enzymů</a:t>
            </a:r>
            <a:endParaRPr lang="cs-CZ" sz="2000" dirty="0"/>
          </a:p>
          <a:p>
            <a:r>
              <a:rPr lang="cs-CZ" sz="2000" b="1" dirty="0" smtClean="0"/>
              <a:t>Fúze</a:t>
            </a:r>
            <a:r>
              <a:rPr lang="cs-CZ" sz="2000" dirty="0" smtClean="0"/>
              <a:t> – změna povrchových vlastností membrány vajíčka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8" name="Picture 4" descr="Acrosome reaction diagram 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50" y="0"/>
            <a:ext cx="5094892" cy="35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ů 6"/>
          <p:cNvSpPr/>
          <p:nvPr/>
        </p:nvSpPr>
        <p:spPr>
          <a:xfrm>
            <a:off x="4031087" y="2529110"/>
            <a:ext cx="257578" cy="497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96237" y="3026535"/>
            <a:ext cx="141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zygota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39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986" y="1014278"/>
            <a:ext cx="9259184" cy="482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0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Oplození (fertilizace)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průchod </a:t>
            </a:r>
            <a:r>
              <a:rPr lang="cs-CZ" sz="2000" dirty="0"/>
              <a:t>spermie skrz </a:t>
            </a:r>
            <a:r>
              <a:rPr lang="cs-CZ" sz="2000" dirty="0" err="1" smtClean="0"/>
              <a:t>corona</a:t>
            </a:r>
            <a:r>
              <a:rPr lang="cs-CZ" sz="2000" dirty="0" smtClean="0"/>
              <a:t> </a:t>
            </a:r>
            <a:r>
              <a:rPr lang="cs-CZ" sz="2000" dirty="0" err="1" smtClean="0"/>
              <a:t>radiata</a:t>
            </a:r>
            <a:endParaRPr lang="cs-CZ" sz="2000" dirty="0" smtClean="0"/>
          </a:p>
          <a:p>
            <a:r>
              <a:rPr lang="cs-CZ" sz="2000" dirty="0" smtClean="0"/>
              <a:t>průchod </a:t>
            </a:r>
            <a:r>
              <a:rPr lang="cs-CZ" sz="2000" dirty="0"/>
              <a:t>skrz </a:t>
            </a:r>
            <a:r>
              <a:rPr lang="cs-CZ" sz="2000" dirty="0" err="1" smtClean="0"/>
              <a:t>zona</a:t>
            </a:r>
            <a:r>
              <a:rPr lang="cs-CZ" sz="2000" dirty="0" smtClean="0"/>
              <a:t> </a:t>
            </a:r>
            <a:r>
              <a:rPr lang="cs-CZ" sz="2000" dirty="0" err="1" smtClean="0"/>
              <a:t>pellucida</a:t>
            </a:r>
            <a:endParaRPr lang="cs-CZ" sz="2000" dirty="0" smtClean="0"/>
          </a:p>
          <a:p>
            <a:r>
              <a:rPr lang="cs-CZ" sz="2000" dirty="0" smtClean="0"/>
              <a:t>splynutí </a:t>
            </a:r>
            <a:r>
              <a:rPr lang="cs-CZ" sz="2000" dirty="0"/>
              <a:t>membrán </a:t>
            </a:r>
            <a:r>
              <a:rPr lang="cs-CZ" sz="2000" dirty="0" err="1" smtClean="0"/>
              <a:t>oocytu</a:t>
            </a:r>
            <a:r>
              <a:rPr lang="cs-CZ" sz="2000" dirty="0" smtClean="0"/>
              <a:t> a spermie</a:t>
            </a:r>
          </a:p>
          <a:p>
            <a:r>
              <a:rPr lang="cs-CZ" sz="2000" dirty="0" smtClean="0"/>
              <a:t>dovršení </a:t>
            </a:r>
            <a:r>
              <a:rPr lang="cs-CZ" sz="2000" dirty="0"/>
              <a:t>druhého </a:t>
            </a:r>
            <a:r>
              <a:rPr lang="cs-CZ" sz="2000" dirty="0" smtClean="0"/>
              <a:t>meiotického dělení </a:t>
            </a:r>
            <a:r>
              <a:rPr lang="cs-CZ" sz="2000" dirty="0" err="1" smtClean="0"/>
              <a:t>oocytu</a:t>
            </a:r>
            <a:endParaRPr lang="cs-CZ" sz="2000" dirty="0" smtClean="0"/>
          </a:p>
          <a:p>
            <a:r>
              <a:rPr lang="cs-CZ" sz="2000" dirty="0" smtClean="0"/>
              <a:t>obnovení </a:t>
            </a:r>
            <a:r>
              <a:rPr lang="cs-CZ" sz="2000" dirty="0"/>
              <a:t>diploidního počtu chromozomů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703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30 minut po oplození                   první dělení – vznikají 2 stejně velké blastomery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604113" y="2224053"/>
            <a:ext cx="694944" cy="21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40" y="2891655"/>
            <a:ext cx="8248033" cy="36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2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71951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75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3" y="196233"/>
            <a:ext cx="4520483" cy="25314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8" y="2727703"/>
            <a:ext cx="5916501" cy="39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4148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307</TotalTime>
  <Words>820</Words>
  <Application>Microsoft Office PowerPoint</Application>
  <PresentationFormat>Širokoúhlá obrazovka</PresentationFormat>
  <Paragraphs>130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Stébla</vt:lpstr>
      <vt:lpstr>Oplození, prenatální ontogeneze</vt:lpstr>
      <vt:lpstr>Prezentace aplikace PowerPoint</vt:lpstr>
      <vt:lpstr>Oplození</vt:lpstr>
      <vt:lpstr>Oplození</vt:lpstr>
      <vt:lpstr>Prezentace aplikace PowerPoint</vt:lpstr>
      <vt:lpstr>Oplození (fertilizace)</vt:lpstr>
      <vt:lpstr>Oplození</vt:lpstr>
      <vt:lpstr>Prezentace aplikace PowerPoint</vt:lpstr>
      <vt:lpstr>Prezentace aplikace PowerPoint</vt:lpstr>
      <vt:lpstr>Uhnízdění</vt:lpstr>
      <vt:lpstr>Placenta</vt:lpstr>
      <vt:lpstr>Těhotenství</vt:lpstr>
      <vt:lpstr>Odhad délky plodu</vt:lpstr>
      <vt:lpstr>Embryo - organogeneze</vt:lpstr>
      <vt:lpstr>1. měsíc - embryo</vt:lpstr>
      <vt:lpstr>2. měsíc - embryo</vt:lpstr>
      <vt:lpstr>3. měsíc - plod</vt:lpstr>
      <vt:lpstr>4. měsíc</vt:lpstr>
      <vt:lpstr>5. měsíc - plod</vt:lpstr>
      <vt:lpstr>6. měsíc - plod</vt:lpstr>
      <vt:lpstr>7. měsíc - plod</vt:lpstr>
      <vt:lpstr>8. měsíc - plod</vt:lpstr>
      <vt:lpstr>9. měsíc - plod</vt:lpstr>
      <vt:lpstr>10. měsíc - plod</vt:lpstr>
      <vt:lpstr>Porod</vt:lpstr>
      <vt:lpstr>Apgar skóre</vt:lpstr>
      <vt:lpstr>Laktace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Oplození, prenatální ontogeneze</dc:title>
  <dc:creator>Doug</dc:creator>
  <cp:lastModifiedBy>Thorovska</cp:lastModifiedBy>
  <cp:revision>25</cp:revision>
  <cp:lastPrinted>2015-12-10T12:23:33Z</cp:lastPrinted>
  <dcterms:created xsi:type="dcterms:W3CDTF">2015-12-06T15:34:03Z</dcterms:created>
  <dcterms:modified xsi:type="dcterms:W3CDTF">2018-12-18T09:45:09Z</dcterms:modified>
</cp:coreProperties>
</file>