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5"/>
  </p:notesMasterIdLst>
  <p:sldIdLst>
    <p:sldId id="257" r:id="rId2"/>
    <p:sldId id="275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74" r:id="rId16"/>
    <p:sldId id="278" r:id="rId17"/>
    <p:sldId id="268" r:id="rId18"/>
    <p:sldId id="269" r:id="rId19"/>
    <p:sldId id="270" r:id="rId20"/>
    <p:sldId id="271" r:id="rId21"/>
    <p:sldId id="272" r:id="rId22"/>
    <p:sldId id="277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4DA66-5861-4106-AD9B-006560FFBC0F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ED0FD-D22E-4980-B7D8-5D3E3FD63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48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Kříží se pouze vlákna, vedoucí informace z vnitřních polovin očí; vlákna vnějších polovin se nekříží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ED0FD-D22E-4980-B7D8-5D3E3FD6305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200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Konjugované pohyby – pohyby očí týmž</a:t>
            </a:r>
            <a:r>
              <a:rPr lang="cs-CZ" baseline="0" dirty="0" smtClean="0"/>
              <a:t> směrem</a:t>
            </a:r>
          </a:p>
          <a:p>
            <a:r>
              <a:rPr lang="cs-CZ" baseline="0" dirty="0" err="1" smtClean="0"/>
              <a:t>Dysjungované</a:t>
            </a:r>
            <a:r>
              <a:rPr lang="cs-CZ" baseline="0" dirty="0" smtClean="0"/>
              <a:t> – pohyby v protisměru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ED0FD-D22E-4980-B7D8-5D3E3FD6305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80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0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7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595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85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50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31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05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6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2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5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8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7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0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6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2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8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s.gymspgs.cz:5050/bio/Sources/Photogallery_Textbook.php?intSource=0&amp;intPhotogallerySectionId=110000&amp;intPhotogalleryLastSectionId=110000&amp;intPage=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Smyslová soustava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Typy receptorů, oko</a:t>
            </a:r>
          </a:p>
        </p:txBody>
      </p:sp>
    </p:spTree>
    <p:extLst>
      <p:ext uri="{BB962C8B-B14F-4D97-AF65-F5344CB8AC3E}">
        <p14:creationId xmlns:p14="http://schemas.microsoft.com/office/powerpoint/2010/main" val="31275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482" y="512700"/>
            <a:ext cx="3058410" cy="5875908"/>
          </a:xfrm>
          <a:prstGeom prst="rect">
            <a:avLst/>
          </a:prstGeom>
        </p:spPr>
      </p:pic>
      <p:sp>
        <p:nvSpPr>
          <p:cNvPr id="4" name="Šipka doprava 3"/>
          <p:cNvSpPr/>
          <p:nvPr/>
        </p:nvSpPr>
        <p:spPr>
          <a:xfrm>
            <a:off x="7894306" y="2109216"/>
            <a:ext cx="3072384" cy="240182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Trichromatické vidění</a:t>
            </a:r>
            <a:endParaRPr lang="cs-CZ" dirty="0"/>
          </a:p>
        </p:txBody>
      </p:sp>
      <p:sp>
        <p:nvSpPr>
          <p:cNvPr id="5" name="Šipka doleva 4"/>
          <p:cNvSpPr/>
          <p:nvPr/>
        </p:nvSpPr>
        <p:spPr>
          <a:xfrm>
            <a:off x="1024128" y="2109216"/>
            <a:ext cx="3506940" cy="249936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Vnímání intenzity bílého světla, aktivní zejména za šera, pigment </a:t>
            </a:r>
            <a:r>
              <a:rPr lang="cs-CZ" b="1" dirty="0" smtClean="0"/>
              <a:t>rodopsin</a:t>
            </a:r>
            <a:endParaRPr lang="cs-CZ" b="1" dirty="0"/>
          </a:p>
        </p:txBody>
      </p:sp>
      <p:sp>
        <p:nvSpPr>
          <p:cNvPr id="2" name="Zaoblený obdélník 1"/>
          <p:cNvSpPr/>
          <p:nvPr/>
        </p:nvSpPr>
        <p:spPr>
          <a:xfrm>
            <a:off x="2231136" y="792480"/>
            <a:ext cx="2452346" cy="92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Skotopické vidění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8204325" y="792480"/>
            <a:ext cx="2452346" cy="926592"/>
          </a:xfrm>
          <a:prstGeom prst="roundRect">
            <a:avLst/>
          </a:prstGeom>
          <a:solidFill>
            <a:srgbClr val="F61F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Fotopické vidění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46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Optická soustava oka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b="1" u="sng" dirty="0" smtClean="0"/>
              <a:t>Tvoří:</a:t>
            </a:r>
            <a:r>
              <a:rPr lang="cs-CZ" altLang="cs-CZ" sz="2000" dirty="0" smtClean="0"/>
              <a:t> rohovka, komorový mok, </a:t>
            </a:r>
            <a:r>
              <a:rPr lang="cs-CZ" altLang="cs-CZ" sz="2000" b="1" dirty="0" smtClean="0"/>
              <a:t>čočka</a:t>
            </a:r>
            <a:r>
              <a:rPr lang="cs-CZ" altLang="cs-CZ" sz="2000" dirty="0" smtClean="0"/>
              <a:t>, sklivec</a:t>
            </a:r>
          </a:p>
          <a:p>
            <a:pPr eaLnBrk="1" hangingPunct="1"/>
            <a:r>
              <a:rPr lang="cs-CZ" altLang="cs-CZ" sz="2000" dirty="0" smtClean="0"/>
              <a:t>Umožňuje ostré zobrazení</a:t>
            </a:r>
          </a:p>
        </p:txBody>
      </p:sp>
    </p:spTree>
    <p:extLst>
      <p:ext uri="{BB962C8B-B14F-4D97-AF65-F5344CB8AC3E}">
        <p14:creationId xmlns:p14="http://schemas.microsoft.com/office/powerpoint/2010/main" val="25204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Obraz na sítnici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u="sng" dirty="0" smtClean="0"/>
              <a:t>Obraz se promítá na sítnici:</a:t>
            </a:r>
          </a:p>
          <a:p>
            <a:pPr lvl="1" eaLnBrk="1" hangingPunct="1"/>
            <a:r>
              <a:rPr lang="cs-CZ" altLang="cs-CZ" sz="1800" dirty="0" smtClean="0"/>
              <a:t>Zmenšený</a:t>
            </a:r>
          </a:p>
          <a:p>
            <a:pPr lvl="1" eaLnBrk="1" hangingPunct="1"/>
            <a:r>
              <a:rPr lang="cs-CZ" altLang="cs-CZ" sz="1800" dirty="0" smtClean="0"/>
              <a:t>Obrácený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14771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Pigment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smtClean="0"/>
              <a:t>Tyčinky obsahují pigment citlivý na světlo = </a:t>
            </a:r>
            <a:r>
              <a:rPr lang="cs-CZ" altLang="cs-CZ" sz="2000" b="1" dirty="0" smtClean="0"/>
              <a:t>rhodopsin </a:t>
            </a:r>
            <a:r>
              <a:rPr lang="cs-CZ" altLang="cs-CZ" sz="2000" dirty="0" smtClean="0"/>
              <a:t>(vit. A)</a:t>
            </a:r>
          </a:p>
          <a:p>
            <a:pPr eaLnBrk="1" hangingPunct="1"/>
            <a:r>
              <a:rPr lang="cs-CZ" altLang="cs-CZ" sz="2000" dirty="0" smtClean="0"/>
              <a:t>Koncentrace rhodopsinu se zvyšuje ve tmě</a:t>
            </a:r>
          </a:p>
          <a:p>
            <a:pPr eaLnBrk="1" hangingPunct="1"/>
            <a:r>
              <a:rPr lang="cs-CZ" altLang="cs-CZ" sz="2000" u="sng" dirty="0" smtClean="0"/>
              <a:t>Adaptace na tmu (</a:t>
            </a:r>
            <a:r>
              <a:rPr lang="cs-CZ" altLang="cs-CZ" sz="2000" u="sng" dirty="0" err="1" smtClean="0"/>
              <a:t>resyntéza</a:t>
            </a:r>
            <a:r>
              <a:rPr lang="cs-CZ" altLang="cs-CZ" sz="2000" u="sng" dirty="0" smtClean="0"/>
              <a:t> rhodopsinu):</a:t>
            </a:r>
            <a:r>
              <a:rPr lang="cs-CZ" altLang="cs-CZ" sz="2000" dirty="0" smtClean="0"/>
              <a:t> 25 minut</a:t>
            </a:r>
          </a:p>
          <a:p>
            <a:pPr marL="457200" lvl="1" indent="0"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0483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Akomodace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Dynamický děj, při kterém se zvyšuje lomivost čočky </a:t>
            </a:r>
            <a:r>
              <a:rPr lang="cs-CZ" sz="2000" dirty="0" smtClean="0">
                <a:sym typeface="Wingdings" panose="05000000000000000000" pitchFamily="2" charset="2"/>
              </a:rPr>
              <a:t> to pomáhá k zaostření</a:t>
            </a:r>
          </a:p>
          <a:p>
            <a:r>
              <a:rPr lang="cs-CZ" sz="2000" dirty="0" smtClean="0">
                <a:sym typeface="Wingdings" panose="05000000000000000000" pitchFamily="2" charset="2"/>
              </a:rPr>
              <a:t>Čočka se vyklenuje (na blízko) a oplošťuje (na dálku)</a:t>
            </a:r>
          </a:p>
          <a:p>
            <a:r>
              <a:rPr lang="cs-CZ" sz="2000" dirty="0" smtClean="0">
                <a:sym typeface="Wingdings" panose="05000000000000000000" pitchFamily="2" charset="2"/>
              </a:rPr>
              <a:t>S věkem čočka tuhne  od určitého stupně je nutné mít na čtení brýle</a:t>
            </a:r>
          </a:p>
          <a:p>
            <a:r>
              <a:rPr lang="cs-CZ" sz="2000" dirty="0" smtClean="0">
                <a:sym typeface="Wingdings" panose="05000000000000000000" pitchFamily="2" charset="2"/>
              </a:rPr>
              <a:t>Schopnost akomodace </a:t>
            </a:r>
            <a:r>
              <a:rPr lang="cs-CZ" sz="2000" smtClean="0">
                <a:sym typeface="Wingdings" panose="05000000000000000000" pitchFamily="2" charset="2"/>
              </a:rPr>
              <a:t>zpravidla zcela vymizí </a:t>
            </a:r>
            <a:r>
              <a:rPr lang="cs-CZ" sz="2000" dirty="0" smtClean="0">
                <a:sym typeface="Wingdings" panose="05000000000000000000" pitchFamily="2" charset="2"/>
              </a:rPr>
              <a:t>mezi 70. – 80. rokem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393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Zraková dráha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Do pravé hemisféry přichází projekce z levých částí zorných polí</a:t>
            </a:r>
          </a:p>
          <a:p>
            <a:r>
              <a:rPr lang="cs-CZ" sz="2000" dirty="0" smtClean="0"/>
              <a:t>Do levé hemisféry – z pravých</a:t>
            </a:r>
          </a:p>
          <a:p>
            <a:r>
              <a:rPr lang="cs-CZ" sz="2000" dirty="0" smtClean="0"/>
              <a:t>Křížení zrakových vláken po vstupu do mozkovny – </a:t>
            </a:r>
            <a:r>
              <a:rPr lang="cs-CZ" sz="2000" b="1" dirty="0" smtClean="0"/>
              <a:t>chiasma </a:t>
            </a:r>
            <a:r>
              <a:rPr lang="cs-CZ" sz="2000" b="1" dirty="0" err="1" smtClean="0"/>
              <a:t>opticum</a:t>
            </a:r>
            <a:endParaRPr lang="cs-CZ" sz="2000" b="1" dirty="0" smtClean="0"/>
          </a:p>
          <a:p>
            <a:r>
              <a:rPr lang="cs-CZ" sz="2000" u="sng" dirty="0" smtClean="0"/>
              <a:t>Střední mozek </a:t>
            </a:r>
            <a:r>
              <a:rPr lang="cs-CZ" sz="2000" dirty="0" smtClean="0"/>
              <a:t>– centra řízení průsvitu zornice a akomodace</a:t>
            </a:r>
          </a:p>
          <a:p>
            <a:r>
              <a:rPr lang="cs-CZ" sz="2000" u="sng" dirty="0" smtClean="0"/>
              <a:t>Centra v mozkovém kmeni </a:t>
            </a:r>
            <a:r>
              <a:rPr lang="cs-CZ" sz="2000" dirty="0" smtClean="0"/>
              <a:t>– řízení pohybů očí</a:t>
            </a:r>
          </a:p>
          <a:p>
            <a:endParaRPr lang="cs-CZ" sz="2000" dirty="0"/>
          </a:p>
          <a:p>
            <a:r>
              <a:rPr lang="cs-CZ" sz="2000" b="1" dirty="0" smtClean="0">
                <a:solidFill>
                  <a:srgbClr val="002060"/>
                </a:solidFill>
              </a:rPr>
              <a:t>Zrakové centrum </a:t>
            </a:r>
            <a:r>
              <a:rPr lang="cs-CZ" sz="2000" dirty="0" smtClean="0"/>
              <a:t>– týlní lalok </a:t>
            </a:r>
            <a:r>
              <a:rPr lang="cs-CZ" sz="2000" dirty="0" err="1" smtClean="0"/>
              <a:t>neokortexu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189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96" y="557712"/>
            <a:ext cx="5879459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20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Přídatné orgány oka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b="1" u="sng" dirty="0" smtClean="0"/>
              <a:t>Okohybné svaly</a:t>
            </a:r>
            <a:r>
              <a:rPr lang="cs-CZ" altLang="cs-CZ" sz="2000" dirty="0" smtClean="0"/>
              <a:t> (6 – 4 přímé a 2 šikmé) – pohybují očními bulvami, porucha koordinace – šilhání</a:t>
            </a:r>
          </a:p>
          <a:p>
            <a:pPr eaLnBrk="1" hangingPunct="1"/>
            <a:r>
              <a:rPr lang="cs-CZ" altLang="cs-CZ" sz="2000" b="1" u="sng" dirty="0" smtClean="0"/>
              <a:t>Oční víčka</a:t>
            </a:r>
            <a:r>
              <a:rPr lang="cs-CZ" altLang="cs-CZ" sz="2000" dirty="0" smtClean="0"/>
              <a:t> – horní a dolní, ochrana, mrkání – zvlhčení</a:t>
            </a:r>
          </a:p>
          <a:p>
            <a:pPr eaLnBrk="1" hangingPunct="1"/>
            <a:r>
              <a:rPr lang="cs-CZ" altLang="cs-CZ" sz="2000" b="1" u="sng" dirty="0" smtClean="0"/>
              <a:t>Slzné žlázy</a:t>
            </a:r>
            <a:r>
              <a:rPr lang="cs-CZ" altLang="cs-CZ" sz="2000" dirty="0" smtClean="0"/>
              <a:t> – při okraji očnice, slzy z vnitřního koutku odtékají do slzného váčku a do nosní dutiny</a:t>
            </a:r>
          </a:p>
          <a:p>
            <a:pPr eaLnBrk="1" hangingPunct="1"/>
            <a:r>
              <a:rPr lang="cs-CZ" altLang="cs-CZ" sz="2000" b="1" u="sng" dirty="0" smtClean="0"/>
              <a:t>Spojivka</a:t>
            </a:r>
            <a:r>
              <a:rPr lang="cs-CZ" altLang="cs-CZ" sz="2000" dirty="0" smtClean="0"/>
              <a:t> – vystýlá vnitřní plochu víček</a:t>
            </a:r>
          </a:p>
        </p:txBody>
      </p:sp>
    </p:spTree>
    <p:extLst>
      <p:ext uri="{BB962C8B-B14F-4D97-AF65-F5344CB8AC3E}">
        <p14:creationId xmlns:p14="http://schemas.microsoft.com/office/powerpoint/2010/main" val="6009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858963" y="733425"/>
          <a:ext cx="8475662" cy="539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Rastrový obrázek" r:id="rId3" imgW="8476190" imgH="5390476" progId="Paint.Picture">
                  <p:embed/>
                </p:oleObj>
              </mc:Choice>
              <mc:Fallback>
                <p:oleObj name="Rastrový obrázek" r:id="rId3" imgW="8476190" imgH="53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733425"/>
                        <a:ext cx="8475662" cy="539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2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Onemocnění zrakového orgánu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b="1" dirty="0" smtClean="0"/>
              <a:t>Krátkozrakost</a:t>
            </a:r>
            <a:r>
              <a:rPr lang="cs-CZ" altLang="cs-CZ" sz="2000" dirty="0" smtClean="0"/>
              <a:t> </a:t>
            </a:r>
            <a:r>
              <a:rPr lang="cs-CZ" altLang="cs-CZ" sz="2000" b="1" dirty="0" smtClean="0"/>
              <a:t>(myopie) </a:t>
            </a:r>
            <a:r>
              <a:rPr lang="cs-CZ" altLang="cs-CZ" sz="2000" dirty="0" smtClean="0"/>
              <a:t>– oko je příliš dlouhé nebo více lomivé, obraz se promítá před sítnici (rozptylka)</a:t>
            </a:r>
          </a:p>
          <a:p>
            <a:pPr eaLnBrk="1" hangingPunct="1"/>
            <a:r>
              <a:rPr lang="cs-CZ" altLang="cs-CZ" sz="2000" b="1" dirty="0" smtClean="0"/>
              <a:t>Dalekozrakost</a:t>
            </a:r>
            <a:r>
              <a:rPr lang="cs-CZ" altLang="cs-CZ" sz="2000" dirty="0" smtClean="0"/>
              <a:t> </a:t>
            </a:r>
            <a:r>
              <a:rPr lang="cs-CZ" altLang="cs-CZ" sz="2000" b="1" dirty="0" smtClean="0"/>
              <a:t>(hypermetropie) </a:t>
            </a:r>
            <a:r>
              <a:rPr lang="cs-CZ" altLang="cs-CZ" sz="2000" dirty="0" smtClean="0"/>
              <a:t>– oko je příliš krátké nebo méně lomivé, obraz se promítá za sítnici (spojka)</a:t>
            </a:r>
          </a:p>
          <a:p>
            <a:pPr eaLnBrk="1" hangingPunct="1"/>
            <a:r>
              <a:rPr lang="cs-CZ" altLang="cs-CZ" sz="2000" b="1" dirty="0" smtClean="0"/>
              <a:t>Astigmatismus</a:t>
            </a:r>
            <a:r>
              <a:rPr lang="cs-CZ" altLang="cs-CZ" sz="2000" dirty="0" smtClean="0"/>
              <a:t> – lomné plochy rohovky a čočky nejsou stejně lomivé (cylindrická čočka</a:t>
            </a:r>
            <a:r>
              <a:rPr lang="cs-CZ" altLang="cs-CZ" sz="2000" dirty="0" smtClean="0"/>
              <a:t>)</a:t>
            </a:r>
          </a:p>
          <a:p>
            <a:pPr eaLnBrk="1" hangingPunct="1"/>
            <a:r>
              <a:rPr lang="cs-CZ" altLang="cs-CZ" sz="2000" b="1" dirty="0" smtClean="0"/>
              <a:t>Zánět spojivek </a:t>
            </a:r>
            <a:r>
              <a:rPr lang="cs-CZ" altLang="cs-CZ" sz="2000" dirty="0" smtClean="0"/>
              <a:t>– virové, bakteriální, fyzikální podráždění, alergický</a:t>
            </a:r>
          </a:p>
          <a:p>
            <a:pPr eaLnBrk="1" hangingPunct="1"/>
            <a:r>
              <a:rPr lang="cs-CZ" altLang="cs-CZ" sz="2000" b="1" dirty="0" smtClean="0"/>
              <a:t>Ječné zrno </a:t>
            </a:r>
            <a:r>
              <a:rPr lang="cs-CZ" altLang="cs-CZ" sz="2000" dirty="0" smtClean="0"/>
              <a:t>– zánět mazového váčku</a:t>
            </a:r>
            <a:endParaRPr lang="cs-CZ" altLang="cs-CZ" sz="2000" dirty="0" smtClean="0"/>
          </a:p>
          <a:p>
            <a:pPr eaLnBrk="1" hangingPunct="1"/>
            <a:r>
              <a:rPr lang="cs-CZ" altLang="cs-CZ" sz="2000" b="1" dirty="0" smtClean="0"/>
              <a:t>Daltonismus</a:t>
            </a:r>
            <a:r>
              <a:rPr lang="cs-CZ" altLang="cs-CZ" sz="2000" dirty="0" smtClean="0"/>
              <a:t> – porucha barevného vidění, genetická choroba</a:t>
            </a:r>
          </a:p>
        </p:txBody>
      </p:sp>
    </p:spTree>
    <p:extLst>
      <p:ext uri="{BB962C8B-B14F-4D97-AF65-F5344CB8AC3E}">
        <p14:creationId xmlns:p14="http://schemas.microsoft.com/office/powerpoint/2010/main" val="39283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Smyslová soustava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Přijímá </a:t>
            </a:r>
            <a:r>
              <a:rPr lang="cs-CZ" dirty="0" err="1"/>
              <a:t>info</a:t>
            </a:r>
            <a:r>
              <a:rPr lang="cs-CZ" dirty="0"/>
              <a:t> z vnějšího i vnitřního prostředí</a:t>
            </a:r>
          </a:p>
          <a:p>
            <a:r>
              <a:rPr lang="cs-CZ" dirty="0"/>
              <a:t>Receptorové buňky</a:t>
            </a:r>
          </a:p>
          <a:p>
            <a:r>
              <a:rPr lang="cs-CZ" b="1" dirty="0"/>
              <a:t>Adekvátní podnět</a:t>
            </a:r>
          </a:p>
          <a:p>
            <a:r>
              <a:rPr lang="cs-CZ" dirty="0"/>
              <a:t>Působení podnětu </a:t>
            </a:r>
            <a:r>
              <a:rPr lang="cs-CZ" dirty="0">
                <a:sym typeface="Wingdings" panose="05000000000000000000" pitchFamily="2" charset="2"/>
              </a:rPr>
              <a:t> receptorový potenciál  akční potenciál  aferentní nervová vlákna  </a:t>
            </a:r>
            <a:r>
              <a:rPr lang="cs-CZ" dirty="0">
                <a:sym typeface="Wingdings" panose="05000000000000000000" pitchFamily="2" charset="2"/>
              </a:rPr>
              <a:t>CNS </a:t>
            </a:r>
            <a:r>
              <a:rPr lang="cs-CZ" dirty="0" smtClean="0">
                <a:sym typeface="Wingdings" panose="05000000000000000000" pitchFamily="2" charset="2"/>
              </a:rPr>
              <a:t> eferentní vlákna  efektor</a:t>
            </a:r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Působí-li podnět o neměnící se intenzitě po delší dobu  </a:t>
            </a:r>
            <a:r>
              <a:rPr lang="cs-CZ" b="1" dirty="0">
                <a:sym typeface="Wingdings" panose="05000000000000000000" pitchFamily="2" charset="2"/>
              </a:rPr>
              <a:t>adaptace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62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Onemocnění zrakového orgánu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b="1" dirty="0" smtClean="0"/>
              <a:t>Šedý zákal</a:t>
            </a:r>
            <a:r>
              <a:rPr lang="cs-CZ" altLang="cs-CZ" sz="2000" dirty="0" smtClean="0"/>
              <a:t> – </a:t>
            </a:r>
            <a:r>
              <a:rPr lang="cs-CZ" altLang="cs-CZ" sz="2000" dirty="0" smtClean="0">
                <a:sym typeface="Wingdings 3" panose="05040102010807070707" pitchFamily="18" charset="2"/>
              </a:rPr>
              <a:t></a:t>
            </a:r>
            <a:r>
              <a:rPr lang="cs-CZ" altLang="cs-CZ" sz="2000" dirty="0" smtClean="0"/>
              <a:t> průhlednosti čočky, operace</a:t>
            </a:r>
          </a:p>
          <a:p>
            <a:pPr eaLnBrk="1" hangingPunct="1"/>
            <a:r>
              <a:rPr lang="cs-CZ" altLang="cs-CZ" sz="2000" b="1" dirty="0" smtClean="0"/>
              <a:t>Zelený zákal</a:t>
            </a:r>
            <a:r>
              <a:rPr lang="cs-CZ" altLang="cs-CZ" sz="2000" dirty="0" smtClean="0"/>
              <a:t> (glaukom) – způsobený zvýšeným nitroočním tlakem, může vést ke slepotě</a:t>
            </a:r>
          </a:p>
          <a:p>
            <a:pPr eaLnBrk="1" hangingPunct="1"/>
            <a:r>
              <a:rPr lang="cs-CZ" altLang="cs-CZ" sz="2000" b="1" dirty="0" smtClean="0"/>
              <a:t>Šeroslepost</a:t>
            </a:r>
            <a:r>
              <a:rPr lang="cs-CZ" altLang="cs-CZ" sz="2000" dirty="0" smtClean="0"/>
              <a:t> – neschopnost adaptace na tmu (nedostatek vit. A)</a:t>
            </a:r>
          </a:p>
          <a:p>
            <a:pPr eaLnBrk="1" hangingPunct="1"/>
            <a:r>
              <a:rPr lang="cs-CZ" altLang="cs-CZ" sz="2000" b="1" dirty="0" smtClean="0"/>
              <a:t>Šilhání</a:t>
            </a:r>
            <a:r>
              <a:rPr lang="cs-CZ" altLang="cs-CZ" sz="2000" dirty="0" smtClean="0"/>
              <a:t> </a:t>
            </a:r>
            <a:r>
              <a:rPr lang="cs-CZ" altLang="cs-CZ" sz="2000" b="1" dirty="0" smtClean="0"/>
              <a:t>(strabismus) </a:t>
            </a:r>
            <a:r>
              <a:rPr lang="cs-CZ" altLang="cs-CZ" sz="2000" dirty="0" smtClean="0"/>
              <a:t>– porucha souhry okohybných svalů</a:t>
            </a:r>
          </a:p>
          <a:p>
            <a:pPr eaLnBrk="1" hangingPunct="1"/>
            <a:r>
              <a:rPr lang="cs-CZ" altLang="cs-CZ" sz="2000" b="1" dirty="0" smtClean="0"/>
              <a:t>Vetchozrakost (presbyopie) </a:t>
            </a:r>
            <a:r>
              <a:rPr lang="cs-CZ" altLang="cs-CZ" sz="2000" dirty="0" smtClean="0"/>
              <a:t>– vzniká již mezi 40. – 45. </a:t>
            </a:r>
            <a:r>
              <a:rPr lang="cs-CZ" altLang="cs-CZ" sz="2000" dirty="0" smtClean="0"/>
              <a:t>rokem</a:t>
            </a:r>
          </a:p>
          <a:p>
            <a:pPr marL="0" indent="0" eaLnBrk="1" hangingPunct="1">
              <a:buNone/>
            </a:pPr>
            <a:endParaRPr lang="cs-CZ" altLang="cs-CZ" sz="2000" dirty="0" smtClean="0"/>
          </a:p>
          <a:p>
            <a:pPr eaLnBrk="1" hangingPunct="1"/>
            <a:r>
              <a:rPr lang="cs-CZ" altLang="cs-CZ" sz="2000" dirty="0" smtClean="0"/>
              <a:t>Časté úrazy oka – poleptání, poranění oka, poranění hlavy</a:t>
            </a: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0402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2351088" y="506413"/>
          <a:ext cx="7200900" cy="608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Rastrový obrázek" r:id="rId3" imgW="3019048" imgH="2553056" progId="Paint.Picture">
                  <p:embed/>
                </p:oleObj>
              </mc:Choice>
              <mc:Fallback>
                <p:oleObj name="Rastrový obrázek" r:id="rId3" imgW="3019048" imgH="255305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506413"/>
                        <a:ext cx="7200900" cy="608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40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495550" y="712788"/>
          <a:ext cx="6985000" cy="560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Rastrový obrázek" r:id="rId3" imgW="3180952" imgH="2553056" progId="Paint.Picture">
                  <p:embed/>
                </p:oleObj>
              </mc:Choice>
              <mc:Fallback>
                <p:oleObj name="Rastrový obrázek" r:id="rId3" imgW="3180952" imgH="255305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712788"/>
                        <a:ext cx="6985000" cy="560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3085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Věkové zvláštnosti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Prenatální období – mezi 4. a 8. týdnem</a:t>
            </a:r>
          </a:p>
          <a:p>
            <a:r>
              <a:rPr lang="cs-CZ" sz="2000" dirty="0" smtClean="0"/>
              <a:t>Dítě </a:t>
            </a:r>
            <a:r>
              <a:rPr lang="cs-CZ" sz="2000" dirty="0" smtClean="0"/>
              <a:t>vidí hned po narození – světlo/tma, pohyby očí nekoordinované</a:t>
            </a:r>
          </a:p>
          <a:p>
            <a:r>
              <a:rPr lang="cs-CZ" sz="2000" dirty="0" smtClean="0"/>
              <a:t>Vidí na krátkou vzdálenost</a:t>
            </a:r>
          </a:p>
          <a:p>
            <a:r>
              <a:rPr lang="cs-CZ" sz="2000" dirty="0" smtClean="0"/>
              <a:t>Konec 1. měsíce – fixuje výrazný předmět</a:t>
            </a:r>
          </a:p>
          <a:p>
            <a:r>
              <a:rPr lang="cs-CZ" sz="2000" dirty="0" smtClean="0"/>
              <a:t>Konec 3. měsíce – fixuje předměty</a:t>
            </a:r>
          </a:p>
          <a:p>
            <a:r>
              <a:rPr lang="cs-CZ" sz="2000" dirty="0" smtClean="0"/>
              <a:t>Mezi 4. a 6. měsícem – rozeznává </a:t>
            </a:r>
            <a:r>
              <a:rPr lang="cs-CZ" sz="2000" dirty="0" smtClean="0"/>
              <a:t>barvy</a:t>
            </a:r>
          </a:p>
          <a:p>
            <a:r>
              <a:rPr lang="cs-CZ" sz="2000" dirty="0" smtClean="0"/>
              <a:t>Zaostřování – od 4. měsíce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7883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Receptory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Exteroreceptory</a:t>
            </a:r>
            <a:r>
              <a:rPr lang="cs-CZ" dirty="0"/>
              <a:t> – zrak, sluch, čich, chuť, hmat</a:t>
            </a:r>
          </a:p>
          <a:p>
            <a:r>
              <a:rPr lang="cs-CZ" b="1" dirty="0" err="1"/>
              <a:t>Interoreceptory</a:t>
            </a:r>
            <a:r>
              <a:rPr lang="cs-CZ" dirty="0"/>
              <a:t> – chemické látky, teplota, tlak krve,…</a:t>
            </a:r>
          </a:p>
          <a:p>
            <a:r>
              <a:rPr lang="cs-CZ" b="1" dirty="0"/>
              <a:t>Proprioreceptory</a:t>
            </a:r>
            <a:r>
              <a:rPr lang="cs-CZ" dirty="0"/>
              <a:t> – systém hlubokého čití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err="1"/>
              <a:t>Mechanoreceptory</a:t>
            </a:r>
            <a:endParaRPr lang="cs-CZ" b="1" dirty="0"/>
          </a:p>
          <a:p>
            <a:r>
              <a:rPr lang="cs-CZ" b="1" dirty="0"/>
              <a:t>Chemoreceptory</a:t>
            </a:r>
          </a:p>
          <a:p>
            <a:r>
              <a:rPr lang="cs-CZ" b="1" dirty="0"/>
              <a:t>Fotoreceptory</a:t>
            </a:r>
          </a:p>
          <a:p>
            <a:r>
              <a:rPr lang="cs-CZ" b="1" dirty="0"/>
              <a:t>Termoreceptory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5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Zrakový orgán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/>
              <a:t>Fotoreceptor</a:t>
            </a:r>
          </a:p>
          <a:p>
            <a:pPr eaLnBrk="1" hangingPunct="1"/>
            <a:r>
              <a:rPr lang="cs-CZ" altLang="cs-CZ" sz="2000" dirty="0" smtClean="0"/>
              <a:t>Nejdůležitější smysl</a:t>
            </a:r>
          </a:p>
          <a:p>
            <a:pPr eaLnBrk="1" hangingPunct="1"/>
            <a:r>
              <a:rPr lang="cs-CZ" altLang="cs-CZ" sz="2000" b="1" dirty="0" smtClean="0"/>
              <a:t>80% informací</a:t>
            </a:r>
          </a:p>
          <a:p>
            <a:pPr eaLnBrk="1" hangingPunct="1"/>
            <a:r>
              <a:rPr lang="cs-CZ" altLang="cs-CZ" sz="2000" dirty="0" smtClean="0"/>
              <a:t>Orgán zraku = </a:t>
            </a:r>
            <a:r>
              <a:rPr lang="cs-CZ" altLang="cs-CZ" sz="2000" b="1" dirty="0" smtClean="0"/>
              <a:t>oko</a:t>
            </a:r>
          </a:p>
        </p:txBody>
      </p:sp>
    </p:spTree>
    <p:extLst>
      <p:ext uri="{BB962C8B-B14F-4D97-AF65-F5344CB8AC3E}">
        <p14:creationId xmlns:p14="http://schemas.microsoft.com/office/powerpoint/2010/main" val="13929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804686"/>
              </p:ext>
            </p:extLst>
          </p:nvPr>
        </p:nvGraphicFramePr>
        <p:xfrm>
          <a:off x="3134931" y="638176"/>
          <a:ext cx="8283247" cy="5835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Rastrový obrázek" r:id="rId3" imgW="6354062" imgH="4476190" progId="Paint.Picture">
                  <p:embed/>
                </p:oleObj>
              </mc:Choice>
              <mc:Fallback>
                <p:oleObj name="Rastrový obrázek" r:id="rId3" imgW="6354062" imgH="44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4931" y="638176"/>
                        <a:ext cx="8283247" cy="5835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Přímá spojnice 4"/>
          <p:cNvCxnSpPr/>
          <p:nvPr/>
        </p:nvCxnSpPr>
        <p:spPr>
          <a:xfrm flipH="1" flipV="1">
            <a:off x="3950208" y="1292352"/>
            <a:ext cx="1377696" cy="1780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658112" y="430912"/>
            <a:ext cx="2671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cs-CZ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ávěsný aparát čočky</a:t>
            </a:r>
            <a:endParaRPr lang="cs-CZ" sz="2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Vrstvy oka">
            <a:hlinkClick r:id="rId2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1999045"/>
            <a:ext cx="91440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7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Stavba oka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000" b="1" u="sng" dirty="0" smtClean="0"/>
              <a:t>Očnice </a:t>
            </a:r>
            <a:r>
              <a:rPr lang="cs-CZ" altLang="cs-CZ" sz="2000" dirty="0" smtClean="0"/>
              <a:t>– dutina, kde je uložena oční koule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b="1" u="sng" dirty="0" smtClean="0"/>
              <a:t>Bělima</a:t>
            </a:r>
            <a:r>
              <a:rPr lang="cs-CZ" altLang="cs-CZ" sz="2000" dirty="0" smtClean="0"/>
              <a:t> – silná vazivová blána, udržuje tvar, v přední části přechází v průhlednou rohovku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b="1" u="sng" dirty="0" smtClean="0"/>
              <a:t>Rohovka</a:t>
            </a:r>
            <a:r>
              <a:rPr lang="cs-CZ" altLang="cs-CZ" sz="2000" dirty="0" smtClean="0"/>
              <a:t> – tvar vypouklého hodinového sklíčka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b="1" u="sng" dirty="0" smtClean="0"/>
              <a:t>Cévnatka</a:t>
            </a:r>
            <a:r>
              <a:rPr lang="cs-CZ" altLang="cs-CZ" sz="2000" dirty="0" smtClean="0"/>
              <a:t> – vnitřní vrstva koule, zásobena cévami, buňky obsahují pigment (hnědočervená barva), vpředu přechází v řasnaté tělísko</a:t>
            </a:r>
          </a:p>
        </p:txBody>
      </p:sp>
    </p:spTree>
    <p:extLst>
      <p:ext uri="{BB962C8B-B14F-4D97-AF65-F5344CB8AC3E}">
        <p14:creationId xmlns:p14="http://schemas.microsoft.com/office/powerpoint/2010/main" val="36698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Stavba oka II.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000" b="1" u="sng" dirty="0" smtClean="0"/>
              <a:t>Duhovka</a:t>
            </a:r>
            <a:r>
              <a:rPr lang="cs-CZ" altLang="cs-CZ" sz="2000" dirty="0" smtClean="0"/>
              <a:t> – kruhový terčík z hladkého svalstva, uprostřed </a:t>
            </a:r>
            <a:r>
              <a:rPr lang="cs-CZ" altLang="cs-CZ" sz="2000" u="sng" dirty="0" smtClean="0"/>
              <a:t>zornice</a:t>
            </a:r>
            <a:r>
              <a:rPr lang="cs-CZ" altLang="cs-CZ" sz="2000" dirty="0" smtClean="0"/>
              <a:t>, svaly duhovky se stahují v jasném světle a rozšiřují ve tmě (zornicový reflex), buňky obsahují pigment – dává barvu oku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b="1" u="sng" dirty="0" smtClean="0"/>
              <a:t>Čočka</a:t>
            </a:r>
            <a:r>
              <a:rPr lang="cs-CZ" altLang="cs-CZ" sz="2000" dirty="0" smtClean="0"/>
              <a:t> – zavěšena na vazivových vláknech řasnatého tělíska -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akomodace</a:t>
            </a:r>
            <a:r>
              <a:rPr lang="cs-CZ" altLang="cs-CZ" sz="2000" dirty="0" smtClean="0"/>
              <a:t>, rosolovitá, průhledná hmota 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000" b="1" u="sng" dirty="0" smtClean="0"/>
              <a:t>Komorová voda</a:t>
            </a:r>
            <a:r>
              <a:rPr lang="cs-CZ" altLang="cs-CZ" sz="2000" dirty="0" smtClean="0"/>
              <a:t> - mezi rohovkou a duhovkou (=přední komora oční) a mezi duhovkou a čočkou (=zadní komora oční)</a:t>
            </a:r>
          </a:p>
        </p:txBody>
      </p:sp>
    </p:spTree>
    <p:extLst>
      <p:ext uri="{BB962C8B-B14F-4D97-AF65-F5344CB8AC3E}">
        <p14:creationId xmlns:p14="http://schemas.microsoft.com/office/powerpoint/2010/main" val="8926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Stavba oka III.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b="1" u="sng" dirty="0" smtClean="0"/>
              <a:t>Sklivec</a:t>
            </a:r>
            <a:r>
              <a:rPr lang="cs-CZ" altLang="cs-CZ" sz="2000" dirty="0" smtClean="0"/>
              <a:t> – rosolovitá hmota, vyplňuje celý prostor za čočkou</a:t>
            </a:r>
          </a:p>
          <a:p>
            <a:pPr marL="0" indent="0" eaLnBrk="1" hangingPunct="1">
              <a:buNone/>
            </a:pPr>
            <a:endParaRPr lang="cs-CZ" altLang="cs-CZ" sz="2000" dirty="0" smtClean="0"/>
          </a:p>
          <a:p>
            <a:r>
              <a:rPr lang="cs-CZ" altLang="cs-CZ" sz="2000" b="1" u="sng" dirty="0" smtClean="0"/>
              <a:t>Sítnice</a:t>
            </a:r>
            <a:r>
              <a:rPr lang="cs-CZ" altLang="cs-CZ" sz="2000" dirty="0" smtClean="0"/>
              <a:t> – 2/3 tvoří vlastní světločivný systém, má 6 vrstev, receptorové buňky – </a:t>
            </a:r>
            <a:r>
              <a:rPr lang="cs-CZ" altLang="cs-CZ" sz="2000" b="1" dirty="0" smtClean="0"/>
              <a:t>tyčinky</a:t>
            </a:r>
            <a:r>
              <a:rPr lang="cs-CZ" altLang="cs-CZ" sz="2000" dirty="0" smtClean="0"/>
              <a:t> (vidění v noci, 120 mil.), </a:t>
            </a:r>
            <a:r>
              <a:rPr lang="cs-CZ" altLang="cs-CZ" sz="2000" b="1" dirty="0" smtClean="0"/>
              <a:t>čípky</a:t>
            </a:r>
            <a:r>
              <a:rPr lang="cs-CZ" altLang="cs-CZ" sz="2000" dirty="0" smtClean="0"/>
              <a:t> (vnímání barev – červená, zelená, modrá, 6 mil.)</a:t>
            </a:r>
          </a:p>
          <a:p>
            <a:pPr lvl="1"/>
            <a:r>
              <a:rPr lang="cs-CZ" altLang="cs-CZ" u="sng" dirty="0" smtClean="0"/>
              <a:t>slepá </a:t>
            </a:r>
            <a:r>
              <a:rPr lang="cs-CZ" altLang="cs-CZ" u="sng" dirty="0"/>
              <a:t>skvrna</a:t>
            </a:r>
            <a:r>
              <a:rPr lang="cs-CZ" altLang="cs-CZ" dirty="0"/>
              <a:t> – místo, kde vychází zrakový </a:t>
            </a:r>
            <a:r>
              <a:rPr lang="cs-CZ" altLang="cs-CZ" dirty="0" smtClean="0"/>
              <a:t>nerv</a:t>
            </a:r>
          </a:p>
          <a:p>
            <a:pPr lvl="1"/>
            <a:r>
              <a:rPr lang="cs-CZ" altLang="cs-CZ" u="sng" dirty="0" smtClean="0"/>
              <a:t>žlutá </a:t>
            </a:r>
            <a:r>
              <a:rPr lang="cs-CZ" altLang="cs-CZ" u="sng" dirty="0"/>
              <a:t>skvrna</a:t>
            </a:r>
            <a:r>
              <a:rPr lang="cs-CZ" altLang="cs-CZ" dirty="0"/>
              <a:t> – místo nejostřejšího </a:t>
            </a:r>
            <a:r>
              <a:rPr lang="cs-CZ" altLang="cs-CZ" dirty="0" smtClean="0"/>
              <a:t>vidění, maximální hustota čípků</a:t>
            </a:r>
          </a:p>
        </p:txBody>
      </p:sp>
    </p:spTree>
    <p:extLst>
      <p:ext uri="{BB962C8B-B14F-4D97-AF65-F5344CB8AC3E}">
        <p14:creationId xmlns:p14="http://schemas.microsoft.com/office/powerpoint/2010/main" val="40107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145</TotalTime>
  <Words>778</Words>
  <Application>Microsoft Office PowerPoint</Application>
  <PresentationFormat>Širokoúhlá obrazovka</PresentationFormat>
  <Paragraphs>105</Paragraphs>
  <Slides>23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Consolas</vt:lpstr>
      <vt:lpstr>Wingdings</vt:lpstr>
      <vt:lpstr>Wingdings 3</vt:lpstr>
      <vt:lpstr>Stébla</vt:lpstr>
      <vt:lpstr>Rastrový obrázek</vt:lpstr>
      <vt:lpstr>Smyslová soustava</vt:lpstr>
      <vt:lpstr>Smyslová soustava</vt:lpstr>
      <vt:lpstr>Receptory</vt:lpstr>
      <vt:lpstr>Zrakový orgán</vt:lpstr>
      <vt:lpstr>Prezentace aplikace PowerPoint</vt:lpstr>
      <vt:lpstr>Prezentace aplikace PowerPoint</vt:lpstr>
      <vt:lpstr>Stavba oka</vt:lpstr>
      <vt:lpstr>Stavba oka II.</vt:lpstr>
      <vt:lpstr>Stavba oka III.</vt:lpstr>
      <vt:lpstr>Prezentace aplikace PowerPoint</vt:lpstr>
      <vt:lpstr>Optická soustava oka</vt:lpstr>
      <vt:lpstr>Obraz na sítnici</vt:lpstr>
      <vt:lpstr>Pigment</vt:lpstr>
      <vt:lpstr>Akomodace</vt:lpstr>
      <vt:lpstr>Zraková dráha</vt:lpstr>
      <vt:lpstr>Prezentace aplikace PowerPoint</vt:lpstr>
      <vt:lpstr>Přídatné orgány oka</vt:lpstr>
      <vt:lpstr>Prezentace aplikace PowerPoint</vt:lpstr>
      <vt:lpstr>Onemocnění zrakového orgánu</vt:lpstr>
      <vt:lpstr>Onemocnění zrakového orgánu</vt:lpstr>
      <vt:lpstr>Prezentace aplikace PowerPoint</vt:lpstr>
      <vt:lpstr>Prezentace aplikace PowerPoint</vt:lpstr>
      <vt:lpstr>Věkové zvláštnosti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Smyslová soustava</dc:title>
  <dc:creator>Doug</dc:creator>
  <cp:lastModifiedBy>Thorovska</cp:lastModifiedBy>
  <cp:revision>16</cp:revision>
  <dcterms:created xsi:type="dcterms:W3CDTF">2015-11-10T18:08:37Z</dcterms:created>
  <dcterms:modified xsi:type="dcterms:W3CDTF">2018-11-27T09:34:56Z</dcterms:modified>
</cp:coreProperties>
</file>